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72" r:id="rId2"/>
  </p:sldMasterIdLst>
  <p:notesMasterIdLst>
    <p:notesMasterId r:id="rId26"/>
  </p:notesMasterIdLst>
  <p:sldIdLst>
    <p:sldId id="2630" r:id="rId3"/>
    <p:sldId id="2617" r:id="rId4"/>
    <p:sldId id="2631" r:id="rId5"/>
    <p:sldId id="2637" r:id="rId6"/>
    <p:sldId id="2638" r:id="rId7"/>
    <p:sldId id="2620" r:id="rId8"/>
    <p:sldId id="2621" r:id="rId9"/>
    <p:sldId id="2644" r:id="rId10"/>
    <p:sldId id="2623" r:id="rId11"/>
    <p:sldId id="2640" r:id="rId12"/>
    <p:sldId id="2635" r:id="rId13"/>
    <p:sldId id="2624" r:id="rId14"/>
    <p:sldId id="2645" r:id="rId15"/>
    <p:sldId id="2626" r:id="rId16"/>
    <p:sldId id="2627" r:id="rId17"/>
    <p:sldId id="2629" r:id="rId18"/>
    <p:sldId id="2625" r:id="rId19"/>
    <p:sldId id="2646" r:id="rId20"/>
    <p:sldId id="2619" r:id="rId21"/>
    <p:sldId id="2622" r:id="rId22"/>
    <p:sldId id="2636" r:id="rId23"/>
    <p:sldId id="2641" r:id="rId24"/>
    <p:sldId id="2642"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64" userDrawn="1">
          <p15:clr>
            <a:srgbClr val="A4A3A4"/>
          </p15:clr>
        </p15:guide>
        <p15:guide id="2" pos="7680" userDrawn="1">
          <p15:clr>
            <a:srgbClr val="A4A3A4"/>
          </p15:clr>
        </p15:guide>
      </p15:sldGuideLst>
    </p:ext>
    <p:ext uri="{2D200454-40CA-4A62-9FC3-DE9A4176ACB9}">
      <p15:notesGuideLst xmlns:p15="http://schemas.microsoft.com/office/powerpoint/2012/main">
        <p15:guide id="1" orient="horz" pos="2898">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92C0"/>
    <a:srgbClr val="48A2A0"/>
    <a:srgbClr val="436B9B"/>
    <a:srgbClr val="FF6F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3" autoAdjust="0"/>
    <p:restoredTop sz="94660"/>
  </p:normalViewPr>
  <p:slideViewPr>
    <p:cSldViewPr snapToGrid="0" showGuides="1">
      <p:cViewPr varScale="1">
        <p:scale>
          <a:sx n="87" d="100"/>
          <a:sy n="87" d="100"/>
        </p:scale>
        <p:origin x="60" y="48"/>
      </p:cViewPr>
      <p:guideLst>
        <p:guide orient="horz" pos="2364"/>
        <p:guide pos="7680"/>
      </p:guideLst>
    </p:cSldViewPr>
  </p:slideViewPr>
  <p:notesTextViewPr>
    <p:cViewPr>
      <p:scale>
        <a:sx n="1" d="1"/>
        <a:sy n="1" d="1"/>
      </p:scale>
      <p:origin x="0" y="0"/>
    </p:cViewPr>
  </p:notesTextViewPr>
  <p:sorterViewPr>
    <p:cViewPr>
      <p:scale>
        <a:sx n="66" d="100"/>
        <a:sy n="66" d="100"/>
      </p:scale>
      <p:origin x="0" y="0"/>
    </p:cViewPr>
  </p:sorterViewPr>
  <p:notesViewPr>
    <p:cSldViewPr snapToGrid="0" showGuides="1">
      <p:cViewPr varScale="1">
        <p:scale>
          <a:sx n="87" d="100"/>
          <a:sy n="87" d="100"/>
        </p:scale>
        <p:origin x="3582" y="84"/>
      </p:cViewPr>
      <p:guideLst>
        <p:guide orient="horz" pos="2898"/>
        <p:guide pos="2160"/>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notesMaster" Target="notesMasters/notesMaster1.xml"/><Relationship Id="rId27" Type="http://schemas.openxmlformats.org/officeDocument/2006/relationships/tags" Target="tags/tag1.xml"/><Relationship Id="rId28" Type="http://schemas.openxmlformats.org/officeDocument/2006/relationships/commentAuthors" Target="commentAuthors.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s>
</file>

<file path=ppt/media/image1.jpeg>
</file>

<file path=ppt/media/image10.png>
</file>

<file path=ppt/media/image11.jpeg>
</file>

<file path=ppt/media/image2.jpeg>
</file>

<file path=ppt/media/image3.jpeg>
</file>

<file path=ppt/media/image4.pn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F10804-FE04-47AA-8C0E-F2613B59AD83}" type="datetimeFigureOut">
              <a:rPr lang="zh-CN" altLang="en-US" smtClean="0"/>
              <a:t>2025/4/9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8CBF47-3ED1-41B6-A9DB-D47E6373B24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14</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15</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16</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17</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19</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20</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21</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22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6</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7</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9</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10</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11</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www.1ppt.com/moban/"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4" name="TextBox 3"/>
          <p:cNvSpPr txBox="1"/>
          <p:nvPr userDrawn="1"/>
        </p:nvSpPr>
        <p:spPr>
          <a:xfrm>
            <a:off x="615933" y="6374445"/>
            <a:ext cx="1800200" cy="118430"/>
          </a:xfrm>
          <a:prstGeom prst="rect">
            <a:avLst/>
          </a:prstGeom>
          <a:noFill/>
        </p:spPr>
        <p:txBody>
          <a:bodyPr wrap="square" rtlCol="0">
            <a:spAutoFit/>
          </a:bodyPr>
          <a:lstStyle/>
          <a:p>
            <a:pPr>
              <a:lnSpc>
                <a:spcPct val="200000"/>
              </a:lnSpc>
            </a:pP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模板</a:t>
            </a:r>
            <a:r>
              <a:rPr lang="zh-CN" altLang="en-US" sz="100" dirty="0">
                <a:solidFill>
                  <a:prstClr val="black"/>
                </a:solidFill>
                <a:latin typeface="微软雅黑" panose="020B0503020204020204" pitchFamily="34" charset="-122"/>
                <a:ea typeface="微软雅黑" panose="020B0503020204020204" pitchFamily="34" charset="-122"/>
              </a:rPr>
              <a:t> </a:t>
            </a:r>
            <a:r>
              <a:rPr lang="en-US" altLang="zh-CN" sz="100" dirty="0">
                <a:solidFill>
                  <a:prstClr val="black"/>
                </a:solidFill>
                <a:latin typeface="微软雅黑" panose="020B0503020204020204" pitchFamily="34" charset="-122"/>
                <a:ea typeface="微软雅黑" panose="020B0503020204020204" pitchFamily="34" charset="-122"/>
              </a:rPr>
              <a:t>http://www.1ppt.com/moban/</a:t>
            </a:r>
            <a:r>
              <a:rPr lang="zh-CN" altLang="en-US" sz="100" dirty="0">
                <a:solidFill>
                  <a:prstClr val="black"/>
                </a:solidFill>
                <a:latin typeface="微软雅黑" panose="020B0503020204020204" pitchFamily="34" charset="-122"/>
                <a:ea typeface="微软雅黑" panose="020B0503020204020204" pitchFamily="34" charset="-122"/>
              </a:rPr>
              <a:t> </a:t>
            </a:r>
            <a:endParaRPr lang="en-US" altLang="zh-CN" sz="100" dirty="0">
              <a:solidFill>
                <a:prstClr val="black"/>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2025/4/9</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2025/4/9</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tags" Target="../tags/tag6.xml"/><Relationship Id="rId3" Type="http://schemas.openxmlformats.org/officeDocument/2006/relationships/tags" Target="../tags/tag7.xml"/><Relationship Id="rId4" Type="http://schemas.openxmlformats.org/officeDocument/2006/relationships/tags" Target="../tags/tag8.xml"/><Relationship Id="rId5" Type="http://schemas.openxmlformats.org/officeDocument/2006/relationships/tags" Target="../tags/tag9.xml"/><Relationship Id="rId6" Type="http://schemas.openxmlformats.org/officeDocument/2006/relationships/tags" Target="../tags/tag10.xml"/><Relationship Id="rId7" Type="http://schemas.openxmlformats.org/officeDocument/2006/relationships/tags" Target="../tags/tag11.xml"/><Relationship Id="rId8" Type="http://schemas.openxmlformats.org/officeDocument/2006/relationships/tags" Target="../tags/tag12.xml"/><Relationship Id="rId9" Type="http://schemas.openxmlformats.org/officeDocument/2006/relationships/tags" Target="../tags/tag13.xml"/><Relationship Id="rId10" Type="http://schemas.openxmlformats.org/officeDocument/2006/relationships/tags" Target="../tags/tag14.xml"/><Relationship Id="rId11" Type="http://schemas.openxmlformats.org/officeDocument/2006/relationships/tags" Target="../tags/tag15.xml"/><Relationship Id="rId12" Type="http://schemas.openxmlformats.org/officeDocument/2006/relationships/tags" Target="../tags/tag16.xml"/><Relationship Id="rId13" Type="http://schemas.openxmlformats.org/officeDocument/2006/relationships/tags" Target="../tags/tag17.xml"/><Relationship Id="rId14" Type="http://schemas.openxmlformats.org/officeDocument/2006/relationships/tags" Target="../tags/tag18.xml"/><Relationship Id="rId15" Type="http://schemas.openxmlformats.org/officeDocument/2006/relationships/tags" Target="../tags/tag19.xml"/><Relationship Id="rId16" Type="http://schemas.openxmlformats.org/officeDocument/2006/relationships/tags" Target="../tags/tag20.xml"/><Relationship Id="rId17" Type="http://schemas.openxmlformats.org/officeDocument/2006/relationships/tags" Target="../tags/tag21.xml"/><Relationship Id="rId18" Type="http://schemas.openxmlformats.org/officeDocument/2006/relationships/tags" Target="../tags/tag22.xml"/><Relationship Id="rId19" Type="http://schemas.openxmlformats.org/officeDocument/2006/relationships/tags" Target="../tags/tag23.xml"/><Relationship Id="rId20" Type="http://schemas.openxmlformats.org/officeDocument/2006/relationships/tags" Target="../tags/tag24.xml"/><Relationship Id="rId21" Type="http://schemas.openxmlformats.org/officeDocument/2006/relationships/tags" Target="../tags/tag25.xml"/><Relationship Id="rId22" Type="http://schemas.openxmlformats.org/officeDocument/2006/relationships/tags" Target="../tags/tag26.xml"/><Relationship Id="rId23" Type="http://schemas.openxmlformats.org/officeDocument/2006/relationships/tags" Target="../tags/tag27.xml"/><Relationship Id="rId24" Type="http://schemas.openxmlformats.org/officeDocument/2006/relationships/tags" Target="../tags/tag28.xml"/><Relationship Id="rId25" Type="http://schemas.openxmlformats.org/officeDocument/2006/relationships/slideLayout" Target="../slideLayouts/slideLayout1.xml"/><Relationship Id="rId26" Type="http://schemas.openxmlformats.org/officeDocument/2006/relationships/notesSlide" Target="../notesSlides/notesSlide7.xml"/><Relationship Id="rId27" Type="http://schemas.openxmlformats.org/officeDocument/2006/relationships/image" Target="../media/image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13.xml"/><Relationship Id="rId3" Type="http://schemas.openxmlformats.org/officeDocument/2006/relationships/image" Target="../media/image1.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tags" Target="../tags/tag31.xml"/><Relationship Id="rId3" Type="http://schemas.openxmlformats.org/officeDocument/2006/relationships/slideLayout" Target="../slideLayouts/slideLayout9.xml"/><Relationship Id="rId4" Type="http://schemas.openxmlformats.org/officeDocument/2006/relationships/notesSlide" Target="../notesSlides/notesSlide13.xml"/><Relationship Id="rId5" Type="http://schemas.openxmlformats.org/officeDocument/2006/relationships/image" Target="../media/image5.png"/><Relationship Id="rId6" Type="http://schemas.openxmlformats.org/officeDocument/2006/relationships/image" Target="../media/image6.svg"/><Relationship Id="rId7" Type="http://schemas.openxmlformats.org/officeDocument/2006/relationships/image" Target="../media/image7.png"/><Relationship Id="rId8" Type="http://schemas.openxmlformats.org/officeDocument/2006/relationships/image" Target="../media/image8.svg"/></Relationships>
</file>

<file path=ppt/slides/_rels/slide18.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13.xml"/><Relationship Id="rId3" Type="http://schemas.openxmlformats.org/officeDocument/2006/relationships/image" Target="../media/image1.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2.xml"/><Relationship Id="rId3" Type="http://schemas.openxmlformats.org/officeDocument/2006/relationships/notesSlide" Target="../notesSlides/notesSlide1.xml"/><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1.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Layout" Target="../slideLayouts/slideLayout13.xml"/><Relationship Id="rId3" Type="http://schemas.openxmlformats.org/officeDocument/2006/relationships/image" Target="../media/image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Layout" Target="../slideLayouts/slideLayout13.xml"/><Relationship Id="rId3" Type="http://schemas.openxmlformats.org/officeDocument/2006/relationships/image" Target="../media/image1.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10" name="组合 9"/>
          <p:cNvGrpSpPr/>
          <p:nvPr/>
        </p:nvGrpSpPr>
        <p:grpSpPr>
          <a:xfrm rot="10800000">
            <a:off x="-885900" y="3867109"/>
            <a:ext cx="3185286" cy="3512032"/>
            <a:chOff x="9664473" y="816338"/>
            <a:chExt cx="3185286" cy="3512032"/>
          </a:xfrm>
        </p:grpSpPr>
        <p:sp>
          <p:nvSpPr>
            <p:cNvPr id="28"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9"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11" name="组合 10"/>
          <p:cNvGrpSpPr/>
          <p:nvPr/>
        </p:nvGrpSpPr>
        <p:grpSpPr>
          <a:xfrm rot="10800000">
            <a:off x="9086997" y="-1443802"/>
            <a:ext cx="3204450" cy="4893654"/>
            <a:chOff x="-15240" y="3375944"/>
            <a:chExt cx="3204450" cy="4893654"/>
          </a:xfrm>
        </p:grpSpPr>
        <p:sp>
          <p:nvSpPr>
            <p:cNvPr id="26"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7"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0"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 name="îṣ1ïḍe"/>
          <p:cNvSpPr>
            <a:spLocks noGrp="1"/>
          </p:cNvSpPr>
          <p:nvPr>
            <p:ph type="ctrTitle" idx="4294967295"/>
          </p:nvPr>
        </p:nvSpPr>
        <p:spPr>
          <a:xfrm>
            <a:off x="2003902" y="2981803"/>
            <a:ext cx="7825898" cy="1113016"/>
          </a:xfrm>
          <a:prstGeom prst="rect">
            <a:avLst/>
          </a:prstGeom>
        </p:spPr>
        <p:txBody>
          <a:bodyPr>
            <a:noAutofit/>
          </a:bodyPr>
          <a:lstStyle/>
          <a:p>
            <a:pPr algn="r"/>
            <a:r>
              <a:rPr lang="zh-CN" altLang="en-US" sz="5600" b="1" spc="-150">
                <a:solidFill>
                  <a:srgbClr val="436B9B"/>
                </a:solidFill>
                <a:latin typeface="标准粗黑"/>
                <a:ea typeface="+mn-ea"/>
                <a:cs typeface="+mn-ea"/>
                <a:sym typeface="+mn-lt"/>
              </a:rPr>
              <a:t/>
            </a:r>
            <a:r>
              <a:rPr lang="en-US" altLang="zh-CN" sz="5600" spc="-150">
                <a:solidFill>
                  <a:schemeClr val="tx2">
                    <a:lumMod val="75000"/>
                  </a:schemeClr>
                </a:solidFill>
                <a:latin typeface="标准粗黑"/>
                <a:ea typeface="+mn-ea"/>
                <a:cs typeface="+mn-ea"/>
                <a:sym typeface="+mn-lt"/>
              </a:rPr>
              <a:t/>
            </a:r>
            <a:r>
              <a:rPr lang="zh-CN" altLang="en-US" sz="5600" b="1" spc="-150">
                <a:solidFill>
                  <a:schemeClr val="tx1">
                    <a:lumMod val="65000"/>
                    <a:lumOff val="35000"/>
                  </a:schemeClr>
                </a:solidFill>
                <a:latin typeface="标准粗黑"/>
                <a:ea typeface="+mn-ea"/>
                <a:cs typeface="+mn-ea"/>
                <a:sym typeface="+mn-lt"/>
              </a:rPr>
              <a:t/>
            </a:r>
            <a:r>
              <a:rPr sz="5600" b="1">
                <a:solidFill>
                  <a:srgbClr val="436B9B"/>
                </a:solidFill>
                <a:latin typeface="标准粗黑"/>
              </a:rPr>
              <a:t>计算机网络</a:t>
            </a:r>
            <a:endParaRPr lang="zh-CN" altLang="en-US" sz="5600" spc="-150" dirty="0">
              <a:solidFill>
                <a:schemeClr val="tx1">
                  <a:lumMod val="65000"/>
                  <a:lumOff val="35000"/>
                </a:schemeClr>
              </a:solidFill>
              <a:latin typeface="+mn-lt"/>
              <a:ea typeface="+mn-ea"/>
              <a:cs typeface="+mn-ea"/>
              <a:sym typeface="+mn-lt"/>
            </a:endParaRPr>
          </a:p>
        </p:txBody>
      </p:sp>
      <p:sp>
        <p:nvSpPr>
          <p:cNvPr id="6"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14"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iṡḷîďê"/>
          <p:cNvSpPr txBox="1"/>
          <p:nvPr/>
        </p:nvSpPr>
        <p:spPr>
          <a:xfrm>
            <a:off x="2600325" y="2283342"/>
            <a:ext cx="7181850" cy="755650"/>
          </a:xfrm>
          <a:prstGeom prst="rect">
            <a:avLst/>
          </a:prstGeom>
        </p:spPr>
        <p:txBody>
          <a:bodyPr vert="horz" wrap="square" lIns="91440" tIns="45720" rIns="91440" bIns="45720" rtlCol="0" anchor="b">
            <a:spAutoFit/>
          </a:bodyPr>
          <a:lstStyle>
            <a:lvl1pPr algn="l" defTabSz="914400" rtl="0" eaLnBrk="1" latinLnBrk="0" hangingPunct="1">
              <a:lnSpc>
                <a:spcPct val="120000"/>
              </a:lnSpc>
              <a:spcBef>
                <a:spcPct val="0"/>
              </a:spcBef>
              <a:buNone/>
              <a:defRPr sz="4400" b="1" kern="1200">
                <a:solidFill>
                  <a:schemeClr val="tx1"/>
                </a:solidFill>
                <a:latin typeface="+mj-lt"/>
                <a:ea typeface="+mj-ea"/>
                <a:cs typeface="+mj-cs"/>
              </a:defRPr>
            </a:lvl1pPr>
          </a:lstStyle>
          <a:p>
            <a:pPr algn="r"/>
            <a:r>
              <a:rPr lang="zh-CN" sz="3600" b="0" dirty="0">
                <a:solidFill>
                  <a:srgbClr val="48A2A0"/>
                </a:solidFill>
                <a:latin typeface="标准粗黑"/>
                <a:ea typeface="+mn-ea"/>
                <a:cs typeface="+mn-ea"/>
                <a:sym typeface="+mn-lt"/>
              </a:rPr>
              <a:t/>
            </a:r>
            <a:r>
              <a:rPr lang="zh-CN" altLang="en-US" sz="3600" spc="-150" dirty="0">
                <a:solidFill>
                  <a:srgbClr val="436B9B"/>
                </a:solidFill>
                <a:latin typeface="标准粗黑"/>
                <a:ea typeface="+mn-ea"/>
                <a:cs typeface="+mn-ea"/>
                <a:sym typeface="+mn-lt"/>
              </a:rPr>
              <a:t/>
            </a:r>
            <a:r>
              <a:rPr lang="zh-CN" sz="3600" b="0" dirty="0">
                <a:solidFill>
                  <a:srgbClr val="48A2A0"/>
                </a:solidFill>
                <a:latin typeface="标准粗黑"/>
                <a:ea typeface="+mn-ea"/>
                <a:cs typeface="+mn-ea"/>
                <a:sym typeface="+mn-lt"/>
              </a:rPr>
              <a:t/>
            </a:r>
            <a:r>
              <a:rPr sz="3600" b="0">
                <a:solidFill>
                  <a:srgbClr val="48A2A0"/>
                </a:solidFill>
                <a:latin typeface="标准粗黑"/>
              </a:rPr>
              <a:t>教学示例</a:t>
            </a:r>
          </a:p>
        </p:txBody>
      </p:sp>
      <p:grpSp>
        <p:nvGrpSpPr>
          <p:cNvPr id="21" name="ïşļidè"/>
          <p:cNvGrpSpPr/>
          <p:nvPr/>
        </p:nvGrpSpPr>
        <p:grpSpPr>
          <a:xfrm>
            <a:off x="7939553" y="4672224"/>
            <a:ext cx="1922163" cy="346061"/>
            <a:chOff x="2392390" y="5921828"/>
            <a:chExt cx="1615511" cy="290853"/>
          </a:xfrm>
        </p:grpSpPr>
        <p:sp>
          <p:nvSpPr>
            <p:cNvPr id="16" name="íṥļîḍe"/>
            <p:cNvSpPr/>
            <p:nvPr/>
          </p:nvSpPr>
          <p:spPr>
            <a:xfrm>
              <a:off x="2392390" y="5921829"/>
              <a:ext cx="1252511" cy="272624"/>
            </a:xfrm>
            <a:prstGeom prst="roundRect">
              <a:avLst>
                <a:gd name="adj" fmla="val 50000"/>
              </a:avLst>
            </a:prstGeom>
            <a:solidFill>
              <a:srgbClr val="6C92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latin typeface="等线"/>
                  <a:cs typeface="+mn-ea"/>
                  <a:sym typeface="+mn-lt"/>
                </a:rPr>
                <a:t/>
              </a:r>
              <a:r>
                <a:rPr sz="1600">
                  <a:solidFill>
                    <a:srgbClr val="000000"/>
                  </a:solidFill>
                  <a:latin typeface="等线"/>
                </a:rPr>
                <a:t>时间：2025/04/15</a:t>
              </a:r>
            </a:p>
          </p:txBody>
        </p:sp>
        <p:sp>
          <p:nvSpPr>
            <p:cNvPr id="18" name="ïšḻíḋê"/>
            <p:cNvSpPr/>
            <p:nvPr/>
          </p:nvSpPr>
          <p:spPr>
            <a:xfrm>
              <a:off x="3717048" y="5921828"/>
              <a:ext cx="290853" cy="290853"/>
            </a:xfrm>
            <a:prstGeom prst="ellipse">
              <a:avLst/>
            </a:prstGeom>
            <a:solidFill>
              <a:srgbClr val="48A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cs typeface="+mn-ea"/>
                <a:sym typeface="+mn-lt"/>
              </a:endParaRPr>
            </a:p>
          </p:txBody>
        </p:sp>
      </p:grpSp>
      <p:grpSp>
        <p:nvGrpSpPr>
          <p:cNvPr id="3" name="ïşļidè">
            <a:extLst>
              <a:ext uri="{FF2B5EF4-FFF2-40B4-BE49-F238E27FC236}">
                <a16:creationId xmlns:a16="http://schemas.microsoft.com/office/drawing/2014/main" id="{6AD95A3F-860E-F2BA-A2D4-35D28DCDD293}"/>
              </a:ext>
            </a:extLst>
          </p:cNvPr>
          <p:cNvGrpSpPr/>
          <p:nvPr/>
        </p:nvGrpSpPr>
        <p:grpSpPr>
          <a:xfrm>
            <a:off x="3432754" y="4671882"/>
            <a:ext cx="2268536" cy="346733"/>
            <a:chOff x="2101275" y="5921263"/>
            <a:chExt cx="1906626" cy="291418"/>
          </a:xfrm>
        </p:grpSpPr>
        <p:sp>
          <p:nvSpPr>
            <p:cNvPr id="4" name="íṥļîḍe">
              <a:extLst>
                <a:ext uri="{FF2B5EF4-FFF2-40B4-BE49-F238E27FC236}">
                  <a16:creationId xmlns:a16="http://schemas.microsoft.com/office/drawing/2014/main" id="{1C6BD2CF-EDBB-917C-95ED-EBA93472EA7A}"/>
                </a:ext>
              </a:extLst>
            </p:cNvPr>
            <p:cNvSpPr/>
            <p:nvPr/>
          </p:nvSpPr>
          <p:spPr>
            <a:xfrm>
              <a:off x="2101275" y="5921263"/>
              <a:ext cx="1543625" cy="290853"/>
            </a:xfrm>
            <a:prstGeom prst="roundRect">
              <a:avLst>
                <a:gd name="adj" fmla="val 50000"/>
              </a:avLst>
            </a:prstGeom>
            <a:solidFill>
              <a:srgbClr val="6C92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latin typeface="等线"/>
                  <a:cs typeface="+mn-ea"/>
                  <a:sym typeface="+mn-lt"/>
                </a:rPr>
                <a:t/>
              </a:r>
              <a:r>
                <a:rPr sz="1600">
                  <a:solidFill>
                    <a:srgbClr val="000000"/>
                  </a:solidFill>
                  <a:latin typeface="等线"/>
                </a:rPr>
                <a:t>主讲人：李老师</a:t>
              </a:r>
            </a:p>
          </p:txBody>
        </p:sp>
        <p:sp>
          <p:nvSpPr>
            <p:cNvPr id="5" name="ïšḻíḋê">
              <a:extLst>
                <a:ext uri="{FF2B5EF4-FFF2-40B4-BE49-F238E27FC236}">
                  <a16:creationId xmlns:a16="http://schemas.microsoft.com/office/drawing/2014/main" id="{9A8EA50A-56A9-C8F8-CC33-341804360999}"/>
                </a:ext>
              </a:extLst>
            </p:cNvPr>
            <p:cNvSpPr/>
            <p:nvPr/>
          </p:nvSpPr>
          <p:spPr>
            <a:xfrm>
              <a:off x="3717048" y="5921828"/>
              <a:ext cx="290853" cy="290853"/>
            </a:xfrm>
            <a:prstGeom prst="ellipse">
              <a:avLst/>
            </a:prstGeom>
            <a:solidFill>
              <a:srgbClr val="48A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5"/>
                                        </p:tgtEl>
                                        <p:attrNameLst>
                                          <p:attrName>ppt_y</p:attrName>
                                        </p:attrNameLst>
                                      </p:cBhvr>
                                      <p:tavLst>
                                        <p:tav tm="0">
                                          <p:val>
                                            <p:strVal val="#ppt_y"/>
                                          </p:val>
                                        </p:tav>
                                        <p:tav tm="100000">
                                          <p:val>
                                            <p:strVal val="#ppt_y"/>
                                          </p:val>
                                        </p:tav>
                                      </p:tavLst>
                                    </p:anim>
                                    <p:anim calcmode="lin" valueType="num">
                                      <p:cBhvr>
                                        <p:cTn id="16"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5"/>
                                        </p:tgtEl>
                                      </p:cBhvr>
                                    </p:animEffect>
                                  </p:childTnLst>
                                </p:cTn>
                              </p:par>
                            </p:childTnLst>
                          </p:cTn>
                        </p:par>
                        <p:par>
                          <p:cTn id="19" fill="hold">
                            <p:stCondLst>
                              <p:cond delay="1100"/>
                            </p:stCondLst>
                            <p:childTnLst>
                              <p:par>
                                <p:cTn id="20" presetID="37" presetClass="entr" presetSubtype="0" fill="hold" grpId="0"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900" decel="100000" fill="hold"/>
                                        <p:tgtEl>
                                          <p:spTgt spid="2"/>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par>
                          <p:cTn id="26" fill="hold">
                            <p:stCondLst>
                              <p:cond delay="2100"/>
                            </p:stCondLst>
                            <p:childTnLst>
                              <p:par>
                                <p:cTn id="27" presetID="6" presetClass="entr" presetSubtype="32" fill="hold" nodeType="after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circle(out)">
                                      <p:cBhvr>
                                        <p:cTn id="29" dur="500"/>
                                        <p:tgtEl>
                                          <p:spTgt spid="21"/>
                                        </p:tgtEl>
                                      </p:cBhvr>
                                    </p:animEffect>
                                  </p:childTnLst>
                                </p:cTn>
                              </p:par>
                              <p:par>
                                <p:cTn id="30" presetID="6" presetClass="entr" presetSubtype="32"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circle(out)">
                                      <p:cBhvr>
                                        <p:cTn id="32" dur="500"/>
                                        <p:tgtEl>
                                          <p:spTgt spid="14"/>
                                        </p:tgtEl>
                                      </p:cBhvr>
                                    </p:animEffect>
                                  </p:childTnLst>
                                </p:cTn>
                              </p:par>
                            </p:childTnLst>
                          </p:cTn>
                        </p:par>
                        <p:par>
                          <p:cTn id="33" fill="hold">
                            <p:stCondLst>
                              <p:cond delay="2600"/>
                            </p:stCondLst>
                            <p:childTnLst>
                              <p:par>
                                <p:cTn id="34" presetID="6" presetClass="entr" presetSubtype="32" fill="hold" nodeType="after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circle(out)">
                                      <p:cBhvr>
                                        <p:cTn id="3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P spid="6" grpId="0"/>
      <p:bldP spid="14" grpId="0" animBg="1"/>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p:cNvSpPr/>
          <p:nvPr/>
        </p:nvSpPr>
        <p:spPr>
          <a:xfrm>
            <a:off x="9971652" y="5455615"/>
            <a:ext cx="5513846" cy="5513846"/>
          </a:xfrm>
          <a:prstGeom prst="ellipse">
            <a:avLst/>
          </a:prstGeom>
          <a:gradFill>
            <a:gsLst>
              <a:gs pos="100000">
                <a:srgbClr val="6C92C0">
                  <a:alpha val="72000"/>
                </a:srgbClr>
              </a:gs>
              <a:gs pos="0">
                <a:schemeClr val="accent2">
                  <a:alpha val="80000"/>
                </a:schemeClr>
              </a:gs>
            </a:gsLst>
            <a:lin ang="93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矩形 16"/>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OSI模型分层</a:t>
            </a:r>
          </a:p>
        </p:txBody>
      </p:sp>
      <p:grpSp>
        <p:nvGrpSpPr>
          <p:cNvPr id="24" name="组合 23"/>
          <p:cNvGrpSpPr/>
          <p:nvPr/>
        </p:nvGrpSpPr>
        <p:grpSpPr>
          <a:xfrm rot="10800000">
            <a:off x="0" y="304408"/>
            <a:ext cx="1010103" cy="857396"/>
            <a:chOff x="-39567" y="0"/>
            <a:chExt cx="1677745" cy="1424104"/>
          </a:xfrm>
        </p:grpSpPr>
        <p:sp>
          <p:nvSpPr>
            <p:cNvPr id="26"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8"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16" name="ID 8661124Freeform: Shape 3"/>
          <p:cNvSpPr/>
          <p:nvPr>
            <p:custDataLst>
              <p:tags r:id="rId1"/>
            </p:custDataLst>
          </p:nvPr>
        </p:nvSpPr>
        <p:spPr bwMode="auto">
          <a:xfrm>
            <a:off x="3820159" y="2921149"/>
            <a:ext cx="411751" cy="830385"/>
          </a:xfrm>
          <a:custGeom>
            <a:avLst/>
            <a:gdLst>
              <a:gd name="T0" fmla="*/ 88 w 104"/>
              <a:gd name="T1" fmla="*/ 0 h 210"/>
              <a:gd name="T2" fmla="*/ 0 w 104"/>
              <a:gd name="T3" fmla="*/ 208 h 210"/>
              <a:gd name="T4" fmla="*/ 20 w 104"/>
              <a:gd name="T5" fmla="*/ 210 h 210"/>
              <a:gd name="T6" fmla="*/ 104 w 104"/>
              <a:gd name="T7" fmla="*/ 13 h 210"/>
              <a:gd name="T8" fmla="*/ 88 w 104"/>
              <a:gd name="T9" fmla="*/ 0 h 210"/>
            </a:gdLst>
            <a:ahLst/>
            <a:cxnLst>
              <a:cxn ang="0">
                <a:pos x="T0" y="T1"/>
              </a:cxn>
              <a:cxn ang="0">
                <a:pos x="T2" y="T3"/>
              </a:cxn>
              <a:cxn ang="0">
                <a:pos x="T4" y="T5"/>
              </a:cxn>
              <a:cxn ang="0">
                <a:pos x="T6" y="T7"/>
              </a:cxn>
              <a:cxn ang="0">
                <a:pos x="T8" y="T9"/>
              </a:cxn>
            </a:cxnLst>
            <a:rect l="0" t="0" r="r" b="b"/>
            <a:pathLst>
              <a:path w="104" h="210">
                <a:moveTo>
                  <a:pt x="88" y="0"/>
                </a:moveTo>
                <a:cubicBezTo>
                  <a:pt x="46" y="62"/>
                  <a:pt x="16" y="133"/>
                  <a:pt x="0" y="208"/>
                </a:cubicBezTo>
                <a:cubicBezTo>
                  <a:pt x="7" y="208"/>
                  <a:pt x="14" y="209"/>
                  <a:pt x="20" y="210"/>
                </a:cubicBezTo>
                <a:cubicBezTo>
                  <a:pt x="35" y="139"/>
                  <a:pt x="64" y="72"/>
                  <a:pt x="104" y="13"/>
                </a:cubicBezTo>
                <a:cubicBezTo>
                  <a:pt x="98" y="9"/>
                  <a:pt x="93" y="5"/>
                  <a:pt x="88" y="0"/>
                </a:cubicBezTo>
                <a:close/>
              </a:path>
            </a:pathLst>
          </a:custGeom>
          <a:solidFill>
            <a:schemeClr val="accent2"/>
          </a:solidFill>
          <a:ln>
            <a:noFill/>
          </a:ln>
        </p:spPr>
        <p:txBody>
          <a:bodyPr anchor="ctr"/>
          <a:lstStyle/>
          <a:p>
            <a:pPr algn="ctr"/>
            <a:endParaRPr dirty="0">
              <a:cs typeface="+mn-ea"/>
              <a:sym typeface="+mn-lt"/>
            </a:endParaRPr>
          </a:p>
        </p:txBody>
      </p:sp>
      <p:sp>
        <p:nvSpPr>
          <p:cNvPr id="25" name="D 8661124Freeform: Shape 4"/>
          <p:cNvSpPr/>
          <p:nvPr>
            <p:custDataLst>
              <p:tags r:id="rId2"/>
            </p:custDataLst>
          </p:nvPr>
        </p:nvSpPr>
        <p:spPr bwMode="auto">
          <a:xfrm>
            <a:off x="7865983" y="2921149"/>
            <a:ext cx="410083" cy="830385"/>
          </a:xfrm>
          <a:custGeom>
            <a:avLst/>
            <a:gdLst>
              <a:gd name="T0" fmla="*/ 104 w 104"/>
              <a:gd name="T1" fmla="*/ 208 h 210"/>
              <a:gd name="T2" fmla="*/ 16 w 104"/>
              <a:gd name="T3" fmla="*/ 0 h 210"/>
              <a:gd name="T4" fmla="*/ 0 w 104"/>
              <a:gd name="T5" fmla="*/ 13 h 210"/>
              <a:gd name="T6" fmla="*/ 84 w 104"/>
              <a:gd name="T7" fmla="*/ 210 h 210"/>
              <a:gd name="T8" fmla="*/ 104 w 104"/>
              <a:gd name="T9" fmla="*/ 208 h 210"/>
            </a:gdLst>
            <a:ahLst/>
            <a:cxnLst>
              <a:cxn ang="0">
                <a:pos x="T0" y="T1"/>
              </a:cxn>
              <a:cxn ang="0">
                <a:pos x="T2" y="T3"/>
              </a:cxn>
              <a:cxn ang="0">
                <a:pos x="T4" y="T5"/>
              </a:cxn>
              <a:cxn ang="0">
                <a:pos x="T6" y="T7"/>
              </a:cxn>
              <a:cxn ang="0">
                <a:pos x="T8" y="T9"/>
              </a:cxn>
            </a:cxnLst>
            <a:rect l="0" t="0" r="r" b="b"/>
            <a:pathLst>
              <a:path w="104" h="210">
                <a:moveTo>
                  <a:pt x="104" y="208"/>
                </a:moveTo>
                <a:cubicBezTo>
                  <a:pt x="88" y="133"/>
                  <a:pt x="58" y="62"/>
                  <a:pt x="16" y="0"/>
                </a:cubicBezTo>
                <a:cubicBezTo>
                  <a:pt x="11" y="5"/>
                  <a:pt x="6" y="9"/>
                  <a:pt x="0" y="13"/>
                </a:cubicBezTo>
                <a:cubicBezTo>
                  <a:pt x="40" y="72"/>
                  <a:pt x="69" y="139"/>
                  <a:pt x="84" y="210"/>
                </a:cubicBezTo>
                <a:cubicBezTo>
                  <a:pt x="90" y="209"/>
                  <a:pt x="97" y="208"/>
                  <a:pt x="104" y="208"/>
                </a:cubicBezTo>
                <a:close/>
              </a:path>
            </a:pathLst>
          </a:custGeom>
          <a:solidFill>
            <a:schemeClr val="accent2"/>
          </a:solidFill>
          <a:ln>
            <a:noFill/>
          </a:ln>
        </p:spPr>
        <p:txBody>
          <a:bodyPr anchor="ctr"/>
          <a:lstStyle/>
          <a:p>
            <a:pPr algn="ctr"/>
            <a:endParaRPr dirty="0">
              <a:cs typeface="+mn-ea"/>
              <a:sym typeface="+mn-lt"/>
            </a:endParaRPr>
          </a:p>
        </p:txBody>
      </p:sp>
      <p:sp>
        <p:nvSpPr>
          <p:cNvPr id="29" name="ID 8661124Freeform: Shape 5"/>
          <p:cNvSpPr/>
          <p:nvPr>
            <p:custDataLst>
              <p:tags r:id="rId3"/>
            </p:custDataLst>
          </p:nvPr>
        </p:nvSpPr>
        <p:spPr bwMode="auto">
          <a:xfrm>
            <a:off x="6484035" y="1969041"/>
            <a:ext cx="813499" cy="395183"/>
          </a:xfrm>
          <a:custGeom>
            <a:avLst/>
            <a:gdLst>
              <a:gd name="T0" fmla="*/ 194 w 206"/>
              <a:gd name="T1" fmla="*/ 100 h 100"/>
              <a:gd name="T2" fmla="*/ 206 w 206"/>
              <a:gd name="T3" fmla="*/ 84 h 100"/>
              <a:gd name="T4" fmla="*/ 1 w 206"/>
              <a:gd name="T5" fmla="*/ 0 h 100"/>
              <a:gd name="T6" fmla="*/ 1 w 206"/>
              <a:gd name="T7" fmla="*/ 1 h 100"/>
              <a:gd name="T8" fmla="*/ 0 w 206"/>
              <a:gd name="T9" fmla="*/ 20 h 100"/>
              <a:gd name="T10" fmla="*/ 194 w 206"/>
              <a:gd name="T11" fmla="*/ 100 h 100"/>
            </a:gdLst>
            <a:ahLst/>
            <a:cxnLst>
              <a:cxn ang="0">
                <a:pos x="T0" y="T1"/>
              </a:cxn>
              <a:cxn ang="0">
                <a:pos x="T2" y="T3"/>
              </a:cxn>
              <a:cxn ang="0">
                <a:pos x="T4" y="T5"/>
              </a:cxn>
              <a:cxn ang="0">
                <a:pos x="T6" y="T7"/>
              </a:cxn>
              <a:cxn ang="0">
                <a:pos x="T8" y="T9"/>
              </a:cxn>
              <a:cxn ang="0">
                <a:pos x="T10" y="T11"/>
              </a:cxn>
            </a:cxnLst>
            <a:rect l="0" t="0" r="r" b="b"/>
            <a:pathLst>
              <a:path w="206" h="100">
                <a:moveTo>
                  <a:pt x="194" y="100"/>
                </a:moveTo>
                <a:cubicBezTo>
                  <a:pt x="197" y="94"/>
                  <a:pt x="202" y="89"/>
                  <a:pt x="206" y="84"/>
                </a:cubicBezTo>
                <a:cubicBezTo>
                  <a:pt x="145" y="44"/>
                  <a:pt x="76" y="15"/>
                  <a:pt x="1" y="0"/>
                </a:cubicBezTo>
                <a:cubicBezTo>
                  <a:pt x="1" y="0"/>
                  <a:pt x="1" y="1"/>
                  <a:pt x="1" y="1"/>
                </a:cubicBezTo>
                <a:cubicBezTo>
                  <a:pt x="1" y="8"/>
                  <a:pt x="1" y="14"/>
                  <a:pt x="0" y="20"/>
                </a:cubicBezTo>
                <a:cubicBezTo>
                  <a:pt x="70" y="34"/>
                  <a:pt x="136" y="62"/>
                  <a:pt x="194" y="100"/>
                </a:cubicBezTo>
                <a:close/>
              </a:path>
            </a:pathLst>
          </a:custGeom>
          <a:solidFill>
            <a:schemeClr val="accent2"/>
          </a:solidFill>
          <a:ln>
            <a:noFill/>
          </a:ln>
        </p:spPr>
        <p:txBody>
          <a:bodyPr anchor="ctr"/>
          <a:lstStyle/>
          <a:p>
            <a:pPr algn="ctr"/>
            <a:endParaRPr dirty="0">
              <a:cs typeface="+mn-ea"/>
              <a:sym typeface="+mn-lt"/>
            </a:endParaRPr>
          </a:p>
        </p:txBody>
      </p:sp>
      <p:sp>
        <p:nvSpPr>
          <p:cNvPr id="30" name="ID 8661124Freeform: Shape 6"/>
          <p:cNvSpPr/>
          <p:nvPr>
            <p:custDataLst>
              <p:tags r:id="rId4"/>
            </p:custDataLst>
          </p:nvPr>
        </p:nvSpPr>
        <p:spPr bwMode="auto">
          <a:xfrm>
            <a:off x="4795357" y="1969041"/>
            <a:ext cx="816833" cy="395183"/>
          </a:xfrm>
          <a:custGeom>
            <a:avLst/>
            <a:gdLst>
              <a:gd name="T0" fmla="*/ 205 w 207"/>
              <a:gd name="T1" fmla="*/ 1 h 100"/>
              <a:gd name="T2" fmla="*/ 205 w 207"/>
              <a:gd name="T3" fmla="*/ 0 h 100"/>
              <a:gd name="T4" fmla="*/ 0 w 207"/>
              <a:gd name="T5" fmla="*/ 84 h 100"/>
              <a:gd name="T6" fmla="*/ 13 w 207"/>
              <a:gd name="T7" fmla="*/ 100 h 100"/>
              <a:gd name="T8" fmla="*/ 207 w 207"/>
              <a:gd name="T9" fmla="*/ 20 h 100"/>
              <a:gd name="T10" fmla="*/ 205 w 207"/>
              <a:gd name="T11" fmla="*/ 1 h 100"/>
            </a:gdLst>
            <a:ahLst/>
            <a:cxnLst>
              <a:cxn ang="0">
                <a:pos x="T0" y="T1"/>
              </a:cxn>
              <a:cxn ang="0">
                <a:pos x="T2" y="T3"/>
              </a:cxn>
              <a:cxn ang="0">
                <a:pos x="T4" y="T5"/>
              </a:cxn>
              <a:cxn ang="0">
                <a:pos x="T6" y="T7"/>
              </a:cxn>
              <a:cxn ang="0">
                <a:pos x="T8" y="T9"/>
              </a:cxn>
              <a:cxn ang="0">
                <a:pos x="T10" y="T11"/>
              </a:cxn>
            </a:cxnLst>
            <a:rect l="0" t="0" r="r" b="b"/>
            <a:pathLst>
              <a:path w="207" h="100">
                <a:moveTo>
                  <a:pt x="205" y="1"/>
                </a:moveTo>
                <a:cubicBezTo>
                  <a:pt x="205" y="1"/>
                  <a:pt x="205" y="0"/>
                  <a:pt x="205" y="0"/>
                </a:cubicBezTo>
                <a:cubicBezTo>
                  <a:pt x="131" y="15"/>
                  <a:pt x="62" y="44"/>
                  <a:pt x="0" y="84"/>
                </a:cubicBezTo>
                <a:cubicBezTo>
                  <a:pt x="5" y="89"/>
                  <a:pt x="9" y="94"/>
                  <a:pt x="13" y="100"/>
                </a:cubicBezTo>
                <a:cubicBezTo>
                  <a:pt x="71" y="62"/>
                  <a:pt x="137" y="34"/>
                  <a:pt x="207" y="20"/>
                </a:cubicBezTo>
                <a:cubicBezTo>
                  <a:pt x="206" y="14"/>
                  <a:pt x="205" y="8"/>
                  <a:pt x="205" y="1"/>
                </a:cubicBezTo>
                <a:close/>
              </a:path>
            </a:pathLst>
          </a:custGeom>
          <a:solidFill>
            <a:schemeClr val="accent2"/>
          </a:solidFill>
          <a:ln>
            <a:noFill/>
          </a:ln>
        </p:spPr>
        <p:txBody>
          <a:bodyPr anchor="ctr"/>
          <a:lstStyle/>
          <a:p>
            <a:pPr algn="ctr"/>
            <a:endParaRPr dirty="0">
              <a:cs typeface="+mn-ea"/>
              <a:sym typeface="+mn-lt"/>
            </a:endParaRPr>
          </a:p>
        </p:txBody>
      </p:sp>
      <p:sp>
        <p:nvSpPr>
          <p:cNvPr id="32" name="8661124Freeform: Shape 8"/>
          <p:cNvSpPr/>
          <p:nvPr>
            <p:custDataLst>
              <p:tags r:id="rId5"/>
            </p:custDataLst>
          </p:nvPr>
        </p:nvSpPr>
        <p:spPr bwMode="auto">
          <a:xfrm>
            <a:off x="5628861" y="1555516"/>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anchor="ctr"/>
          <a:lstStyle/>
          <a:p>
            <a:pPr algn="ctr"/>
            <a:endParaRPr dirty="0">
              <a:cs typeface="+mn-ea"/>
              <a:sym typeface="+mn-lt"/>
            </a:endParaRPr>
          </a:p>
        </p:txBody>
      </p:sp>
      <p:sp>
        <p:nvSpPr>
          <p:cNvPr id="33" name="8661124Freeform: Shape 10"/>
          <p:cNvSpPr/>
          <p:nvPr>
            <p:custDataLst>
              <p:tags r:id="rId6"/>
            </p:custDataLst>
          </p:nvPr>
        </p:nvSpPr>
        <p:spPr bwMode="auto">
          <a:xfrm>
            <a:off x="5924372" y="1787860"/>
            <a:ext cx="251693" cy="36065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solidFill>
            <a:schemeClr val="accent2"/>
          </a:solidFill>
          <a:ln>
            <a:noFill/>
          </a:ln>
        </p:spPr>
        <p:txBody>
          <a:bodyPr anchor="ctr"/>
          <a:lstStyle/>
          <a:p>
            <a:pPr algn="ctr"/>
            <a:endParaRPr dirty="0">
              <a:cs typeface="+mn-ea"/>
              <a:sym typeface="+mn-lt"/>
            </a:endParaRPr>
          </a:p>
        </p:txBody>
      </p:sp>
      <p:sp>
        <p:nvSpPr>
          <p:cNvPr id="34" name="8661124Freeform: Shape 11"/>
          <p:cNvSpPr/>
          <p:nvPr>
            <p:custDataLst>
              <p:tags r:id="rId7"/>
            </p:custDataLst>
          </p:nvPr>
        </p:nvSpPr>
        <p:spPr bwMode="auto">
          <a:xfrm>
            <a:off x="5981734" y="1844066"/>
            <a:ext cx="74922" cy="73771"/>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solidFill>
            <a:srgbClr val="A6A6A6"/>
          </a:solidFill>
          <a:ln>
            <a:noFill/>
          </a:ln>
        </p:spPr>
        <p:txBody>
          <a:bodyPr anchor="ctr"/>
          <a:lstStyle/>
          <a:p>
            <a:pPr algn="ctr"/>
            <a:endParaRPr dirty="0">
              <a:cs typeface="+mn-ea"/>
              <a:sym typeface="+mn-lt"/>
            </a:endParaRPr>
          </a:p>
        </p:txBody>
      </p:sp>
      <p:sp>
        <p:nvSpPr>
          <p:cNvPr id="35" name="8661124Freeform: Shape 60"/>
          <p:cNvSpPr/>
          <p:nvPr>
            <p:custDataLst>
              <p:tags r:id="rId8"/>
            </p:custDataLst>
          </p:nvPr>
        </p:nvSpPr>
        <p:spPr bwMode="auto">
          <a:xfrm>
            <a:off x="3395073" y="3766542"/>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anchor="ctr"/>
          <a:lstStyle/>
          <a:p>
            <a:pPr algn="ctr"/>
            <a:endParaRPr dirty="0">
              <a:cs typeface="+mn-ea"/>
              <a:sym typeface="+mn-lt"/>
            </a:endParaRPr>
          </a:p>
        </p:txBody>
      </p:sp>
      <p:sp>
        <p:nvSpPr>
          <p:cNvPr id="36" name="8661124Freeform: Shape 61"/>
          <p:cNvSpPr/>
          <p:nvPr>
            <p:custDataLst>
              <p:tags r:id="rId9"/>
            </p:custDataLst>
          </p:nvPr>
        </p:nvSpPr>
        <p:spPr bwMode="auto">
          <a:xfrm>
            <a:off x="3664763" y="4033771"/>
            <a:ext cx="286636" cy="286711"/>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accent2"/>
          </a:solidFill>
          <a:ln>
            <a:noFill/>
          </a:ln>
          <a:effectLst/>
        </p:spPr>
        <p:txBody>
          <a:bodyPr anchor="ctr"/>
          <a:lstStyle/>
          <a:p>
            <a:pPr algn="ctr"/>
            <a:endParaRPr dirty="0">
              <a:cs typeface="+mn-ea"/>
              <a:sym typeface="+mn-lt"/>
            </a:endParaRPr>
          </a:p>
        </p:txBody>
      </p:sp>
      <p:sp>
        <p:nvSpPr>
          <p:cNvPr id="37" name="8661124Freeform: Shape 63"/>
          <p:cNvSpPr/>
          <p:nvPr>
            <p:custDataLst>
              <p:tags r:id="rId10"/>
            </p:custDataLst>
          </p:nvPr>
        </p:nvSpPr>
        <p:spPr bwMode="auto">
          <a:xfrm>
            <a:off x="4056874" y="2187475"/>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solidFill>
          <a:ln>
            <a:noFill/>
          </a:ln>
        </p:spPr>
        <p:txBody>
          <a:bodyPr anchor="ctr"/>
          <a:lstStyle/>
          <a:p>
            <a:pPr algn="ctr"/>
            <a:endParaRPr dirty="0">
              <a:cs typeface="+mn-ea"/>
              <a:sym typeface="+mn-lt"/>
            </a:endParaRPr>
          </a:p>
        </p:txBody>
      </p:sp>
      <p:sp>
        <p:nvSpPr>
          <p:cNvPr id="38" name="8661124Freeform: Shape 64"/>
          <p:cNvSpPr/>
          <p:nvPr>
            <p:custDataLst>
              <p:tags r:id="rId11"/>
            </p:custDataLst>
          </p:nvPr>
        </p:nvSpPr>
        <p:spPr bwMode="auto">
          <a:xfrm>
            <a:off x="4325024" y="2457696"/>
            <a:ext cx="296882" cy="2957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solidFill>
            <a:schemeClr val="accent1"/>
          </a:solidFill>
          <a:ln>
            <a:noFill/>
          </a:ln>
          <a:effectLst/>
        </p:spPr>
        <p:txBody>
          <a:bodyPr anchor="ctr"/>
          <a:lstStyle/>
          <a:p>
            <a:pPr algn="ctr"/>
            <a:endParaRPr dirty="0">
              <a:cs typeface="+mn-ea"/>
              <a:sym typeface="+mn-lt"/>
            </a:endParaRPr>
          </a:p>
        </p:txBody>
      </p:sp>
      <p:sp>
        <p:nvSpPr>
          <p:cNvPr id="39" name="661124Freeform: Shape 66"/>
          <p:cNvSpPr/>
          <p:nvPr>
            <p:custDataLst>
              <p:tags r:id="rId12"/>
            </p:custDataLst>
          </p:nvPr>
        </p:nvSpPr>
        <p:spPr bwMode="auto">
          <a:xfrm>
            <a:off x="7199181" y="2187475"/>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solidFill>
          <a:ln>
            <a:noFill/>
          </a:ln>
        </p:spPr>
        <p:txBody>
          <a:bodyPr anchor="ctr"/>
          <a:lstStyle/>
          <a:p>
            <a:pPr algn="ctr"/>
            <a:endParaRPr dirty="0">
              <a:cs typeface="+mn-ea"/>
              <a:sym typeface="+mn-lt"/>
            </a:endParaRPr>
          </a:p>
        </p:txBody>
      </p:sp>
      <p:sp>
        <p:nvSpPr>
          <p:cNvPr id="40" name="661124Freeform: Shape 67"/>
          <p:cNvSpPr/>
          <p:nvPr>
            <p:custDataLst>
              <p:tags r:id="rId13"/>
            </p:custDataLst>
          </p:nvPr>
        </p:nvSpPr>
        <p:spPr bwMode="auto">
          <a:xfrm>
            <a:off x="7470194" y="2468645"/>
            <a:ext cx="298016" cy="266366"/>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1"/>
          </a:solidFill>
          <a:ln>
            <a:noFill/>
          </a:ln>
          <a:effectLst/>
        </p:spPr>
        <p:txBody>
          <a:bodyPr anchor="ctr"/>
          <a:lstStyle/>
          <a:p>
            <a:pPr algn="ctr"/>
            <a:endParaRPr dirty="0">
              <a:cs typeface="+mn-ea"/>
              <a:sym typeface="+mn-lt"/>
            </a:endParaRPr>
          </a:p>
        </p:txBody>
      </p:sp>
      <p:sp>
        <p:nvSpPr>
          <p:cNvPr id="41" name="61124Freeform: Shape 69"/>
          <p:cNvSpPr/>
          <p:nvPr>
            <p:custDataLst>
              <p:tags r:id="rId14"/>
            </p:custDataLst>
          </p:nvPr>
        </p:nvSpPr>
        <p:spPr bwMode="auto">
          <a:xfrm>
            <a:off x="7862649" y="3766542"/>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anchor="ctr"/>
          <a:lstStyle/>
          <a:p>
            <a:pPr algn="ctr"/>
            <a:endParaRPr dirty="0">
              <a:cs typeface="+mn-ea"/>
              <a:sym typeface="+mn-lt"/>
            </a:endParaRPr>
          </a:p>
        </p:txBody>
      </p:sp>
      <p:sp>
        <p:nvSpPr>
          <p:cNvPr id="42" name="661124Freeform: Shape 70"/>
          <p:cNvSpPr/>
          <p:nvPr>
            <p:custDataLst>
              <p:tags r:id="rId15"/>
            </p:custDataLst>
          </p:nvPr>
        </p:nvSpPr>
        <p:spPr bwMode="auto">
          <a:xfrm>
            <a:off x="8141297" y="4036180"/>
            <a:ext cx="285368" cy="2843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3"/>
                  <a:pt x="20201" y="5277"/>
                  <a:pt x="20760" y="6590"/>
                </a:cubicBezTo>
                <a:cubicBezTo>
                  <a:pt x="21317" y="7900"/>
                  <a:pt x="21599" y="9306"/>
                  <a:pt x="21599" y="10800"/>
                </a:cubicBezTo>
                <a:cubicBezTo>
                  <a:pt x="21599" y="12293"/>
                  <a:pt x="21317" y="13699"/>
                  <a:pt x="20760" y="15009"/>
                </a:cubicBezTo>
                <a:cubicBezTo>
                  <a:pt x="20201" y="16320"/>
                  <a:pt x="19430" y="17466"/>
                  <a:pt x="18449" y="18443"/>
                </a:cubicBezTo>
                <a:cubicBezTo>
                  <a:pt x="17463" y="19423"/>
                  <a:pt x="16319" y="20191"/>
                  <a:pt x="15011" y="20752"/>
                </a:cubicBezTo>
                <a:cubicBezTo>
                  <a:pt x="13705" y="21317"/>
                  <a:pt x="12301" y="21599"/>
                  <a:pt x="10807" y="21599"/>
                </a:cubicBezTo>
                <a:cubicBezTo>
                  <a:pt x="9309" y="21599"/>
                  <a:pt x="7905" y="21317"/>
                  <a:pt x="6594" y="20752"/>
                </a:cubicBezTo>
                <a:cubicBezTo>
                  <a:pt x="5280" y="20191"/>
                  <a:pt x="4136" y="19423"/>
                  <a:pt x="3158" y="18443"/>
                </a:cubicBezTo>
                <a:cubicBezTo>
                  <a:pt x="2178" y="17466"/>
                  <a:pt x="1409" y="16320"/>
                  <a:pt x="847" y="15009"/>
                </a:cubicBezTo>
                <a:cubicBezTo>
                  <a:pt x="282" y="13699"/>
                  <a:pt x="0" y="12293"/>
                  <a:pt x="0" y="10800"/>
                </a:cubicBezTo>
                <a:cubicBezTo>
                  <a:pt x="0" y="9306"/>
                  <a:pt x="282" y="7900"/>
                  <a:pt x="847" y="6590"/>
                </a:cubicBezTo>
                <a:cubicBezTo>
                  <a:pt x="1409" y="5277"/>
                  <a:pt x="2181" y="4133"/>
                  <a:pt x="3158" y="3156"/>
                </a:cubicBezTo>
                <a:cubicBezTo>
                  <a:pt x="4136" y="2176"/>
                  <a:pt x="5280" y="1408"/>
                  <a:pt x="6594" y="847"/>
                </a:cubicBezTo>
                <a:cubicBezTo>
                  <a:pt x="7902" y="282"/>
                  <a:pt x="9306" y="0"/>
                  <a:pt x="10807" y="0"/>
                </a:cubicBezTo>
                <a:moveTo>
                  <a:pt x="18164" y="8812"/>
                </a:moveTo>
                <a:cubicBezTo>
                  <a:pt x="18288" y="8688"/>
                  <a:pt x="18353" y="8532"/>
                  <a:pt x="18359" y="8354"/>
                </a:cubicBezTo>
                <a:cubicBezTo>
                  <a:pt x="18362" y="8171"/>
                  <a:pt x="18299" y="8021"/>
                  <a:pt x="18164" y="7894"/>
                </a:cubicBezTo>
                <a:lnTo>
                  <a:pt x="16757" y="6448"/>
                </a:lnTo>
                <a:cubicBezTo>
                  <a:pt x="16613" y="6321"/>
                  <a:pt x="16454" y="6259"/>
                  <a:pt x="16276" y="6259"/>
                </a:cubicBezTo>
                <a:cubicBezTo>
                  <a:pt x="16099" y="6259"/>
                  <a:pt x="15946" y="6321"/>
                  <a:pt x="15810" y="6448"/>
                </a:cubicBezTo>
                <a:lnTo>
                  <a:pt x="9696" y="12570"/>
                </a:lnTo>
                <a:cubicBezTo>
                  <a:pt x="9569" y="12697"/>
                  <a:pt x="9416" y="12759"/>
                  <a:pt x="9244" y="12759"/>
                </a:cubicBezTo>
                <a:cubicBezTo>
                  <a:pt x="9069" y="12759"/>
                  <a:pt x="8914" y="12697"/>
                  <a:pt x="8778" y="12570"/>
                </a:cubicBezTo>
                <a:lnTo>
                  <a:pt x="5786" y="9583"/>
                </a:lnTo>
                <a:cubicBezTo>
                  <a:pt x="5659" y="9458"/>
                  <a:pt x="5506" y="9393"/>
                  <a:pt x="5334" y="9393"/>
                </a:cubicBezTo>
                <a:cubicBezTo>
                  <a:pt x="5156" y="9393"/>
                  <a:pt x="4995" y="9458"/>
                  <a:pt x="4839" y="9583"/>
                </a:cubicBezTo>
                <a:lnTo>
                  <a:pt x="3432" y="11014"/>
                </a:lnTo>
                <a:cubicBezTo>
                  <a:pt x="3305" y="11141"/>
                  <a:pt x="3246" y="11297"/>
                  <a:pt x="3246" y="11474"/>
                </a:cubicBezTo>
                <a:cubicBezTo>
                  <a:pt x="3246" y="11655"/>
                  <a:pt x="3305" y="11810"/>
                  <a:pt x="3432" y="11935"/>
                </a:cubicBezTo>
                <a:lnTo>
                  <a:pt x="7747" y="16249"/>
                </a:lnTo>
                <a:cubicBezTo>
                  <a:pt x="7874" y="16373"/>
                  <a:pt x="8043" y="16483"/>
                  <a:pt x="8261" y="16579"/>
                </a:cubicBezTo>
                <a:cubicBezTo>
                  <a:pt x="8478" y="16673"/>
                  <a:pt x="8676" y="16720"/>
                  <a:pt x="8857" y="16720"/>
                </a:cubicBezTo>
                <a:lnTo>
                  <a:pt x="9617" y="16720"/>
                </a:lnTo>
                <a:cubicBezTo>
                  <a:pt x="9795" y="16720"/>
                  <a:pt x="9993" y="16675"/>
                  <a:pt x="10205" y="16585"/>
                </a:cubicBezTo>
                <a:cubicBezTo>
                  <a:pt x="10417" y="16495"/>
                  <a:pt x="10592" y="16382"/>
                  <a:pt x="10727" y="16249"/>
                </a:cubicBezTo>
                <a:lnTo>
                  <a:pt x="18164" y="8812"/>
                </a:lnTo>
                <a:close/>
              </a:path>
            </a:pathLst>
          </a:custGeom>
          <a:solidFill>
            <a:schemeClr val="accent2"/>
          </a:solidFill>
          <a:ln>
            <a:noFill/>
          </a:ln>
          <a:effectLst/>
        </p:spPr>
        <p:txBody>
          <a:bodyPr anchor="ctr"/>
          <a:lstStyle/>
          <a:p>
            <a:pPr algn="ctr"/>
            <a:endParaRPr dirty="0">
              <a:cs typeface="+mn-ea"/>
              <a:sym typeface="+mn-lt"/>
            </a:endParaRPr>
          </a:p>
        </p:txBody>
      </p:sp>
      <p:sp>
        <p:nvSpPr>
          <p:cNvPr id="43" name="61124椭圆 1"/>
          <p:cNvSpPr/>
          <p:nvPr>
            <p:custDataLst>
              <p:tags r:id="rId16"/>
            </p:custDataLst>
          </p:nvPr>
        </p:nvSpPr>
        <p:spPr>
          <a:xfrm>
            <a:off x="4485374" y="2658568"/>
            <a:ext cx="3123810" cy="3091344"/>
          </a:xfrm>
          <a:prstGeom prst="ellipse">
            <a:avLst/>
          </a:prstGeom>
          <a:blipFill dpi="0" rotWithShape="1">
            <a:blip r:embed="rId27"/>
            <a:srcRect/>
            <a:stretch>
              <a:fillRect l="-24221" r="-24221"/>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44" name="8661124文本框 54"/>
          <p:cNvSpPr txBox="1"/>
          <p:nvPr>
            <p:custDataLst>
              <p:tags r:id="rId17"/>
            </p:custDataLst>
          </p:nvPr>
        </p:nvSpPr>
        <p:spPr>
          <a:xfrm>
            <a:off x="8769501" y="1796002"/>
            <a:ext cx="1415772" cy="338554"/>
          </a:xfrm>
          <a:prstGeom prst="rect">
            <a:avLst/>
          </a:prstGeom>
          <a:noFill/>
        </p:spPr>
        <p:txBody>
          <a:bodyPr wrap="none">
            <a:noAutofit/>
          </a:bodyPr>
          <a:lstStyle/>
          <a:p>
            <a:pPr algn="just">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数据链路层协议</a:t>
            </a:r>
          </a:p>
        </p:txBody>
      </p:sp>
      <p:sp>
        <p:nvSpPr>
          <p:cNvPr id="45" name="661124文本框 55"/>
          <p:cNvSpPr txBox="1"/>
          <p:nvPr>
            <p:custDataLst>
              <p:tags r:id="rId18"/>
            </p:custDataLst>
          </p:nvPr>
        </p:nvSpPr>
        <p:spPr>
          <a:xfrm>
            <a:off x="8746270" y="2223294"/>
            <a:ext cx="2239686" cy="516423"/>
          </a:xfrm>
          <a:prstGeom prst="rect">
            <a:avLst/>
          </a:prstGeom>
          <a:noFill/>
        </p:spPr>
        <p:txBody>
          <a:bodyPr wrap="square">
            <a:noAutofit/>
          </a:bodyPr>
          <a:lstStyle/>
          <a:p>
            <a:pPr>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数据链路层协议阶段包括帧封装、差错控制、流量控制和介质访问控制等核心机制。</a:t>
            </a:r>
          </a:p>
        </p:txBody>
      </p:sp>
      <p:sp>
        <p:nvSpPr>
          <p:cNvPr id="46" name="661124文本框 74"/>
          <p:cNvSpPr txBox="1"/>
          <p:nvPr>
            <p:custDataLst>
              <p:tags r:id="rId19"/>
            </p:custDataLst>
          </p:nvPr>
        </p:nvSpPr>
        <p:spPr>
          <a:xfrm>
            <a:off x="8746270" y="3758204"/>
            <a:ext cx="1415772" cy="338554"/>
          </a:xfrm>
          <a:prstGeom prst="rect">
            <a:avLst/>
          </a:prstGeom>
          <a:noFill/>
        </p:spPr>
        <p:txBody>
          <a:bodyPr wrap="none">
            <a:noAutofit/>
          </a:bodyPr>
          <a:lstStyle/>
          <a:p>
            <a:pPr algn="just">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传输层作用</a:t>
            </a:r>
          </a:p>
        </p:txBody>
      </p:sp>
      <p:sp>
        <p:nvSpPr>
          <p:cNvPr id="47" name="61124文本框 74"/>
          <p:cNvSpPr txBox="1"/>
          <p:nvPr>
            <p:custDataLst>
              <p:tags r:id="rId20"/>
            </p:custDataLst>
          </p:nvPr>
        </p:nvSpPr>
        <p:spPr>
          <a:xfrm>
            <a:off x="8746270" y="4157812"/>
            <a:ext cx="2239686" cy="862566"/>
          </a:xfrm>
          <a:prstGeom prst="rect">
            <a:avLst/>
          </a:prstGeom>
          <a:noFill/>
        </p:spPr>
        <p:txBody>
          <a:bodyPr wrap="square">
            <a:noAutofit/>
          </a:bodyPr>
          <a:lstStyle/>
          <a:p>
            <a:pPr>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传输层负责端到端通信，提供可靠/不可靠传输服务，通过TCP/UDP协议实现流量控制、差错校验和拥塞控制。</a:t>
            </a:r>
          </a:p>
        </p:txBody>
      </p:sp>
      <p:sp>
        <p:nvSpPr>
          <p:cNvPr id="48" name="="/>
          <p:cNvSpPr txBox="1"/>
          <p:nvPr>
            <p:custDataLst>
              <p:tags r:id="rId21"/>
            </p:custDataLst>
          </p:nvPr>
        </p:nvSpPr>
        <p:spPr>
          <a:xfrm flipH="1">
            <a:off x="2029959" y="1760183"/>
            <a:ext cx="1415772" cy="338554"/>
          </a:xfrm>
          <a:prstGeom prst="rect">
            <a:avLst/>
          </a:prstGeom>
          <a:noFill/>
        </p:spPr>
        <p:txBody>
          <a:bodyPr wrap="none">
            <a:noAutofit/>
          </a:bodyPr>
          <a:lstStyle/>
          <a:p>
            <a:pPr algn="just">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分层结构概述</a:t>
            </a:r>
          </a:p>
        </p:txBody>
      </p:sp>
      <p:sp>
        <p:nvSpPr>
          <p:cNvPr id="49" name="h"/>
          <p:cNvSpPr txBox="1"/>
          <p:nvPr>
            <p:custDataLst>
              <p:tags r:id="rId22"/>
            </p:custDataLst>
          </p:nvPr>
        </p:nvSpPr>
        <p:spPr>
          <a:xfrm flipH="1">
            <a:off x="705153" y="2223294"/>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计算机网络分层结构将复杂系统分解为功能独立的层次，每层提供特定服务并通过接口与相邻层交互，实现模块化设计与管理。</a:t>
            </a:r>
          </a:p>
        </p:txBody>
      </p:sp>
      <p:sp>
        <p:nvSpPr>
          <p:cNvPr id="50" name="8661124文本框 77"/>
          <p:cNvSpPr txBox="1"/>
          <p:nvPr>
            <p:custDataLst>
              <p:tags r:id="rId23"/>
            </p:custDataLst>
          </p:nvPr>
        </p:nvSpPr>
        <p:spPr>
          <a:xfrm flipH="1">
            <a:off x="2029959" y="3758204"/>
            <a:ext cx="1415772" cy="338554"/>
          </a:xfrm>
          <a:prstGeom prst="rect">
            <a:avLst/>
          </a:prstGeom>
          <a:noFill/>
        </p:spPr>
        <p:txBody>
          <a:bodyPr wrap="none">
            <a:noAutofit/>
          </a:bodyPr>
          <a:lstStyle/>
          <a:p>
            <a:pPr algn="just">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物理层功能</a:t>
            </a:r>
          </a:p>
        </p:txBody>
      </p:sp>
      <p:sp>
        <p:nvSpPr>
          <p:cNvPr id="51" name="8661124文本框 77"/>
          <p:cNvSpPr txBox="1"/>
          <p:nvPr>
            <p:custDataLst>
              <p:tags r:id="rId24"/>
            </p:custDataLst>
          </p:nvPr>
        </p:nvSpPr>
        <p:spPr>
          <a:xfrm flipH="1">
            <a:off x="705153" y="4157812"/>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物理层功能阶段主要讲解信号传输、编码调制、介质特性等基础技术，确保数据在物理媒介中的可靠传输与接收。</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750" fill="hold"/>
                                        <p:tgtEl>
                                          <p:spTgt spid="13"/>
                                        </p:tgtEl>
                                        <p:attrNameLst>
                                          <p:attrName>ppt_w</p:attrName>
                                        </p:attrNameLst>
                                      </p:cBhvr>
                                      <p:tavLst>
                                        <p:tav tm="0">
                                          <p:val>
                                            <p:fltVal val="0"/>
                                          </p:val>
                                        </p:tav>
                                        <p:tav tm="100000">
                                          <p:val>
                                            <p:strVal val="#ppt_w"/>
                                          </p:val>
                                        </p:tav>
                                      </p:tavLst>
                                    </p:anim>
                                    <p:anim calcmode="lin" valueType="num">
                                      <p:cBhvr>
                                        <p:cTn id="8" dur="750" fill="hold"/>
                                        <p:tgtEl>
                                          <p:spTgt spid="13"/>
                                        </p:tgtEl>
                                        <p:attrNameLst>
                                          <p:attrName>ppt_h</p:attrName>
                                        </p:attrNameLst>
                                      </p:cBhvr>
                                      <p:tavLst>
                                        <p:tav tm="0">
                                          <p:val>
                                            <p:fltVal val="0"/>
                                          </p:val>
                                        </p:tav>
                                        <p:tav tm="100000">
                                          <p:val>
                                            <p:strVal val="#ppt_h"/>
                                          </p:val>
                                        </p:tav>
                                      </p:tavLst>
                                    </p:anim>
                                    <p:animEffect transition="in" filter="fade">
                                      <p:cBhvr>
                                        <p:cTn id="9" dur="750"/>
                                        <p:tgtEl>
                                          <p:spTgt spid="13"/>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43"/>
                                        </p:tgtEl>
                                        <p:attrNameLst>
                                          <p:attrName>style.visibility</p:attrName>
                                        </p:attrNameLst>
                                      </p:cBhvr>
                                      <p:to>
                                        <p:strVal val="visible"/>
                                      </p:to>
                                    </p:set>
                                    <p:anim calcmode="lin" valueType="num">
                                      <p:cBhvr>
                                        <p:cTn id="13" dur="500" fill="hold"/>
                                        <p:tgtEl>
                                          <p:spTgt spid="43"/>
                                        </p:tgtEl>
                                        <p:attrNameLst>
                                          <p:attrName>ppt_w</p:attrName>
                                        </p:attrNameLst>
                                      </p:cBhvr>
                                      <p:tavLst>
                                        <p:tav tm="0">
                                          <p:val>
                                            <p:fltVal val="0"/>
                                          </p:val>
                                        </p:tav>
                                        <p:tav tm="100000">
                                          <p:val>
                                            <p:strVal val="#ppt_w"/>
                                          </p:val>
                                        </p:tav>
                                      </p:tavLst>
                                    </p:anim>
                                    <p:anim calcmode="lin" valueType="num">
                                      <p:cBhvr>
                                        <p:cTn id="14" dur="500" fill="hold"/>
                                        <p:tgtEl>
                                          <p:spTgt spid="43"/>
                                        </p:tgtEl>
                                        <p:attrNameLst>
                                          <p:attrName>ppt_h</p:attrName>
                                        </p:attrNameLst>
                                      </p:cBhvr>
                                      <p:tavLst>
                                        <p:tav tm="0">
                                          <p:val>
                                            <p:fltVal val="0"/>
                                          </p:val>
                                        </p:tav>
                                        <p:tav tm="100000">
                                          <p:val>
                                            <p:strVal val="#ppt_h"/>
                                          </p:val>
                                        </p:tav>
                                      </p:tavLst>
                                    </p:anim>
                                    <p:animEffect transition="in" filter="fade">
                                      <p:cBhvr>
                                        <p:cTn id="15" dur="500"/>
                                        <p:tgtEl>
                                          <p:spTgt spid="43"/>
                                        </p:tgtEl>
                                      </p:cBhvr>
                                    </p:animEffect>
                                  </p:childTnLst>
                                </p:cTn>
                              </p:par>
                            </p:childTnLst>
                          </p:cTn>
                        </p:par>
                        <p:par>
                          <p:cTn id="16" fill="hold">
                            <p:stCondLst>
                              <p:cond delay="1500"/>
                            </p:stCondLst>
                            <p:childTnLst>
                              <p:par>
                                <p:cTn id="17" presetID="49" presetClass="entr" presetSubtype="0" decel="100000" fill="hold" grpId="0" nodeType="after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p:cTn id="19" dur="500" fill="hold"/>
                                        <p:tgtEl>
                                          <p:spTgt spid="35"/>
                                        </p:tgtEl>
                                        <p:attrNameLst>
                                          <p:attrName>ppt_w</p:attrName>
                                        </p:attrNameLst>
                                      </p:cBhvr>
                                      <p:tavLst>
                                        <p:tav tm="0">
                                          <p:val>
                                            <p:fltVal val="0"/>
                                          </p:val>
                                        </p:tav>
                                        <p:tav tm="100000">
                                          <p:val>
                                            <p:strVal val="#ppt_w"/>
                                          </p:val>
                                        </p:tav>
                                      </p:tavLst>
                                    </p:anim>
                                    <p:anim calcmode="lin" valueType="num">
                                      <p:cBhvr>
                                        <p:cTn id="20" dur="500" fill="hold"/>
                                        <p:tgtEl>
                                          <p:spTgt spid="35"/>
                                        </p:tgtEl>
                                        <p:attrNameLst>
                                          <p:attrName>ppt_h</p:attrName>
                                        </p:attrNameLst>
                                      </p:cBhvr>
                                      <p:tavLst>
                                        <p:tav tm="0">
                                          <p:val>
                                            <p:fltVal val="0"/>
                                          </p:val>
                                        </p:tav>
                                        <p:tav tm="100000">
                                          <p:val>
                                            <p:strVal val="#ppt_h"/>
                                          </p:val>
                                        </p:tav>
                                      </p:tavLst>
                                    </p:anim>
                                    <p:anim calcmode="lin" valueType="num">
                                      <p:cBhvr>
                                        <p:cTn id="21" dur="500" fill="hold"/>
                                        <p:tgtEl>
                                          <p:spTgt spid="35"/>
                                        </p:tgtEl>
                                        <p:attrNameLst>
                                          <p:attrName>style.rotation</p:attrName>
                                        </p:attrNameLst>
                                      </p:cBhvr>
                                      <p:tavLst>
                                        <p:tav tm="0">
                                          <p:val>
                                            <p:fltVal val="360"/>
                                          </p:val>
                                        </p:tav>
                                        <p:tav tm="100000">
                                          <p:val>
                                            <p:fltVal val="0"/>
                                          </p:val>
                                        </p:tav>
                                      </p:tavLst>
                                    </p:anim>
                                    <p:animEffect transition="in" filter="fade">
                                      <p:cBhvr>
                                        <p:cTn id="22" dur="500"/>
                                        <p:tgtEl>
                                          <p:spTgt spid="35"/>
                                        </p:tgtEl>
                                      </p:cBhvr>
                                    </p:animEffect>
                                  </p:childTnLst>
                                </p:cTn>
                              </p:par>
                              <p:par>
                                <p:cTn id="23" presetID="49" presetClass="entr" presetSubtype="0" decel="100000" fill="hold" grpId="0" nodeType="withEffect">
                                  <p:stCondLst>
                                    <p:cond delay="0"/>
                                  </p:stCondLst>
                                  <p:childTnLst>
                                    <p:set>
                                      <p:cBhvr>
                                        <p:cTn id="24" dur="1" fill="hold">
                                          <p:stCondLst>
                                            <p:cond delay="0"/>
                                          </p:stCondLst>
                                        </p:cTn>
                                        <p:tgtEl>
                                          <p:spTgt spid="36"/>
                                        </p:tgtEl>
                                        <p:attrNameLst>
                                          <p:attrName>style.visibility</p:attrName>
                                        </p:attrNameLst>
                                      </p:cBhvr>
                                      <p:to>
                                        <p:strVal val="visible"/>
                                      </p:to>
                                    </p:set>
                                    <p:anim calcmode="lin" valueType="num">
                                      <p:cBhvr>
                                        <p:cTn id="25" dur="500" fill="hold"/>
                                        <p:tgtEl>
                                          <p:spTgt spid="36"/>
                                        </p:tgtEl>
                                        <p:attrNameLst>
                                          <p:attrName>ppt_w</p:attrName>
                                        </p:attrNameLst>
                                      </p:cBhvr>
                                      <p:tavLst>
                                        <p:tav tm="0">
                                          <p:val>
                                            <p:fltVal val="0"/>
                                          </p:val>
                                        </p:tav>
                                        <p:tav tm="100000">
                                          <p:val>
                                            <p:strVal val="#ppt_w"/>
                                          </p:val>
                                        </p:tav>
                                      </p:tavLst>
                                    </p:anim>
                                    <p:anim calcmode="lin" valueType="num">
                                      <p:cBhvr>
                                        <p:cTn id="26" dur="500" fill="hold"/>
                                        <p:tgtEl>
                                          <p:spTgt spid="36"/>
                                        </p:tgtEl>
                                        <p:attrNameLst>
                                          <p:attrName>ppt_h</p:attrName>
                                        </p:attrNameLst>
                                      </p:cBhvr>
                                      <p:tavLst>
                                        <p:tav tm="0">
                                          <p:val>
                                            <p:fltVal val="0"/>
                                          </p:val>
                                        </p:tav>
                                        <p:tav tm="100000">
                                          <p:val>
                                            <p:strVal val="#ppt_h"/>
                                          </p:val>
                                        </p:tav>
                                      </p:tavLst>
                                    </p:anim>
                                    <p:anim calcmode="lin" valueType="num">
                                      <p:cBhvr>
                                        <p:cTn id="27" dur="500" fill="hold"/>
                                        <p:tgtEl>
                                          <p:spTgt spid="36"/>
                                        </p:tgtEl>
                                        <p:attrNameLst>
                                          <p:attrName>style.rotation</p:attrName>
                                        </p:attrNameLst>
                                      </p:cBhvr>
                                      <p:tavLst>
                                        <p:tav tm="0">
                                          <p:val>
                                            <p:fltVal val="360"/>
                                          </p:val>
                                        </p:tav>
                                        <p:tav tm="100000">
                                          <p:val>
                                            <p:fltVal val="0"/>
                                          </p:val>
                                        </p:tav>
                                      </p:tavLst>
                                    </p:anim>
                                    <p:animEffect transition="in" filter="fade">
                                      <p:cBhvr>
                                        <p:cTn id="28" dur="500"/>
                                        <p:tgtEl>
                                          <p:spTgt spid="36"/>
                                        </p:tgtEl>
                                      </p:cBhvr>
                                    </p:animEffect>
                                  </p:childTnLst>
                                </p:cTn>
                              </p:par>
                            </p:childTnLst>
                          </p:cTn>
                        </p:par>
                        <p:par>
                          <p:cTn id="29" fill="hold">
                            <p:stCondLst>
                              <p:cond delay="2000"/>
                            </p:stCondLst>
                            <p:childTnLst>
                              <p:par>
                                <p:cTn id="30" presetID="2" presetClass="entr" presetSubtype="8" fill="hold" grpId="0" nodeType="afterEffect">
                                  <p:stCondLst>
                                    <p:cond delay="0"/>
                                  </p:stCondLst>
                                  <p:childTnLst>
                                    <p:set>
                                      <p:cBhvr>
                                        <p:cTn id="31" dur="1" fill="hold">
                                          <p:stCondLst>
                                            <p:cond delay="0"/>
                                          </p:stCondLst>
                                        </p:cTn>
                                        <p:tgtEl>
                                          <p:spTgt spid="50"/>
                                        </p:tgtEl>
                                        <p:attrNameLst>
                                          <p:attrName>style.visibility</p:attrName>
                                        </p:attrNameLst>
                                      </p:cBhvr>
                                      <p:to>
                                        <p:strVal val="visible"/>
                                      </p:to>
                                    </p:set>
                                    <p:anim calcmode="lin" valueType="num">
                                      <p:cBhvr additive="base">
                                        <p:cTn id="32" dur="500" fill="hold"/>
                                        <p:tgtEl>
                                          <p:spTgt spid="50"/>
                                        </p:tgtEl>
                                        <p:attrNameLst>
                                          <p:attrName>ppt_x</p:attrName>
                                        </p:attrNameLst>
                                      </p:cBhvr>
                                      <p:tavLst>
                                        <p:tav tm="0">
                                          <p:val>
                                            <p:strVal val="0-#ppt_w/2"/>
                                          </p:val>
                                        </p:tav>
                                        <p:tav tm="100000">
                                          <p:val>
                                            <p:strVal val="#ppt_x"/>
                                          </p:val>
                                        </p:tav>
                                      </p:tavLst>
                                    </p:anim>
                                    <p:anim calcmode="lin" valueType="num">
                                      <p:cBhvr additive="base">
                                        <p:cTn id="33" dur="500" fill="hold"/>
                                        <p:tgtEl>
                                          <p:spTgt spid="50"/>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51"/>
                                        </p:tgtEl>
                                        <p:attrNameLst>
                                          <p:attrName>style.visibility</p:attrName>
                                        </p:attrNameLst>
                                      </p:cBhvr>
                                      <p:to>
                                        <p:strVal val="visible"/>
                                      </p:to>
                                    </p:set>
                                    <p:anim calcmode="lin" valueType="num">
                                      <p:cBhvr additive="base">
                                        <p:cTn id="36" dur="500" fill="hold"/>
                                        <p:tgtEl>
                                          <p:spTgt spid="51"/>
                                        </p:tgtEl>
                                        <p:attrNameLst>
                                          <p:attrName>ppt_x</p:attrName>
                                        </p:attrNameLst>
                                      </p:cBhvr>
                                      <p:tavLst>
                                        <p:tav tm="0">
                                          <p:val>
                                            <p:strVal val="0-#ppt_w/2"/>
                                          </p:val>
                                        </p:tav>
                                        <p:tav tm="100000">
                                          <p:val>
                                            <p:strVal val="#ppt_x"/>
                                          </p:val>
                                        </p:tav>
                                      </p:tavLst>
                                    </p:anim>
                                    <p:anim calcmode="lin" valueType="num">
                                      <p:cBhvr additive="base">
                                        <p:cTn id="37" dur="500" fill="hold"/>
                                        <p:tgtEl>
                                          <p:spTgt spid="51"/>
                                        </p:tgtEl>
                                        <p:attrNameLst>
                                          <p:attrName>ppt_y</p:attrName>
                                        </p:attrNameLst>
                                      </p:cBhvr>
                                      <p:tavLst>
                                        <p:tav tm="0">
                                          <p:val>
                                            <p:strVal val="#ppt_y"/>
                                          </p:val>
                                        </p:tav>
                                        <p:tav tm="100000">
                                          <p:val>
                                            <p:strVal val="#ppt_y"/>
                                          </p:val>
                                        </p:tav>
                                      </p:tavLst>
                                    </p:anim>
                                  </p:childTnLst>
                                </p:cTn>
                              </p:par>
                            </p:childTnLst>
                          </p:cTn>
                        </p:par>
                        <p:par>
                          <p:cTn id="38" fill="hold">
                            <p:stCondLst>
                              <p:cond delay="2500"/>
                            </p:stCondLst>
                            <p:childTnLst>
                              <p:par>
                                <p:cTn id="39" presetID="22" presetClass="entr" presetSubtype="4"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wipe(down)">
                                      <p:cBhvr>
                                        <p:cTn id="41" dur="500"/>
                                        <p:tgtEl>
                                          <p:spTgt spid="16"/>
                                        </p:tgtEl>
                                      </p:cBhvr>
                                    </p:animEffect>
                                  </p:childTnLst>
                                </p:cTn>
                              </p:par>
                            </p:childTnLst>
                          </p:cTn>
                        </p:par>
                        <p:par>
                          <p:cTn id="42" fill="hold">
                            <p:stCondLst>
                              <p:cond delay="3000"/>
                            </p:stCondLst>
                            <p:childTnLst>
                              <p:par>
                                <p:cTn id="43" presetID="49" presetClass="entr" presetSubtype="0" decel="100000" fill="hold" grpId="0" nodeType="afterEffect">
                                  <p:stCondLst>
                                    <p:cond delay="0"/>
                                  </p:stCondLst>
                                  <p:childTnLst>
                                    <p:set>
                                      <p:cBhvr>
                                        <p:cTn id="44" dur="1" fill="hold">
                                          <p:stCondLst>
                                            <p:cond delay="0"/>
                                          </p:stCondLst>
                                        </p:cTn>
                                        <p:tgtEl>
                                          <p:spTgt spid="37"/>
                                        </p:tgtEl>
                                        <p:attrNameLst>
                                          <p:attrName>style.visibility</p:attrName>
                                        </p:attrNameLst>
                                      </p:cBhvr>
                                      <p:to>
                                        <p:strVal val="visible"/>
                                      </p:to>
                                    </p:set>
                                    <p:anim calcmode="lin" valueType="num">
                                      <p:cBhvr>
                                        <p:cTn id="45" dur="500" fill="hold"/>
                                        <p:tgtEl>
                                          <p:spTgt spid="37"/>
                                        </p:tgtEl>
                                        <p:attrNameLst>
                                          <p:attrName>ppt_w</p:attrName>
                                        </p:attrNameLst>
                                      </p:cBhvr>
                                      <p:tavLst>
                                        <p:tav tm="0">
                                          <p:val>
                                            <p:fltVal val="0"/>
                                          </p:val>
                                        </p:tav>
                                        <p:tav tm="100000">
                                          <p:val>
                                            <p:strVal val="#ppt_w"/>
                                          </p:val>
                                        </p:tav>
                                      </p:tavLst>
                                    </p:anim>
                                    <p:anim calcmode="lin" valueType="num">
                                      <p:cBhvr>
                                        <p:cTn id="46" dur="500" fill="hold"/>
                                        <p:tgtEl>
                                          <p:spTgt spid="37"/>
                                        </p:tgtEl>
                                        <p:attrNameLst>
                                          <p:attrName>ppt_h</p:attrName>
                                        </p:attrNameLst>
                                      </p:cBhvr>
                                      <p:tavLst>
                                        <p:tav tm="0">
                                          <p:val>
                                            <p:fltVal val="0"/>
                                          </p:val>
                                        </p:tav>
                                        <p:tav tm="100000">
                                          <p:val>
                                            <p:strVal val="#ppt_h"/>
                                          </p:val>
                                        </p:tav>
                                      </p:tavLst>
                                    </p:anim>
                                    <p:anim calcmode="lin" valueType="num">
                                      <p:cBhvr>
                                        <p:cTn id="47" dur="500" fill="hold"/>
                                        <p:tgtEl>
                                          <p:spTgt spid="37"/>
                                        </p:tgtEl>
                                        <p:attrNameLst>
                                          <p:attrName>style.rotation</p:attrName>
                                        </p:attrNameLst>
                                      </p:cBhvr>
                                      <p:tavLst>
                                        <p:tav tm="0">
                                          <p:val>
                                            <p:fltVal val="360"/>
                                          </p:val>
                                        </p:tav>
                                        <p:tav tm="100000">
                                          <p:val>
                                            <p:fltVal val="0"/>
                                          </p:val>
                                        </p:tav>
                                      </p:tavLst>
                                    </p:anim>
                                    <p:animEffect transition="in" filter="fade">
                                      <p:cBhvr>
                                        <p:cTn id="48" dur="500"/>
                                        <p:tgtEl>
                                          <p:spTgt spid="37"/>
                                        </p:tgtEl>
                                      </p:cBhvr>
                                    </p:animEffect>
                                  </p:childTnLst>
                                </p:cTn>
                              </p:par>
                              <p:par>
                                <p:cTn id="49" presetID="49" presetClass="entr" presetSubtype="0" decel="100000"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ppt_w</p:attrName>
                                        </p:attrNameLst>
                                      </p:cBhvr>
                                      <p:tavLst>
                                        <p:tav tm="0">
                                          <p:val>
                                            <p:fltVal val="0"/>
                                          </p:val>
                                        </p:tav>
                                        <p:tav tm="100000">
                                          <p:val>
                                            <p:strVal val="#ppt_w"/>
                                          </p:val>
                                        </p:tav>
                                      </p:tavLst>
                                    </p:anim>
                                    <p:anim calcmode="lin" valueType="num">
                                      <p:cBhvr>
                                        <p:cTn id="52" dur="500" fill="hold"/>
                                        <p:tgtEl>
                                          <p:spTgt spid="38"/>
                                        </p:tgtEl>
                                        <p:attrNameLst>
                                          <p:attrName>ppt_h</p:attrName>
                                        </p:attrNameLst>
                                      </p:cBhvr>
                                      <p:tavLst>
                                        <p:tav tm="0">
                                          <p:val>
                                            <p:fltVal val="0"/>
                                          </p:val>
                                        </p:tav>
                                        <p:tav tm="100000">
                                          <p:val>
                                            <p:strVal val="#ppt_h"/>
                                          </p:val>
                                        </p:tav>
                                      </p:tavLst>
                                    </p:anim>
                                    <p:anim calcmode="lin" valueType="num">
                                      <p:cBhvr>
                                        <p:cTn id="53" dur="500" fill="hold"/>
                                        <p:tgtEl>
                                          <p:spTgt spid="38"/>
                                        </p:tgtEl>
                                        <p:attrNameLst>
                                          <p:attrName>style.rotation</p:attrName>
                                        </p:attrNameLst>
                                      </p:cBhvr>
                                      <p:tavLst>
                                        <p:tav tm="0">
                                          <p:val>
                                            <p:fltVal val="360"/>
                                          </p:val>
                                        </p:tav>
                                        <p:tav tm="100000">
                                          <p:val>
                                            <p:fltVal val="0"/>
                                          </p:val>
                                        </p:tav>
                                      </p:tavLst>
                                    </p:anim>
                                    <p:animEffect transition="in" filter="fade">
                                      <p:cBhvr>
                                        <p:cTn id="54" dur="500"/>
                                        <p:tgtEl>
                                          <p:spTgt spid="38"/>
                                        </p:tgtEl>
                                      </p:cBhvr>
                                    </p:animEffect>
                                  </p:childTnLst>
                                </p:cTn>
                              </p:par>
                            </p:childTnLst>
                          </p:cTn>
                        </p:par>
                        <p:par>
                          <p:cTn id="55" fill="hold">
                            <p:stCondLst>
                              <p:cond delay="3500"/>
                            </p:stCondLst>
                            <p:childTnLst>
                              <p:par>
                                <p:cTn id="56" presetID="2" presetClass="entr" presetSubtype="8" fill="hold" grpId="0" nodeType="afterEffect">
                                  <p:stCondLst>
                                    <p:cond delay="0"/>
                                  </p:stCondLst>
                                  <p:childTnLst>
                                    <p:set>
                                      <p:cBhvr>
                                        <p:cTn id="57" dur="1" fill="hold">
                                          <p:stCondLst>
                                            <p:cond delay="0"/>
                                          </p:stCondLst>
                                        </p:cTn>
                                        <p:tgtEl>
                                          <p:spTgt spid="48"/>
                                        </p:tgtEl>
                                        <p:attrNameLst>
                                          <p:attrName>style.visibility</p:attrName>
                                        </p:attrNameLst>
                                      </p:cBhvr>
                                      <p:to>
                                        <p:strVal val="visible"/>
                                      </p:to>
                                    </p:set>
                                    <p:anim calcmode="lin" valueType="num">
                                      <p:cBhvr additive="base">
                                        <p:cTn id="58" dur="500" fill="hold"/>
                                        <p:tgtEl>
                                          <p:spTgt spid="48"/>
                                        </p:tgtEl>
                                        <p:attrNameLst>
                                          <p:attrName>ppt_x</p:attrName>
                                        </p:attrNameLst>
                                      </p:cBhvr>
                                      <p:tavLst>
                                        <p:tav tm="0">
                                          <p:val>
                                            <p:strVal val="0-#ppt_w/2"/>
                                          </p:val>
                                        </p:tav>
                                        <p:tav tm="100000">
                                          <p:val>
                                            <p:strVal val="#ppt_x"/>
                                          </p:val>
                                        </p:tav>
                                      </p:tavLst>
                                    </p:anim>
                                    <p:anim calcmode="lin" valueType="num">
                                      <p:cBhvr additive="base">
                                        <p:cTn id="59" dur="500" fill="hold"/>
                                        <p:tgtEl>
                                          <p:spTgt spid="4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49"/>
                                        </p:tgtEl>
                                        <p:attrNameLst>
                                          <p:attrName>style.visibility</p:attrName>
                                        </p:attrNameLst>
                                      </p:cBhvr>
                                      <p:to>
                                        <p:strVal val="visible"/>
                                      </p:to>
                                    </p:set>
                                    <p:anim calcmode="lin" valueType="num">
                                      <p:cBhvr additive="base">
                                        <p:cTn id="62" dur="500" fill="hold"/>
                                        <p:tgtEl>
                                          <p:spTgt spid="49"/>
                                        </p:tgtEl>
                                        <p:attrNameLst>
                                          <p:attrName>ppt_x</p:attrName>
                                        </p:attrNameLst>
                                      </p:cBhvr>
                                      <p:tavLst>
                                        <p:tav tm="0">
                                          <p:val>
                                            <p:strVal val="0-#ppt_w/2"/>
                                          </p:val>
                                        </p:tav>
                                        <p:tav tm="100000">
                                          <p:val>
                                            <p:strVal val="#ppt_x"/>
                                          </p:val>
                                        </p:tav>
                                      </p:tavLst>
                                    </p:anim>
                                    <p:anim calcmode="lin" valueType="num">
                                      <p:cBhvr additive="base">
                                        <p:cTn id="63" dur="500" fill="hold"/>
                                        <p:tgtEl>
                                          <p:spTgt spid="49"/>
                                        </p:tgtEl>
                                        <p:attrNameLst>
                                          <p:attrName>ppt_y</p:attrName>
                                        </p:attrNameLst>
                                      </p:cBhvr>
                                      <p:tavLst>
                                        <p:tav tm="0">
                                          <p:val>
                                            <p:strVal val="#ppt_y"/>
                                          </p:val>
                                        </p:tav>
                                        <p:tav tm="100000">
                                          <p:val>
                                            <p:strVal val="#ppt_y"/>
                                          </p:val>
                                        </p:tav>
                                      </p:tavLst>
                                    </p:anim>
                                  </p:childTnLst>
                                </p:cTn>
                              </p:par>
                            </p:childTnLst>
                          </p:cTn>
                        </p:par>
                        <p:par>
                          <p:cTn id="64" fill="hold">
                            <p:stCondLst>
                              <p:cond delay="4000"/>
                            </p:stCondLst>
                            <p:childTnLst>
                              <p:par>
                                <p:cTn id="65" presetID="22" presetClass="entr" presetSubtype="4" fill="hold" grpId="0" nodeType="after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wipe(down)">
                                      <p:cBhvr>
                                        <p:cTn id="67" dur="500"/>
                                        <p:tgtEl>
                                          <p:spTgt spid="30"/>
                                        </p:tgtEl>
                                      </p:cBhvr>
                                    </p:animEffect>
                                  </p:childTnLst>
                                </p:cTn>
                              </p:par>
                            </p:childTnLst>
                          </p:cTn>
                        </p:par>
                        <p:par>
                          <p:cTn id="68" fill="hold">
                            <p:stCondLst>
                              <p:cond delay="4500"/>
                            </p:stCondLst>
                            <p:childTnLst>
                              <p:par>
                                <p:cTn id="69" presetID="49" presetClass="entr" presetSubtype="0" decel="100000" fill="hold" grpId="0" nodeType="afterEffect">
                                  <p:stCondLst>
                                    <p:cond delay="0"/>
                                  </p:stCondLst>
                                  <p:childTnLst>
                                    <p:set>
                                      <p:cBhvr>
                                        <p:cTn id="70" dur="1" fill="hold">
                                          <p:stCondLst>
                                            <p:cond delay="0"/>
                                          </p:stCondLst>
                                        </p:cTn>
                                        <p:tgtEl>
                                          <p:spTgt spid="32"/>
                                        </p:tgtEl>
                                        <p:attrNameLst>
                                          <p:attrName>style.visibility</p:attrName>
                                        </p:attrNameLst>
                                      </p:cBhvr>
                                      <p:to>
                                        <p:strVal val="visible"/>
                                      </p:to>
                                    </p:set>
                                    <p:anim calcmode="lin" valueType="num">
                                      <p:cBhvr>
                                        <p:cTn id="71" dur="500" fill="hold"/>
                                        <p:tgtEl>
                                          <p:spTgt spid="32"/>
                                        </p:tgtEl>
                                        <p:attrNameLst>
                                          <p:attrName>ppt_w</p:attrName>
                                        </p:attrNameLst>
                                      </p:cBhvr>
                                      <p:tavLst>
                                        <p:tav tm="0">
                                          <p:val>
                                            <p:fltVal val="0"/>
                                          </p:val>
                                        </p:tav>
                                        <p:tav tm="100000">
                                          <p:val>
                                            <p:strVal val="#ppt_w"/>
                                          </p:val>
                                        </p:tav>
                                      </p:tavLst>
                                    </p:anim>
                                    <p:anim calcmode="lin" valueType="num">
                                      <p:cBhvr>
                                        <p:cTn id="72" dur="500" fill="hold"/>
                                        <p:tgtEl>
                                          <p:spTgt spid="32"/>
                                        </p:tgtEl>
                                        <p:attrNameLst>
                                          <p:attrName>ppt_h</p:attrName>
                                        </p:attrNameLst>
                                      </p:cBhvr>
                                      <p:tavLst>
                                        <p:tav tm="0">
                                          <p:val>
                                            <p:fltVal val="0"/>
                                          </p:val>
                                        </p:tav>
                                        <p:tav tm="100000">
                                          <p:val>
                                            <p:strVal val="#ppt_h"/>
                                          </p:val>
                                        </p:tav>
                                      </p:tavLst>
                                    </p:anim>
                                    <p:anim calcmode="lin" valueType="num">
                                      <p:cBhvr>
                                        <p:cTn id="73" dur="500" fill="hold"/>
                                        <p:tgtEl>
                                          <p:spTgt spid="32"/>
                                        </p:tgtEl>
                                        <p:attrNameLst>
                                          <p:attrName>style.rotation</p:attrName>
                                        </p:attrNameLst>
                                      </p:cBhvr>
                                      <p:tavLst>
                                        <p:tav tm="0">
                                          <p:val>
                                            <p:fltVal val="360"/>
                                          </p:val>
                                        </p:tav>
                                        <p:tav tm="100000">
                                          <p:val>
                                            <p:fltVal val="0"/>
                                          </p:val>
                                        </p:tav>
                                      </p:tavLst>
                                    </p:anim>
                                    <p:animEffect transition="in" filter="fade">
                                      <p:cBhvr>
                                        <p:cTn id="74" dur="500"/>
                                        <p:tgtEl>
                                          <p:spTgt spid="32"/>
                                        </p:tgtEl>
                                      </p:cBhvr>
                                    </p:animEffect>
                                  </p:childTnLst>
                                </p:cTn>
                              </p:par>
                              <p:par>
                                <p:cTn id="75" presetID="49" presetClass="entr" presetSubtype="0" decel="100000" fill="hold" grpId="0" nodeType="withEffect">
                                  <p:stCondLst>
                                    <p:cond delay="0"/>
                                  </p:stCondLst>
                                  <p:childTnLst>
                                    <p:set>
                                      <p:cBhvr>
                                        <p:cTn id="76" dur="1" fill="hold">
                                          <p:stCondLst>
                                            <p:cond delay="0"/>
                                          </p:stCondLst>
                                        </p:cTn>
                                        <p:tgtEl>
                                          <p:spTgt spid="33"/>
                                        </p:tgtEl>
                                        <p:attrNameLst>
                                          <p:attrName>style.visibility</p:attrName>
                                        </p:attrNameLst>
                                      </p:cBhvr>
                                      <p:to>
                                        <p:strVal val="visible"/>
                                      </p:to>
                                    </p:set>
                                    <p:anim calcmode="lin" valueType="num">
                                      <p:cBhvr>
                                        <p:cTn id="77" dur="500" fill="hold"/>
                                        <p:tgtEl>
                                          <p:spTgt spid="33"/>
                                        </p:tgtEl>
                                        <p:attrNameLst>
                                          <p:attrName>ppt_w</p:attrName>
                                        </p:attrNameLst>
                                      </p:cBhvr>
                                      <p:tavLst>
                                        <p:tav tm="0">
                                          <p:val>
                                            <p:fltVal val="0"/>
                                          </p:val>
                                        </p:tav>
                                        <p:tav tm="100000">
                                          <p:val>
                                            <p:strVal val="#ppt_w"/>
                                          </p:val>
                                        </p:tav>
                                      </p:tavLst>
                                    </p:anim>
                                    <p:anim calcmode="lin" valueType="num">
                                      <p:cBhvr>
                                        <p:cTn id="78" dur="500" fill="hold"/>
                                        <p:tgtEl>
                                          <p:spTgt spid="33"/>
                                        </p:tgtEl>
                                        <p:attrNameLst>
                                          <p:attrName>ppt_h</p:attrName>
                                        </p:attrNameLst>
                                      </p:cBhvr>
                                      <p:tavLst>
                                        <p:tav tm="0">
                                          <p:val>
                                            <p:fltVal val="0"/>
                                          </p:val>
                                        </p:tav>
                                        <p:tav tm="100000">
                                          <p:val>
                                            <p:strVal val="#ppt_h"/>
                                          </p:val>
                                        </p:tav>
                                      </p:tavLst>
                                    </p:anim>
                                    <p:anim calcmode="lin" valueType="num">
                                      <p:cBhvr>
                                        <p:cTn id="79" dur="500" fill="hold"/>
                                        <p:tgtEl>
                                          <p:spTgt spid="33"/>
                                        </p:tgtEl>
                                        <p:attrNameLst>
                                          <p:attrName>style.rotation</p:attrName>
                                        </p:attrNameLst>
                                      </p:cBhvr>
                                      <p:tavLst>
                                        <p:tav tm="0">
                                          <p:val>
                                            <p:fltVal val="360"/>
                                          </p:val>
                                        </p:tav>
                                        <p:tav tm="100000">
                                          <p:val>
                                            <p:fltVal val="0"/>
                                          </p:val>
                                        </p:tav>
                                      </p:tavLst>
                                    </p:anim>
                                    <p:animEffect transition="in" filter="fade">
                                      <p:cBhvr>
                                        <p:cTn id="80" dur="500"/>
                                        <p:tgtEl>
                                          <p:spTgt spid="33"/>
                                        </p:tgtEl>
                                      </p:cBhvr>
                                    </p:animEffect>
                                  </p:childTnLst>
                                </p:cTn>
                              </p:par>
                              <p:par>
                                <p:cTn id="81" presetID="49" presetClass="entr" presetSubtype="0" decel="100000" fill="hold" grpId="0" nodeType="withEffect">
                                  <p:stCondLst>
                                    <p:cond delay="0"/>
                                  </p:stCondLst>
                                  <p:childTnLst>
                                    <p:set>
                                      <p:cBhvr>
                                        <p:cTn id="82" dur="1" fill="hold">
                                          <p:stCondLst>
                                            <p:cond delay="0"/>
                                          </p:stCondLst>
                                        </p:cTn>
                                        <p:tgtEl>
                                          <p:spTgt spid="34"/>
                                        </p:tgtEl>
                                        <p:attrNameLst>
                                          <p:attrName>style.visibility</p:attrName>
                                        </p:attrNameLst>
                                      </p:cBhvr>
                                      <p:to>
                                        <p:strVal val="visible"/>
                                      </p:to>
                                    </p:set>
                                    <p:anim calcmode="lin" valueType="num">
                                      <p:cBhvr>
                                        <p:cTn id="83" dur="500" fill="hold"/>
                                        <p:tgtEl>
                                          <p:spTgt spid="34"/>
                                        </p:tgtEl>
                                        <p:attrNameLst>
                                          <p:attrName>ppt_w</p:attrName>
                                        </p:attrNameLst>
                                      </p:cBhvr>
                                      <p:tavLst>
                                        <p:tav tm="0">
                                          <p:val>
                                            <p:fltVal val="0"/>
                                          </p:val>
                                        </p:tav>
                                        <p:tav tm="100000">
                                          <p:val>
                                            <p:strVal val="#ppt_w"/>
                                          </p:val>
                                        </p:tav>
                                      </p:tavLst>
                                    </p:anim>
                                    <p:anim calcmode="lin" valueType="num">
                                      <p:cBhvr>
                                        <p:cTn id="84" dur="500" fill="hold"/>
                                        <p:tgtEl>
                                          <p:spTgt spid="34"/>
                                        </p:tgtEl>
                                        <p:attrNameLst>
                                          <p:attrName>ppt_h</p:attrName>
                                        </p:attrNameLst>
                                      </p:cBhvr>
                                      <p:tavLst>
                                        <p:tav tm="0">
                                          <p:val>
                                            <p:fltVal val="0"/>
                                          </p:val>
                                        </p:tav>
                                        <p:tav tm="100000">
                                          <p:val>
                                            <p:strVal val="#ppt_h"/>
                                          </p:val>
                                        </p:tav>
                                      </p:tavLst>
                                    </p:anim>
                                    <p:anim calcmode="lin" valueType="num">
                                      <p:cBhvr>
                                        <p:cTn id="85" dur="500" fill="hold"/>
                                        <p:tgtEl>
                                          <p:spTgt spid="34"/>
                                        </p:tgtEl>
                                        <p:attrNameLst>
                                          <p:attrName>style.rotation</p:attrName>
                                        </p:attrNameLst>
                                      </p:cBhvr>
                                      <p:tavLst>
                                        <p:tav tm="0">
                                          <p:val>
                                            <p:fltVal val="360"/>
                                          </p:val>
                                        </p:tav>
                                        <p:tav tm="100000">
                                          <p:val>
                                            <p:fltVal val="0"/>
                                          </p:val>
                                        </p:tav>
                                      </p:tavLst>
                                    </p:anim>
                                    <p:animEffect transition="in" filter="fade">
                                      <p:cBhvr>
                                        <p:cTn id="86" dur="500"/>
                                        <p:tgtEl>
                                          <p:spTgt spid="34"/>
                                        </p:tgtEl>
                                      </p:cBhvr>
                                    </p:animEffect>
                                  </p:childTnLst>
                                </p:cTn>
                              </p:par>
                            </p:childTnLst>
                          </p:cTn>
                        </p:par>
                        <p:par>
                          <p:cTn id="87" fill="hold">
                            <p:stCondLst>
                              <p:cond delay="5000"/>
                            </p:stCondLst>
                            <p:childTnLst>
                              <p:par>
                                <p:cTn id="88" presetID="22" presetClass="entr" presetSubtype="8" fill="hold" grpId="0" nodeType="afterEffect">
                                  <p:stCondLst>
                                    <p:cond delay="0"/>
                                  </p:stCondLst>
                                  <p:childTnLst>
                                    <p:set>
                                      <p:cBhvr>
                                        <p:cTn id="89" dur="1" fill="hold">
                                          <p:stCondLst>
                                            <p:cond delay="0"/>
                                          </p:stCondLst>
                                        </p:cTn>
                                        <p:tgtEl>
                                          <p:spTgt spid="29"/>
                                        </p:tgtEl>
                                        <p:attrNameLst>
                                          <p:attrName>style.visibility</p:attrName>
                                        </p:attrNameLst>
                                      </p:cBhvr>
                                      <p:to>
                                        <p:strVal val="visible"/>
                                      </p:to>
                                    </p:set>
                                    <p:animEffect transition="in" filter="wipe(left)">
                                      <p:cBhvr>
                                        <p:cTn id="90" dur="500"/>
                                        <p:tgtEl>
                                          <p:spTgt spid="29"/>
                                        </p:tgtEl>
                                      </p:cBhvr>
                                    </p:animEffect>
                                  </p:childTnLst>
                                </p:cTn>
                              </p:par>
                            </p:childTnLst>
                          </p:cTn>
                        </p:par>
                        <p:par>
                          <p:cTn id="91" fill="hold">
                            <p:stCondLst>
                              <p:cond delay="5500"/>
                            </p:stCondLst>
                            <p:childTnLst>
                              <p:par>
                                <p:cTn id="92" presetID="49" presetClass="entr" presetSubtype="0" decel="100000" fill="hold" grpId="0" nodeType="afterEffect">
                                  <p:stCondLst>
                                    <p:cond delay="0"/>
                                  </p:stCondLst>
                                  <p:childTnLst>
                                    <p:set>
                                      <p:cBhvr>
                                        <p:cTn id="93" dur="1" fill="hold">
                                          <p:stCondLst>
                                            <p:cond delay="0"/>
                                          </p:stCondLst>
                                        </p:cTn>
                                        <p:tgtEl>
                                          <p:spTgt spid="39"/>
                                        </p:tgtEl>
                                        <p:attrNameLst>
                                          <p:attrName>style.visibility</p:attrName>
                                        </p:attrNameLst>
                                      </p:cBhvr>
                                      <p:to>
                                        <p:strVal val="visible"/>
                                      </p:to>
                                    </p:set>
                                    <p:anim calcmode="lin" valueType="num">
                                      <p:cBhvr>
                                        <p:cTn id="94" dur="500" fill="hold"/>
                                        <p:tgtEl>
                                          <p:spTgt spid="39"/>
                                        </p:tgtEl>
                                        <p:attrNameLst>
                                          <p:attrName>ppt_w</p:attrName>
                                        </p:attrNameLst>
                                      </p:cBhvr>
                                      <p:tavLst>
                                        <p:tav tm="0">
                                          <p:val>
                                            <p:fltVal val="0"/>
                                          </p:val>
                                        </p:tav>
                                        <p:tav tm="100000">
                                          <p:val>
                                            <p:strVal val="#ppt_w"/>
                                          </p:val>
                                        </p:tav>
                                      </p:tavLst>
                                    </p:anim>
                                    <p:anim calcmode="lin" valueType="num">
                                      <p:cBhvr>
                                        <p:cTn id="95" dur="500" fill="hold"/>
                                        <p:tgtEl>
                                          <p:spTgt spid="39"/>
                                        </p:tgtEl>
                                        <p:attrNameLst>
                                          <p:attrName>ppt_h</p:attrName>
                                        </p:attrNameLst>
                                      </p:cBhvr>
                                      <p:tavLst>
                                        <p:tav tm="0">
                                          <p:val>
                                            <p:fltVal val="0"/>
                                          </p:val>
                                        </p:tav>
                                        <p:tav tm="100000">
                                          <p:val>
                                            <p:strVal val="#ppt_h"/>
                                          </p:val>
                                        </p:tav>
                                      </p:tavLst>
                                    </p:anim>
                                    <p:anim calcmode="lin" valueType="num">
                                      <p:cBhvr>
                                        <p:cTn id="96" dur="500" fill="hold"/>
                                        <p:tgtEl>
                                          <p:spTgt spid="39"/>
                                        </p:tgtEl>
                                        <p:attrNameLst>
                                          <p:attrName>style.rotation</p:attrName>
                                        </p:attrNameLst>
                                      </p:cBhvr>
                                      <p:tavLst>
                                        <p:tav tm="0">
                                          <p:val>
                                            <p:fltVal val="360"/>
                                          </p:val>
                                        </p:tav>
                                        <p:tav tm="100000">
                                          <p:val>
                                            <p:fltVal val="0"/>
                                          </p:val>
                                        </p:tav>
                                      </p:tavLst>
                                    </p:anim>
                                    <p:animEffect transition="in" filter="fade">
                                      <p:cBhvr>
                                        <p:cTn id="97" dur="500"/>
                                        <p:tgtEl>
                                          <p:spTgt spid="39"/>
                                        </p:tgtEl>
                                      </p:cBhvr>
                                    </p:animEffect>
                                  </p:childTnLst>
                                </p:cTn>
                              </p:par>
                              <p:par>
                                <p:cTn id="98" presetID="49" presetClass="entr" presetSubtype="0" decel="100000" fill="hold" grpId="0" nodeType="withEffect">
                                  <p:stCondLst>
                                    <p:cond delay="0"/>
                                  </p:stCondLst>
                                  <p:childTnLst>
                                    <p:set>
                                      <p:cBhvr>
                                        <p:cTn id="99" dur="1" fill="hold">
                                          <p:stCondLst>
                                            <p:cond delay="0"/>
                                          </p:stCondLst>
                                        </p:cTn>
                                        <p:tgtEl>
                                          <p:spTgt spid="40"/>
                                        </p:tgtEl>
                                        <p:attrNameLst>
                                          <p:attrName>style.visibility</p:attrName>
                                        </p:attrNameLst>
                                      </p:cBhvr>
                                      <p:to>
                                        <p:strVal val="visible"/>
                                      </p:to>
                                    </p:set>
                                    <p:anim calcmode="lin" valueType="num">
                                      <p:cBhvr>
                                        <p:cTn id="100" dur="500" fill="hold"/>
                                        <p:tgtEl>
                                          <p:spTgt spid="40"/>
                                        </p:tgtEl>
                                        <p:attrNameLst>
                                          <p:attrName>ppt_w</p:attrName>
                                        </p:attrNameLst>
                                      </p:cBhvr>
                                      <p:tavLst>
                                        <p:tav tm="0">
                                          <p:val>
                                            <p:fltVal val="0"/>
                                          </p:val>
                                        </p:tav>
                                        <p:tav tm="100000">
                                          <p:val>
                                            <p:strVal val="#ppt_w"/>
                                          </p:val>
                                        </p:tav>
                                      </p:tavLst>
                                    </p:anim>
                                    <p:anim calcmode="lin" valueType="num">
                                      <p:cBhvr>
                                        <p:cTn id="101" dur="500" fill="hold"/>
                                        <p:tgtEl>
                                          <p:spTgt spid="40"/>
                                        </p:tgtEl>
                                        <p:attrNameLst>
                                          <p:attrName>ppt_h</p:attrName>
                                        </p:attrNameLst>
                                      </p:cBhvr>
                                      <p:tavLst>
                                        <p:tav tm="0">
                                          <p:val>
                                            <p:fltVal val="0"/>
                                          </p:val>
                                        </p:tav>
                                        <p:tav tm="100000">
                                          <p:val>
                                            <p:strVal val="#ppt_h"/>
                                          </p:val>
                                        </p:tav>
                                      </p:tavLst>
                                    </p:anim>
                                    <p:anim calcmode="lin" valueType="num">
                                      <p:cBhvr>
                                        <p:cTn id="102" dur="500" fill="hold"/>
                                        <p:tgtEl>
                                          <p:spTgt spid="40"/>
                                        </p:tgtEl>
                                        <p:attrNameLst>
                                          <p:attrName>style.rotation</p:attrName>
                                        </p:attrNameLst>
                                      </p:cBhvr>
                                      <p:tavLst>
                                        <p:tav tm="0">
                                          <p:val>
                                            <p:fltVal val="360"/>
                                          </p:val>
                                        </p:tav>
                                        <p:tav tm="100000">
                                          <p:val>
                                            <p:fltVal val="0"/>
                                          </p:val>
                                        </p:tav>
                                      </p:tavLst>
                                    </p:anim>
                                    <p:animEffect transition="in" filter="fade">
                                      <p:cBhvr>
                                        <p:cTn id="103" dur="500"/>
                                        <p:tgtEl>
                                          <p:spTgt spid="40"/>
                                        </p:tgtEl>
                                      </p:cBhvr>
                                    </p:animEffect>
                                  </p:childTnLst>
                                </p:cTn>
                              </p:par>
                            </p:childTnLst>
                          </p:cTn>
                        </p:par>
                        <p:par>
                          <p:cTn id="104" fill="hold">
                            <p:stCondLst>
                              <p:cond delay="6000"/>
                            </p:stCondLst>
                            <p:childTnLst>
                              <p:par>
                                <p:cTn id="105" presetID="2" presetClass="entr" presetSubtype="2" fill="hold" grpId="0" nodeType="afterEffect">
                                  <p:stCondLst>
                                    <p:cond delay="0"/>
                                  </p:stCondLst>
                                  <p:childTnLst>
                                    <p:set>
                                      <p:cBhvr>
                                        <p:cTn id="106" dur="1" fill="hold">
                                          <p:stCondLst>
                                            <p:cond delay="0"/>
                                          </p:stCondLst>
                                        </p:cTn>
                                        <p:tgtEl>
                                          <p:spTgt spid="44"/>
                                        </p:tgtEl>
                                        <p:attrNameLst>
                                          <p:attrName>style.visibility</p:attrName>
                                        </p:attrNameLst>
                                      </p:cBhvr>
                                      <p:to>
                                        <p:strVal val="visible"/>
                                      </p:to>
                                    </p:set>
                                    <p:anim calcmode="lin" valueType="num">
                                      <p:cBhvr additive="base">
                                        <p:cTn id="107" dur="500" fill="hold"/>
                                        <p:tgtEl>
                                          <p:spTgt spid="44"/>
                                        </p:tgtEl>
                                        <p:attrNameLst>
                                          <p:attrName>ppt_x</p:attrName>
                                        </p:attrNameLst>
                                      </p:cBhvr>
                                      <p:tavLst>
                                        <p:tav tm="0">
                                          <p:val>
                                            <p:strVal val="1+#ppt_w/2"/>
                                          </p:val>
                                        </p:tav>
                                        <p:tav tm="100000">
                                          <p:val>
                                            <p:strVal val="#ppt_x"/>
                                          </p:val>
                                        </p:tav>
                                      </p:tavLst>
                                    </p:anim>
                                    <p:anim calcmode="lin" valueType="num">
                                      <p:cBhvr additive="base">
                                        <p:cTn id="108" dur="500" fill="hold"/>
                                        <p:tgtEl>
                                          <p:spTgt spid="44"/>
                                        </p:tgtEl>
                                        <p:attrNameLst>
                                          <p:attrName>ppt_y</p:attrName>
                                        </p:attrNameLst>
                                      </p:cBhvr>
                                      <p:tavLst>
                                        <p:tav tm="0">
                                          <p:val>
                                            <p:strVal val="#ppt_y"/>
                                          </p:val>
                                        </p:tav>
                                        <p:tav tm="100000">
                                          <p:val>
                                            <p:strVal val="#ppt_y"/>
                                          </p:val>
                                        </p:tav>
                                      </p:tavLst>
                                    </p:anim>
                                  </p:childTnLst>
                                </p:cTn>
                              </p:par>
                              <p:par>
                                <p:cTn id="109" presetID="2" presetClass="entr" presetSubtype="2" fill="hold" grpId="0" nodeType="withEffect">
                                  <p:stCondLst>
                                    <p:cond delay="0"/>
                                  </p:stCondLst>
                                  <p:childTnLst>
                                    <p:set>
                                      <p:cBhvr>
                                        <p:cTn id="110" dur="1" fill="hold">
                                          <p:stCondLst>
                                            <p:cond delay="0"/>
                                          </p:stCondLst>
                                        </p:cTn>
                                        <p:tgtEl>
                                          <p:spTgt spid="45"/>
                                        </p:tgtEl>
                                        <p:attrNameLst>
                                          <p:attrName>style.visibility</p:attrName>
                                        </p:attrNameLst>
                                      </p:cBhvr>
                                      <p:to>
                                        <p:strVal val="visible"/>
                                      </p:to>
                                    </p:set>
                                    <p:anim calcmode="lin" valueType="num">
                                      <p:cBhvr additive="base">
                                        <p:cTn id="111" dur="500" fill="hold"/>
                                        <p:tgtEl>
                                          <p:spTgt spid="45"/>
                                        </p:tgtEl>
                                        <p:attrNameLst>
                                          <p:attrName>ppt_x</p:attrName>
                                        </p:attrNameLst>
                                      </p:cBhvr>
                                      <p:tavLst>
                                        <p:tav tm="0">
                                          <p:val>
                                            <p:strVal val="1+#ppt_w/2"/>
                                          </p:val>
                                        </p:tav>
                                        <p:tav tm="100000">
                                          <p:val>
                                            <p:strVal val="#ppt_x"/>
                                          </p:val>
                                        </p:tav>
                                      </p:tavLst>
                                    </p:anim>
                                    <p:anim calcmode="lin" valueType="num">
                                      <p:cBhvr additive="base">
                                        <p:cTn id="112" dur="500" fill="hold"/>
                                        <p:tgtEl>
                                          <p:spTgt spid="45"/>
                                        </p:tgtEl>
                                        <p:attrNameLst>
                                          <p:attrName>ppt_y</p:attrName>
                                        </p:attrNameLst>
                                      </p:cBhvr>
                                      <p:tavLst>
                                        <p:tav tm="0">
                                          <p:val>
                                            <p:strVal val="#ppt_y"/>
                                          </p:val>
                                        </p:tav>
                                        <p:tav tm="100000">
                                          <p:val>
                                            <p:strVal val="#ppt_y"/>
                                          </p:val>
                                        </p:tav>
                                      </p:tavLst>
                                    </p:anim>
                                  </p:childTnLst>
                                </p:cTn>
                              </p:par>
                            </p:childTnLst>
                          </p:cTn>
                        </p:par>
                        <p:par>
                          <p:cTn id="113" fill="hold">
                            <p:stCondLst>
                              <p:cond delay="6500"/>
                            </p:stCondLst>
                            <p:childTnLst>
                              <p:par>
                                <p:cTn id="114" presetID="22" presetClass="entr" presetSubtype="1" fill="hold" grpId="0" nodeType="afterEffect">
                                  <p:stCondLst>
                                    <p:cond delay="0"/>
                                  </p:stCondLst>
                                  <p:childTnLst>
                                    <p:set>
                                      <p:cBhvr>
                                        <p:cTn id="115" dur="1" fill="hold">
                                          <p:stCondLst>
                                            <p:cond delay="0"/>
                                          </p:stCondLst>
                                        </p:cTn>
                                        <p:tgtEl>
                                          <p:spTgt spid="25"/>
                                        </p:tgtEl>
                                        <p:attrNameLst>
                                          <p:attrName>style.visibility</p:attrName>
                                        </p:attrNameLst>
                                      </p:cBhvr>
                                      <p:to>
                                        <p:strVal val="visible"/>
                                      </p:to>
                                    </p:set>
                                    <p:animEffect transition="in" filter="wipe(up)">
                                      <p:cBhvr>
                                        <p:cTn id="116" dur="500"/>
                                        <p:tgtEl>
                                          <p:spTgt spid="25"/>
                                        </p:tgtEl>
                                      </p:cBhvr>
                                    </p:animEffect>
                                  </p:childTnLst>
                                </p:cTn>
                              </p:par>
                            </p:childTnLst>
                          </p:cTn>
                        </p:par>
                        <p:par>
                          <p:cTn id="117" fill="hold">
                            <p:stCondLst>
                              <p:cond delay="7000"/>
                            </p:stCondLst>
                            <p:childTnLst>
                              <p:par>
                                <p:cTn id="118" presetID="49" presetClass="entr" presetSubtype="0" decel="100000" fill="hold" grpId="0" nodeType="afterEffect">
                                  <p:stCondLst>
                                    <p:cond delay="0"/>
                                  </p:stCondLst>
                                  <p:childTnLst>
                                    <p:set>
                                      <p:cBhvr>
                                        <p:cTn id="119" dur="1" fill="hold">
                                          <p:stCondLst>
                                            <p:cond delay="0"/>
                                          </p:stCondLst>
                                        </p:cTn>
                                        <p:tgtEl>
                                          <p:spTgt spid="41"/>
                                        </p:tgtEl>
                                        <p:attrNameLst>
                                          <p:attrName>style.visibility</p:attrName>
                                        </p:attrNameLst>
                                      </p:cBhvr>
                                      <p:to>
                                        <p:strVal val="visible"/>
                                      </p:to>
                                    </p:set>
                                    <p:anim calcmode="lin" valueType="num">
                                      <p:cBhvr>
                                        <p:cTn id="120" dur="500" fill="hold"/>
                                        <p:tgtEl>
                                          <p:spTgt spid="41"/>
                                        </p:tgtEl>
                                        <p:attrNameLst>
                                          <p:attrName>ppt_w</p:attrName>
                                        </p:attrNameLst>
                                      </p:cBhvr>
                                      <p:tavLst>
                                        <p:tav tm="0">
                                          <p:val>
                                            <p:fltVal val="0"/>
                                          </p:val>
                                        </p:tav>
                                        <p:tav tm="100000">
                                          <p:val>
                                            <p:strVal val="#ppt_w"/>
                                          </p:val>
                                        </p:tav>
                                      </p:tavLst>
                                    </p:anim>
                                    <p:anim calcmode="lin" valueType="num">
                                      <p:cBhvr>
                                        <p:cTn id="121" dur="500" fill="hold"/>
                                        <p:tgtEl>
                                          <p:spTgt spid="41"/>
                                        </p:tgtEl>
                                        <p:attrNameLst>
                                          <p:attrName>ppt_h</p:attrName>
                                        </p:attrNameLst>
                                      </p:cBhvr>
                                      <p:tavLst>
                                        <p:tav tm="0">
                                          <p:val>
                                            <p:fltVal val="0"/>
                                          </p:val>
                                        </p:tav>
                                        <p:tav tm="100000">
                                          <p:val>
                                            <p:strVal val="#ppt_h"/>
                                          </p:val>
                                        </p:tav>
                                      </p:tavLst>
                                    </p:anim>
                                    <p:anim calcmode="lin" valueType="num">
                                      <p:cBhvr>
                                        <p:cTn id="122" dur="500" fill="hold"/>
                                        <p:tgtEl>
                                          <p:spTgt spid="41"/>
                                        </p:tgtEl>
                                        <p:attrNameLst>
                                          <p:attrName>style.rotation</p:attrName>
                                        </p:attrNameLst>
                                      </p:cBhvr>
                                      <p:tavLst>
                                        <p:tav tm="0">
                                          <p:val>
                                            <p:fltVal val="360"/>
                                          </p:val>
                                        </p:tav>
                                        <p:tav tm="100000">
                                          <p:val>
                                            <p:fltVal val="0"/>
                                          </p:val>
                                        </p:tav>
                                      </p:tavLst>
                                    </p:anim>
                                    <p:animEffect transition="in" filter="fade">
                                      <p:cBhvr>
                                        <p:cTn id="123" dur="500"/>
                                        <p:tgtEl>
                                          <p:spTgt spid="41"/>
                                        </p:tgtEl>
                                      </p:cBhvr>
                                    </p:animEffect>
                                  </p:childTnLst>
                                </p:cTn>
                              </p:par>
                              <p:par>
                                <p:cTn id="124" presetID="49" presetClass="entr" presetSubtype="0" decel="100000" fill="hold" grpId="0" nodeType="withEffect">
                                  <p:stCondLst>
                                    <p:cond delay="0"/>
                                  </p:stCondLst>
                                  <p:childTnLst>
                                    <p:set>
                                      <p:cBhvr>
                                        <p:cTn id="125" dur="1" fill="hold">
                                          <p:stCondLst>
                                            <p:cond delay="0"/>
                                          </p:stCondLst>
                                        </p:cTn>
                                        <p:tgtEl>
                                          <p:spTgt spid="42"/>
                                        </p:tgtEl>
                                        <p:attrNameLst>
                                          <p:attrName>style.visibility</p:attrName>
                                        </p:attrNameLst>
                                      </p:cBhvr>
                                      <p:to>
                                        <p:strVal val="visible"/>
                                      </p:to>
                                    </p:set>
                                    <p:anim calcmode="lin" valueType="num">
                                      <p:cBhvr>
                                        <p:cTn id="126" dur="500" fill="hold"/>
                                        <p:tgtEl>
                                          <p:spTgt spid="42"/>
                                        </p:tgtEl>
                                        <p:attrNameLst>
                                          <p:attrName>ppt_w</p:attrName>
                                        </p:attrNameLst>
                                      </p:cBhvr>
                                      <p:tavLst>
                                        <p:tav tm="0">
                                          <p:val>
                                            <p:fltVal val="0"/>
                                          </p:val>
                                        </p:tav>
                                        <p:tav tm="100000">
                                          <p:val>
                                            <p:strVal val="#ppt_w"/>
                                          </p:val>
                                        </p:tav>
                                      </p:tavLst>
                                    </p:anim>
                                    <p:anim calcmode="lin" valueType="num">
                                      <p:cBhvr>
                                        <p:cTn id="127" dur="500" fill="hold"/>
                                        <p:tgtEl>
                                          <p:spTgt spid="42"/>
                                        </p:tgtEl>
                                        <p:attrNameLst>
                                          <p:attrName>ppt_h</p:attrName>
                                        </p:attrNameLst>
                                      </p:cBhvr>
                                      <p:tavLst>
                                        <p:tav tm="0">
                                          <p:val>
                                            <p:fltVal val="0"/>
                                          </p:val>
                                        </p:tav>
                                        <p:tav tm="100000">
                                          <p:val>
                                            <p:strVal val="#ppt_h"/>
                                          </p:val>
                                        </p:tav>
                                      </p:tavLst>
                                    </p:anim>
                                    <p:anim calcmode="lin" valueType="num">
                                      <p:cBhvr>
                                        <p:cTn id="128" dur="500" fill="hold"/>
                                        <p:tgtEl>
                                          <p:spTgt spid="42"/>
                                        </p:tgtEl>
                                        <p:attrNameLst>
                                          <p:attrName>style.rotation</p:attrName>
                                        </p:attrNameLst>
                                      </p:cBhvr>
                                      <p:tavLst>
                                        <p:tav tm="0">
                                          <p:val>
                                            <p:fltVal val="360"/>
                                          </p:val>
                                        </p:tav>
                                        <p:tav tm="100000">
                                          <p:val>
                                            <p:fltVal val="0"/>
                                          </p:val>
                                        </p:tav>
                                      </p:tavLst>
                                    </p:anim>
                                    <p:animEffect transition="in" filter="fade">
                                      <p:cBhvr>
                                        <p:cTn id="129" dur="500"/>
                                        <p:tgtEl>
                                          <p:spTgt spid="42"/>
                                        </p:tgtEl>
                                      </p:cBhvr>
                                    </p:animEffect>
                                  </p:childTnLst>
                                </p:cTn>
                              </p:par>
                            </p:childTnLst>
                          </p:cTn>
                        </p:par>
                        <p:par>
                          <p:cTn id="130" fill="hold">
                            <p:stCondLst>
                              <p:cond delay="7500"/>
                            </p:stCondLst>
                            <p:childTnLst>
                              <p:par>
                                <p:cTn id="131" presetID="2" presetClass="entr" presetSubtype="2" fill="hold" grpId="0" nodeType="afterEffect">
                                  <p:stCondLst>
                                    <p:cond delay="0"/>
                                  </p:stCondLst>
                                  <p:childTnLst>
                                    <p:set>
                                      <p:cBhvr>
                                        <p:cTn id="132" dur="1" fill="hold">
                                          <p:stCondLst>
                                            <p:cond delay="0"/>
                                          </p:stCondLst>
                                        </p:cTn>
                                        <p:tgtEl>
                                          <p:spTgt spid="46"/>
                                        </p:tgtEl>
                                        <p:attrNameLst>
                                          <p:attrName>style.visibility</p:attrName>
                                        </p:attrNameLst>
                                      </p:cBhvr>
                                      <p:to>
                                        <p:strVal val="visible"/>
                                      </p:to>
                                    </p:set>
                                    <p:anim calcmode="lin" valueType="num">
                                      <p:cBhvr additive="base">
                                        <p:cTn id="133" dur="500" fill="hold"/>
                                        <p:tgtEl>
                                          <p:spTgt spid="46"/>
                                        </p:tgtEl>
                                        <p:attrNameLst>
                                          <p:attrName>ppt_x</p:attrName>
                                        </p:attrNameLst>
                                      </p:cBhvr>
                                      <p:tavLst>
                                        <p:tav tm="0">
                                          <p:val>
                                            <p:strVal val="1+#ppt_w/2"/>
                                          </p:val>
                                        </p:tav>
                                        <p:tav tm="100000">
                                          <p:val>
                                            <p:strVal val="#ppt_x"/>
                                          </p:val>
                                        </p:tav>
                                      </p:tavLst>
                                    </p:anim>
                                    <p:anim calcmode="lin" valueType="num">
                                      <p:cBhvr additive="base">
                                        <p:cTn id="134" dur="500" fill="hold"/>
                                        <p:tgtEl>
                                          <p:spTgt spid="46"/>
                                        </p:tgtEl>
                                        <p:attrNameLst>
                                          <p:attrName>ppt_y</p:attrName>
                                        </p:attrNameLst>
                                      </p:cBhvr>
                                      <p:tavLst>
                                        <p:tav tm="0">
                                          <p:val>
                                            <p:strVal val="#ppt_y"/>
                                          </p:val>
                                        </p:tav>
                                        <p:tav tm="100000">
                                          <p:val>
                                            <p:strVal val="#ppt_y"/>
                                          </p:val>
                                        </p:tav>
                                      </p:tavLst>
                                    </p:anim>
                                  </p:childTnLst>
                                </p:cTn>
                              </p:par>
                              <p:par>
                                <p:cTn id="135" presetID="2" presetClass="entr" presetSubtype="2" fill="hold" grpId="0" nodeType="withEffect">
                                  <p:stCondLst>
                                    <p:cond delay="0"/>
                                  </p:stCondLst>
                                  <p:childTnLst>
                                    <p:set>
                                      <p:cBhvr>
                                        <p:cTn id="136" dur="1" fill="hold">
                                          <p:stCondLst>
                                            <p:cond delay="0"/>
                                          </p:stCondLst>
                                        </p:cTn>
                                        <p:tgtEl>
                                          <p:spTgt spid="47"/>
                                        </p:tgtEl>
                                        <p:attrNameLst>
                                          <p:attrName>style.visibility</p:attrName>
                                        </p:attrNameLst>
                                      </p:cBhvr>
                                      <p:to>
                                        <p:strVal val="visible"/>
                                      </p:to>
                                    </p:set>
                                    <p:anim calcmode="lin" valueType="num">
                                      <p:cBhvr additive="base">
                                        <p:cTn id="137" dur="500" fill="hold"/>
                                        <p:tgtEl>
                                          <p:spTgt spid="47"/>
                                        </p:tgtEl>
                                        <p:attrNameLst>
                                          <p:attrName>ppt_x</p:attrName>
                                        </p:attrNameLst>
                                      </p:cBhvr>
                                      <p:tavLst>
                                        <p:tav tm="0">
                                          <p:val>
                                            <p:strVal val="1+#ppt_w/2"/>
                                          </p:val>
                                        </p:tav>
                                        <p:tav tm="100000">
                                          <p:val>
                                            <p:strVal val="#ppt_x"/>
                                          </p:val>
                                        </p:tav>
                                      </p:tavLst>
                                    </p:anim>
                                    <p:anim calcmode="lin" valueType="num">
                                      <p:cBhvr additive="base">
                                        <p:cTn id="138"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animBg="1"/>
      <p:bldP spid="25" grpId="0" animBg="1"/>
      <p:bldP spid="29" grpId="0" animBg="1"/>
      <p:bldP spid="30"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p:bldP spid="45" grpId="0"/>
      <p:bldP spid="46" grpId="0"/>
      <p:bldP spid="47" grpId="0"/>
      <p:bldP spid="48" grpId="0"/>
      <p:bldP spid="49" grpId="0"/>
      <p:bldP spid="50" grpId="0"/>
      <p:bldP spid="5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IP地址分类</a:t>
            </a:r>
          </a:p>
        </p:txBody>
      </p:sp>
      <p:grpSp>
        <p:nvGrpSpPr>
          <p:cNvPr id="31" name="组合 30"/>
          <p:cNvGrpSpPr/>
          <p:nvPr/>
        </p:nvGrpSpPr>
        <p:grpSpPr>
          <a:xfrm rot="10800000">
            <a:off x="0" y="304408"/>
            <a:ext cx="1010103" cy="857396"/>
            <a:chOff x="-39567" y="0"/>
            <a:chExt cx="1677745" cy="1424104"/>
          </a:xfrm>
        </p:grpSpPr>
        <p:sp>
          <p:nvSpPr>
            <p:cNvPr id="33"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5"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grpSp>
        <p:nvGrpSpPr>
          <p:cNvPr id="23" name="组合 22"/>
          <p:cNvGrpSpPr/>
          <p:nvPr/>
        </p:nvGrpSpPr>
        <p:grpSpPr>
          <a:xfrm>
            <a:off x="899078" y="1724026"/>
            <a:ext cx="5132387" cy="1704974"/>
            <a:chOff x="874713" y="1943101"/>
            <a:chExt cx="5132387" cy="1704974"/>
          </a:xfrm>
        </p:grpSpPr>
        <p:grpSp>
          <p:nvGrpSpPr>
            <p:cNvPr id="24" name="组合 23"/>
            <p:cNvGrpSpPr/>
            <p:nvPr/>
          </p:nvGrpSpPr>
          <p:grpSpPr>
            <a:xfrm>
              <a:off x="874713" y="1943101"/>
              <a:ext cx="5132387" cy="1704974"/>
              <a:chOff x="874713" y="1752601"/>
              <a:chExt cx="5132387" cy="1704974"/>
            </a:xfrm>
          </p:grpSpPr>
          <p:sp>
            <p:nvSpPr>
              <p:cNvPr id="38" name="矩形 37"/>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39" name="椭圆 8"/>
              <p:cNvSpPr/>
              <p:nvPr/>
            </p:nvSpPr>
            <p:spPr>
              <a:xfrm>
                <a:off x="5200650" y="1991396"/>
                <a:ext cx="586015" cy="514075"/>
              </a:xfrm>
              <a:custGeom>
                <a:avLst/>
                <a:gdLst>
                  <a:gd name="connsiteX0" fmla="*/ 352921 w 607646"/>
                  <a:gd name="connsiteY0" fmla="*/ 457945 h 533051"/>
                  <a:gd name="connsiteX1" fmla="*/ 342979 w 607646"/>
                  <a:gd name="connsiteY1" fmla="*/ 462170 h 533051"/>
                  <a:gd name="connsiteX2" fmla="*/ 338854 w 607646"/>
                  <a:gd name="connsiteY2" fmla="*/ 472100 h 533051"/>
                  <a:gd name="connsiteX3" fmla="*/ 342979 w 607646"/>
                  <a:gd name="connsiteY3" fmla="*/ 482029 h 533051"/>
                  <a:gd name="connsiteX4" fmla="*/ 352921 w 607646"/>
                  <a:gd name="connsiteY4" fmla="*/ 486149 h 533051"/>
                  <a:gd name="connsiteX5" fmla="*/ 362863 w 607646"/>
                  <a:gd name="connsiteY5" fmla="*/ 482029 h 533051"/>
                  <a:gd name="connsiteX6" fmla="*/ 366987 w 607646"/>
                  <a:gd name="connsiteY6" fmla="*/ 472100 h 533051"/>
                  <a:gd name="connsiteX7" fmla="*/ 362863 w 607646"/>
                  <a:gd name="connsiteY7" fmla="*/ 462170 h 533051"/>
                  <a:gd name="connsiteX8" fmla="*/ 352921 w 607646"/>
                  <a:gd name="connsiteY8" fmla="*/ 457945 h 533051"/>
                  <a:gd name="connsiteX9" fmla="*/ 438485 w 607646"/>
                  <a:gd name="connsiteY9" fmla="*/ 375972 h 533051"/>
                  <a:gd name="connsiteX10" fmla="*/ 431081 w 607646"/>
                  <a:gd name="connsiteY10" fmla="*/ 379141 h 533051"/>
                  <a:gd name="connsiteX11" fmla="*/ 372699 w 607646"/>
                  <a:gd name="connsiteY11" fmla="*/ 437346 h 533051"/>
                  <a:gd name="connsiteX12" fmla="*/ 369632 w 607646"/>
                  <a:gd name="connsiteY12" fmla="*/ 444846 h 533051"/>
                  <a:gd name="connsiteX13" fmla="*/ 372699 w 607646"/>
                  <a:gd name="connsiteY13" fmla="*/ 452346 h 533051"/>
                  <a:gd name="connsiteX14" fmla="*/ 380208 w 607646"/>
                  <a:gd name="connsiteY14" fmla="*/ 455409 h 533051"/>
                  <a:gd name="connsiteX15" fmla="*/ 387612 w 607646"/>
                  <a:gd name="connsiteY15" fmla="*/ 452346 h 533051"/>
                  <a:gd name="connsiteX16" fmla="*/ 445994 w 607646"/>
                  <a:gd name="connsiteY16" fmla="*/ 394035 h 533051"/>
                  <a:gd name="connsiteX17" fmla="*/ 449062 w 607646"/>
                  <a:gd name="connsiteY17" fmla="*/ 386535 h 533051"/>
                  <a:gd name="connsiteX18" fmla="*/ 445994 w 607646"/>
                  <a:gd name="connsiteY18" fmla="*/ 379141 h 533051"/>
                  <a:gd name="connsiteX19" fmla="*/ 438485 w 607646"/>
                  <a:gd name="connsiteY19" fmla="*/ 375972 h 533051"/>
                  <a:gd name="connsiteX20" fmla="*/ 534943 w 607646"/>
                  <a:gd name="connsiteY20" fmla="*/ 217624 h 533051"/>
                  <a:gd name="connsiteX21" fmla="*/ 553981 w 607646"/>
                  <a:gd name="connsiteY21" fmla="*/ 225547 h 533051"/>
                  <a:gd name="connsiteX22" fmla="*/ 554404 w 607646"/>
                  <a:gd name="connsiteY22" fmla="*/ 225969 h 533051"/>
                  <a:gd name="connsiteX23" fmla="*/ 556520 w 607646"/>
                  <a:gd name="connsiteY23" fmla="*/ 230934 h 533051"/>
                  <a:gd name="connsiteX24" fmla="*/ 554510 w 607646"/>
                  <a:gd name="connsiteY24" fmla="*/ 235899 h 533051"/>
                  <a:gd name="connsiteX25" fmla="*/ 524050 w 607646"/>
                  <a:gd name="connsiteY25" fmla="*/ 266322 h 533051"/>
                  <a:gd name="connsiteX26" fmla="*/ 516752 w 607646"/>
                  <a:gd name="connsiteY26" fmla="*/ 283752 h 533051"/>
                  <a:gd name="connsiteX27" fmla="*/ 524050 w 607646"/>
                  <a:gd name="connsiteY27" fmla="*/ 301182 h 533051"/>
                  <a:gd name="connsiteX28" fmla="*/ 541501 w 607646"/>
                  <a:gd name="connsiteY28" fmla="*/ 308365 h 533051"/>
                  <a:gd name="connsiteX29" fmla="*/ 558952 w 607646"/>
                  <a:gd name="connsiteY29" fmla="*/ 301182 h 533051"/>
                  <a:gd name="connsiteX30" fmla="*/ 589413 w 607646"/>
                  <a:gd name="connsiteY30" fmla="*/ 270759 h 533051"/>
                  <a:gd name="connsiteX31" fmla="*/ 594384 w 607646"/>
                  <a:gd name="connsiteY31" fmla="*/ 268752 h 533051"/>
                  <a:gd name="connsiteX32" fmla="*/ 599355 w 607646"/>
                  <a:gd name="connsiteY32" fmla="*/ 270759 h 533051"/>
                  <a:gd name="connsiteX33" fmla="*/ 599778 w 607646"/>
                  <a:gd name="connsiteY33" fmla="*/ 271181 h 533051"/>
                  <a:gd name="connsiteX34" fmla="*/ 606758 w 607646"/>
                  <a:gd name="connsiteY34" fmla="*/ 297168 h 533051"/>
                  <a:gd name="connsiteX35" fmla="*/ 590047 w 607646"/>
                  <a:gd name="connsiteY35" fmla="*/ 359704 h 533051"/>
                  <a:gd name="connsiteX36" fmla="*/ 571010 w 607646"/>
                  <a:gd name="connsiteY36" fmla="*/ 378612 h 533051"/>
                  <a:gd name="connsiteX37" fmla="*/ 570798 w 607646"/>
                  <a:gd name="connsiteY37" fmla="*/ 378718 h 533051"/>
                  <a:gd name="connsiteX38" fmla="*/ 501627 w 607646"/>
                  <a:gd name="connsiteY38" fmla="*/ 395303 h 533051"/>
                  <a:gd name="connsiteX39" fmla="*/ 377987 w 607646"/>
                  <a:gd name="connsiteY39" fmla="*/ 518790 h 533051"/>
                  <a:gd name="connsiteX40" fmla="*/ 343507 w 607646"/>
                  <a:gd name="connsiteY40" fmla="*/ 533051 h 533051"/>
                  <a:gd name="connsiteX41" fmla="*/ 309028 w 607646"/>
                  <a:gd name="connsiteY41" fmla="*/ 518790 h 533051"/>
                  <a:gd name="connsiteX42" fmla="*/ 306066 w 607646"/>
                  <a:gd name="connsiteY42" fmla="*/ 515833 h 533051"/>
                  <a:gd name="connsiteX43" fmla="*/ 291788 w 607646"/>
                  <a:gd name="connsiteY43" fmla="*/ 481501 h 533051"/>
                  <a:gd name="connsiteX44" fmla="*/ 306066 w 607646"/>
                  <a:gd name="connsiteY44" fmla="*/ 447064 h 533051"/>
                  <a:gd name="connsiteX45" fmla="*/ 429707 w 607646"/>
                  <a:gd name="connsiteY45" fmla="*/ 323576 h 533051"/>
                  <a:gd name="connsiteX46" fmla="*/ 446418 w 607646"/>
                  <a:gd name="connsiteY46" fmla="*/ 254491 h 533051"/>
                  <a:gd name="connsiteX47" fmla="*/ 446418 w 607646"/>
                  <a:gd name="connsiteY47" fmla="*/ 254280 h 533051"/>
                  <a:gd name="connsiteX48" fmla="*/ 465455 w 607646"/>
                  <a:gd name="connsiteY48" fmla="*/ 235265 h 533051"/>
                  <a:gd name="connsiteX49" fmla="*/ 527963 w 607646"/>
                  <a:gd name="connsiteY49" fmla="*/ 218575 h 533051"/>
                  <a:gd name="connsiteX50" fmla="*/ 534943 w 607646"/>
                  <a:gd name="connsiteY50" fmla="*/ 217624 h 533051"/>
                  <a:gd name="connsiteX51" fmla="*/ 253873 w 607646"/>
                  <a:gd name="connsiteY51" fmla="*/ 140927 h 533051"/>
                  <a:gd name="connsiteX52" fmla="*/ 141005 w 607646"/>
                  <a:gd name="connsiteY52" fmla="*/ 253542 h 533051"/>
                  <a:gd name="connsiteX53" fmla="*/ 253873 w 607646"/>
                  <a:gd name="connsiteY53" fmla="*/ 366262 h 533051"/>
                  <a:gd name="connsiteX54" fmla="*/ 366741 w 607646"/>
                  <a:gd name="connsiteY54" fmla="*/ 253542 h 533051"/>
                  <a:gd name="connsiteX55" fmla="*/ 253873 w 607646"/>
                  <a:gd name="connsiteY55" fmla="*/ 140927 h 533051"/>
                  <a:gd name="connsiteX56" fmla="*/ 232929 w 607646"/>
                  <a:gd name="connsiteY56" fmla="*/ 0 h 533051"/>
                  <a:gd name="connsiteX57" fmla="*/ 274818 w 607646"/>
                  <a:gd name="connsiteY57" fmla="*/ 0 h 533051"/>
                  <a:gd name="connsiteX58" fmla="*/ 316918 w 607646"/>
                  <a:gd name="connsiteY58" fmla="*/ 42045 h 533051"/>
                  <a:gd name="connsiteX59" fmla="*/ 316918 w 607646"/>
                  <a:gd name="connsiteY59" fmla="*/ 55885 h 533051"/>
                  <a:gd name="connsiteX60" fmla="*/ 349287 w 607646"/>
                  <a:gd name="connsiteY60" fmla="*/ 69301 h 533051"/>
                  <a:gd name="connsiteX61" fmla="*/ 359125 w 607646"/>
                  <a:gd name="connsiteY61" fmla="*/ 59476 h 533051"/>
                  <a:gd name="connsiteX62" fmla="*/ 388849 w 607646"/>
                  <a:gd name="connsiteY62" fmla="*/ 47222 h 533051"/>
                  <a:gd name="connsiteX63" fmla="*/ 418574 w 607646"/>
                  <a:gd name="connsiteY63" fmla="*/ 59476 h 533051"/>
                  <a:gd name="connsiteX64" fmla="*/ 448192 w 607646"/>
                  <a:gd name="connsiteY64" fmla="*/ 89162 h 533051"/>
                  <a:gd name="connsiteX65" fmla="*/ 448192 w 607646"/>
                  <a:gd name="connsiteY65" fmla="*/ 148533 h 533051"/>
                  <a:gd name="connsiteX66" fmla="*/ 438460 w 607646"/>
                  <a:gd name="connsiteY66" fmla="*/ 158252 h 533051"/>
                  <a:gd name="connsiteX67" fmla="*/ 451789 w 607646"/>
                  <a:gd name="connsiteY67" fmla="*/ 190684 h 533051"/>
                  <a:gd name="connsiteX68" fmla="*/ 465752 w 607646"/>
                  <a:gd name="connsiteY68" fmla="*/ 190684 h 533051"/>
                  <a:gd name="connsiteX69" fmla="*/ 497909 w 607646"/>
                  <a:gd name="connsiteY69" fmla="*/ 205685 h 533051"/>
                  <a:gd name="connsiteX70" fmla="*/ 450837 w 607646"/>
                  <a:gd name="connsiteY70" fmla="*/ 218257 h 533051"/>
                  <a:gd name="connsiteX71" fmla="*/ 419420 w 607646"/>
                  <a:gd name="connsiteY71" fmla="*/ 249739 h 533051"/>
                  <a:gd name="connsiteX72" fmla="*/ 419208 w 607646"/>
                  <a:gd name="connsiteY72" fmla="*/ 250372 h 533051"/>
                  <a:gd name="connsiteX73" fmla="*/ 403764 w 607646"/>
                  <a:gd name="connsiteY73" fmla="*/ 314603 h 533051"/>
                  <a:gd name="connsiteX74" fmla="*/ 283598 w 607646"/>
                  <a:gd name="connsiteY74" fmla="*/ 434613 h 533051"/>
                  <a:gd name="connsiteX75" fmla="*/ 264134 w 607646"/>
                  <a:gd name="connsiteY75" fmla="*/ 481518 h 533051"/>
                  <a:gd name="connsiteX76" fmla="*/ 269317 w 607646"/>
                  <a:gd name="connsiteY76" fmla="*/ 507083 h 533051"/>
                  <a:gd name="connsiteX77" fmla="*/ 232929 w 607646"/>
                  <a:gd name="connsiteY77" fmla="*/ 507083 h 533051"/>
                  <a:gd name="connsiteX78" fmla="*/ 190828 w 607646"/>
                  <a:gd name="connsiteY78" fmla="*/ 465143 h 533051"/>
                  <a:gd name="connsiteX79" fmla="*/ 190828 w 607646"/>
                  <a:gd name="connsiteY79" fmla="*/ 451304 h 533051"/>
                  <a:gd name="connsiteX80" fmla="*/ 158459 w 607646"/>
                  <a:gd name="connsiteY80" fmla="*/ 437888 h 533051"/>
                  <a:gd name="connsiteX81" fmla="*/ 148622 w 607646"/>
                  <a:gd name="connsiteY81" fmla="*/ 447712 h 533051"/>
                  <a:gd name="connsiteX82" fmla="*/ 118897 w 607646"/>
                  <a:gd name="connsiteY82" fmla="*/ 459967 h 533051"/>
                  <a:gd name="connsiteX83" fmla="*/ 89173 w 607646"/>
                  <a:gd name="connsiteY83" fmla="*/ 447712 h 533051"/>
                  <a:gd name="connsiteX84" fmla="*/ 59554 w 607646"/>
                  <a:gd name="connsiteY84" fmla="*/ 418027 h 533051"/>
                  <a:gd name="connsiteX85" fmla="*/ 59554 w 607646"/>
                  <a:gd name="connsiteY85" fmla="*/ 358656 h 533051"/>
                  <a:gd name="connsiteX86" fmla="*/ 69286 w 607646"/>
                  <a:gd name="connsiteY86" fmla="*/ 348831 h 533051"/>
                  <a:gd name="connsiteX87" fmla="*/ 55958 w 607646"/>
                  <a:gd name="connsiteY87" fmla="*/ 316505 h 533051"/>
                  <a:gd name="connsiteX88" fmla="*/ 41995 w 607646"/>
                  <a:gd name="connsiteY88" fmla="*/ 316505 h 533051"/>
                  <a:gd name="connsiteX89" fmla="*/ 0 w 607646"/>
                  <a:gd name="connsiteY89" fmla="*/ 274565 h 533051"/>
                  <a:gd name="connsiteX90" fmla="*/ 0 w 607646"/>
                  <a:gd name="connsiteY90" fmla="*/ 232625 h 533051"/>
                  <a:gd name="connsiteX91" fmla="*/ 41995 w 607646"/>
                  <a:gd name="connsiteY91" fmla="*/ 190684 h 533051"/>
                  <a:gd name="connsiteX92" fmla="*/ 55958 w 607646"/>
                  <a:gd name="connsiteY92" fmla="*/ 190684 h 533051"/>
                  <a:gd name="connsiteX93" fmla="*/ 69286 w 607646"/>
                  <a:gd name="connsiteY93" fmla="*/ 158252 h 533051"/>
                  <a:gd name="connsiteX94" fmla="*/ 59554 w 607646"/>
                  <a:gd name="connsiteY94" fmla="*/ 148533 h 533051"/>
                  <a:gd name="connsiteX95" fmla="*/ 59554 w 607646"/>
                  <a:gd name="connsiteY95" fmla="*/ 89162 h 533051"/>
                  <a:gd name="connsiteX96" fmla="*/ 89173 w 607646"/>
                  <a:gd name="connsiteY96" fmla="*/ 59476 h 533051"/>
                  <a:gd name="connsiteX97" fmla="*/ 118897 w 607646"/>
                  <a:gd name="connsiteY97" fmla="*/ 47222 h 533051"/>
                  <a:gd name="connsiteX98" fmla="*/ 148622 w 607646"/>
                  <a:gd name="connsiteY98" fmla="*/ 59476 h 533051"/>
                  <a:gd name="connsiteX99" fmla="*/ 158459 w 607646"/>
                  <a:gd name="connsiteY99" fmla="*/ 69301 h 533051"/>
                  <a:gd name="connsiteX100" fmla="*/ 190828 w 607646"/>
                  <a:gd name="connsiteY100" fmla="*/ 55885 h 533051"/>
                  <a:gd name="connsiteX101" fmla="*/ 190828 w 607646"/>
                  <a:gd name="connsiteY101" fmla="*/ 42045 h 533051"/>
                  <a:gd name="connsiteX102" fmla="*/ 232929 w 607646"/>
                  <a:gd name="connsiteY102" fmla="*/ 0 h 5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7646" h="533051">
                    <a:moveTo>
                      <a:pt x="352921" y="457945"/>
                    </a:moveTo>
                    <a:cubicBezTo>
                      <a:pt x="349113" y="457945"/>
                      <a:pt x="345623" y="459423"/>
                      <a:pt x="342979" y="462170"/>
                    </a:cubicBezTo>
                    <a:cubicBezTo>
                      <a:pt x="340229" y="464811"/>
                      <a:pt x="338854" y="468297"/>
                      <a:pt x="338854" y="472100"/>
                    </a:cubicBezTo>
                    <a:cubicBezTo>
                      <a:pt x="338854" y="475797"/>
                      <a:pt x="340229" y="479389"/>
                      <a:pt x="342979" y="482029"/>
                    </a:cubicBezTo>
                    <a:cubicBezTo>
                      <a:pt x="345623" y="484670"/>
                      <a:pt x="349113" y="486149"/>
                      <a:pt x="352921" y="486149"/>
                    </a:cubicBezTo>
                    <a:cubicBezTo>
                      <a:pt x="356622" y="486149"/>
                      <a:pt x="360218" y="484670"/>
                      <a:pt x="362863" y="482029"/>
                    </a:cubicBezTo>
                    <a:cubicBezTo>
                      <a:pt x="365507" y="479389"/>
                      <a:pt x="366987" y="475797"/>
                      <a:pt x="366987" y="472100"/>
                    </a:cubicBezTo>
                    <a:cubicBezTo>
                      <a:pt x="366987" y="468297"/>
                      <a:pt x="365507" y="464811"/>
                      <a:pt x="362863" y="462170"/>
                    </a:cubicBezTo>
                    <a:cubicBezTo>
                      <a:pt x="360218" y="459423"/>
                      <a:pt x="356622" y="457945"/>
                      <a:pt x="352921" y="457945"/>
                    </a:cubicBezTo>
                    <a:close/>
                    <a:moveTo>
                      <a:pt x="438485" y="375972"/>
                    </a:moveTo>
                    <a:cubicBezTo>
                      <a:pt x="435735" y="375972"/>
                      <a:pt x="432985" y="377134"/>
                      <a:pt x="431081" y="379141"/>
                    </a:cubicBezTo>
                    <a:lnTo>
                      <a:pt x="372699" y="437346"/>
                    </a:lnTo>
                    <a:cubicBezTo>
                      <a:pt x="370689" y="439353"/>
                      <a:pt x="369632" y="441994"/>
                      <a:pt x="369632" y="444846"/>
                    </a:cubicBezTo>
                    <a:cubicBezTo>
                      <a:pt x="369632" y="447698"/>
                      <a:pt x="370689" y="450339"/>
                      <a:pt x="372699" y="452346"/>
                    </a:cubicBezTo>
                    <a:cubicBezTo>
                      <a:pt x="374708" y="454353"/>
                      <a:pt x="377352" y="455409"/>
                      <a:pt x="380208" y="455409"/>
                    </a:cubicBezTo>
                    <a:cubicBezTo>
                      <a:pt x="382958" y="455409"/>
                      <a:pt x="385602" y="454353"/>
                      <a:pt x="387612" y="452346"/>
                    </a:cubicBezTo>
                    <a:lnTo>
                      <a:pt x="445994" y="394035"/>
                    </a:lnTo>
                    <a:cubicBezTo>
                      <a:pt x="448004" y="392028"/>
                      <a:pt x="449062" y="389387"/>
                      <a:pt x="449062" y="386535"/>
                    </a:cubicBezTo>
                    <a:cubicBezTo>
                      <a:pt x="449062" y="383789"/>
                      <a:pt x="448004" y="381148"/>
                      <a:pt x="445994" y="379141"/>
                    </a:cubicBezTo>
                    <a:cubicBezTo>
                      <a:pt x="443985" y="377134"/>
                      <a:pt x="441341" y="375972"/>
                      <a:pt x="438485" y="375972"/>
                    </a:cubicBezTo>
                    <a:close/>
                    <a:moveTo>
                      <a:pt x="534943" y="217624"/>
                    </a:moveTo>
                    <a:cubicBezTo>
                      <a:pt x="542136" y="217624"/>
                      <a:pt x="548905" y="220371"/>
                      <a:pt x="553981" y="225547"/>
                    </a:cubicBezTo>
                    <a:lnTo>
                      <a:pt x="554404" y="225969"/>
                    </a:lnTo>
                    <a:cubicBezTo>
                      <a:pt x="555779" y="227237"/>
                      <a:pt x="556520" y="229033"/>
                      <a:pt x="556520" y="230934"/>
                    </a:cubicBezTo>
                    <a:cubicBezTo>
                      <a:pt x="556520" y="232836"/>
                      <a:pt x="555779" y="234632"/>
                      <a:pt x="554510" y="235899"/>
                    </a:cubicBezTo>
                    <a:lnTo>
                      <a:pt x="524050" y="266322"/>
                    </a:lnTo>
                    <a:cubicBezTo>
                      <a:pt x="519396" y="270970"/>
                      <a:pt x="516752" y="277203"/>
                      <a:pt x="516752" y="283752"/>
                    </a:cubicBezTo>
                    <a:cubicBezTo>
                      <a:pt x="516752" y="290301"/>
                      <a:pt x="519396" y="296534"/>
                      <a:pt x="524050" y="301182"/>
                    </a:cubicBezTo>
                    <a:cubicBezTo>
                      <a:pt x="528703" y="305830"/>
                      <a:pt x="534838" y="308365"/>
                      <a:pt x="541501" y="308365"/>
                    </a:cubicBezTo>
                    <a:cubicBezTo>
                      <a:pt x="548058" y="308365"/>
                      <a:pt x="554299" y="305830"/>
                      <a:pt x="558952" y="301182"/>
                    </a:cubicBezTo>
                    <a:lnTo>
                      <a:pt x="589413" y="270759"/>
                    </a:lnTo>
                    <a:cubicBezTo>
                      <a:pt x="590682" y="269491"/>
                      <a:pt x="592480" y="268752"/>
                      <a:pt x="594384" y="268752"/>
                    </a:cubicBezTo>
                    <a:cubicBezTo>
                      <a:pt x="596288" y="268752"/>
                      <a:pt x="597980" y="269491"/>
                      <a:pt x="599355" y="270759"/>
                    </a:cubicBezTo>
                    <a:lnTo>
                      <a:pt x="599778" y="271181"/>
                    </a:lnTo>
                    <a:cubicBezTo>
                      <a:pt x="606547" y="277942"/>
                      <a:pt x="609191" y="287977"/>
                      <a:pt x="606758" y="297168"/>
                    </a:cubicBezTo>
                    <a:lnTo>
                      <a:pt x="590047" y="359704"/>
                    </a:lnTo>
                    <a:cubicBezTo>
                      <a:pt x="587509" y="368894"/>
                      <a:pt x="580211" y="376183"/>
                      <a:pt x="571010" y="378612"/>
                    </a:cubicBezTo>
                    <a:cubicBezTo>
                      <a:pt x="570904" y="378718"/>
                      <a:pt x="570904" y="378718"/>
                      <a:pt x="570798" y="378718"/>
                    </a:cubicBezTo>
                    <a:lnTo>
                      <a:pt x="501627" y="395303"/>
                    </a:lnTo>
                    <a:lnTo>
                      <a:pt x="377987" y="518790"/>
                    </a:lnTo>
                    <a:cubicBezTo>
                      <a:pt x="368785" y="527981"/>
                      <a:pt x="356517" y="533051"/>
                      <a:pt x="343507" y="533051"/>
                    </a:cubicBezTo>
                    <a:cubicBezTo>
                      <a:pt x="330498" y="533051"/>
                      <a:pt x="318229" y="527981"/>
                      <a:pt x="309028" y="518790"/>
                    </a:cubicBezTo>
                    <a:lnTo>
                      <a:pt x="306066" y="515833"/>
                    </a:lnTo>
                    <a:cubicBezTo>
                      <a:pt x="296865" y="506642"/>
                      <a:pt x="291788" y="494494"/>
                      <a:pt x="291788" y="481501"/>
                    </a:cubicBezTo>
                    <a:cubicBezTo>
                      <a:pt x="291788" y="468402"/>
                      <a:pt x="296865" y="456254"/>
                      <a:pt x="306066" y="447064"/>
                    </a:cubicBezTo>
                    <a:lnTo>
                      <a:pt x="429707" y="323576"/>
                    </a:lnTo>
                    <a:lnTo>
                      <a:pt x="446418" y="254491"/>
                    </a:lnTo>
                    <a:cubicBezTo>
                      <a:pt x="446418" y="254385"/>
                      <a:pt x="446418" y="254385"/>
                      <a:pt x="446418" y="254280"/>
                    </a:cubicBezTo>
                    <a:cubicBezTo>
                      <a:pt x="448956" y="245089"/>
                      <a:pt x="456254" y="237801"/>
                      <a:pt x="465455" y="235265"/>
                    </a:cubicBezTo>
                    <a:lnTo>
                      <a:pt x="527963" y="218575"/>
                    </a:lnTo>
                    <a:cubicBezTo>
                      <a:pt x="530290" y="217941"/>
                      <a:pt x="532617" y="217624"/>
                      <a:pt x="534943" y="217624"/>
                    </a:cubicBezTo>
                    <a:close/>
                    <a:moveTo>
                      <a:pt x="253873" y="140927"/>
                    </a:moveTo>
                    <a:cubicBezTo>
                      <a:pt x="191674" y="140927"/>
                      <a:pt x="141005" y="191424"/>
                      <a:pt x="141005" y="253542"/>
                    </a:cubicBezTo>
                    <a:cubicBezTo>
                      <a:pt x="141005" y="315765"/>
                      <a:pt x="191674" y="366262"/>
                      <a:pt x="253873" y="366262"/>
                    </a:cubicBezTo>
                    <a:cubicBezTo>
                      <a:pt x="316072" y="366262"/>
                      <a:pt x="366741" y="315765"/>
                      <a:pt x="366741" y="253542"/>
                    </a:cubicBezTo>
                    <a:cubicBezTo>
                      <a:pt x="366741" y="191424"/>
                      <a:pt x="316072" y="140927"/>
                      <a:pt x="253873" y="140927"/>
                    </a:cubicBezTo>
                    <a:close/>
                    <a:moveTo>
                      <a:pt x="232929" y="0"/>
                    </a:moveTo>
                    <a:lnTo>
                      <a:pt x="274818" y="0"/>
                    </a:lnTo>
                    <a:cubicBezTo>
                      <a:pt x="298090" y="0"/>
                      <a:pt x="316918" y="18910"/>
                      <a:pt x="316918" y="42045"/>
                    </a:cubicBezTo>
                    <a:lnTo>
                      <a:pt x="316918" y="55885"/>
                    </a:lnTo>
                    <a:cubicBezTo>
                      <a:pt x="328025" y="59371"/>
                      <a:pt x="338921" y="63913"/>
                      <a:pt x="349287" y="69301"/>
                    </a:cubicBezTo>
                    <a:lnTo>
                      <a:pt x="359125" y="59476"/>
                    </a:lnTo>
                    <a:cubicBezTo>
                      <a:pt x="367058" y="51553"/>
                      <a:pt x="377637" y="47222"/>
                      <a:pt x="388849" y="47222"/>
                    </a:cubicBezTo>
                    <a:cubicBezTo>
                      <a:pt x="400062" y="47222"/>
                      <a:pt x="410640" y="51553"/>
                      <a:pt x="418574" y="59476"/>
                    </a:cubicBezTo>
                    <a:lnTo>
                      <a:pt x="448192" y="89162"/>
                    </a:lnTo>
                    <a:cubicBezTo>
                      <a:pt x="464588" y="105536"/>
                      <a:pt x="464588" y="132158"/>
                      <a:pt x="448192" y="148533"/>
                    </a:cubicBezTo>
                    <a:lnTo>
                      <a:pt x="438460" y="158252"/>
                    </a:lnTo>
                    <a:cubicBezTo>
                      <a:pt x="443749" y="168710"/>
                      <a:pt x="448298" y="179486"/>
                      <a:pt x="451789" y="190684"/>
                    </a:cubicBezTo>
                    <a:lnTo>
                      <a:pt x="465752" y="190684"/>
                    </a:lnTo>
                    <a:cubicBezTo>
                      <a:pt x="478657" y="190684"/>
                      <a:pt x="490187" y="196494"/>
                      <a:pt x="497909" y="205685"/>
                    </a:cubicBezTo>
                    <a:lnTo>
                      <a:pt x="450837" y="218257"/>
                    </a:lnTo>
                    <a:cubicBezTo>
                      <a:pt x="435604" y="222377"/>
                      <a:pt x="423440" y="234420"/>
                      <a:pt x="419420" y="249739"/>
                    </a:cubicBezTo>
                    <a:cubicBezTo>
                      <a:pt x="419314" y="249950"/>
                      <a:pt x="419314" y="250161"/>
                      <a:pt x="419208" y="250372"/>
                    </a:cubicBezTo>
                    <a:lnTo>
                      <a:pt x="403764" y="314603"/>
                    </a:lnTo>
                    <a:lnTo>
                      <a:pt x="283598" y="434613"/>
                    </a:lnTo>
                    <a:cubicBezTo>
                      <a:pt x="271010" y="447078"/>
                      <a:pt x="264134" y="463770"/>
                      <a:pt x="264134" y="481518"/>
                    </a:cubicBezTo>
                    <a:cubicBezTo>
                      <a:pt x="264134" y="490392"/>
                      <a:pt x="265932" y="499160"/>
                      <a:pt x="269317" y="507083"/>
                    </a:cubicBezTo>
                    <a:lnTo>
                      <a:pt x="232929" y="507083"/>
                    </a:lnTo>
                    <a:cubicBezTo>
                      <a:pt x="209657" y="507083"/>
                      <a:pt x="190828" y="488279"/>
                      <a:pt x="190828" y="465143"/>
                    </a:cubicBezTo>
                    <a:lnTo>
                      <a:pt x="190828" y="451304"/>
                    </a:lnTo>
                    <a:cubicBezTo>
                      <a:pt x="179721" y="447712"/>
                      <a:pt x="168826" y="443275"/>
                      <a:pt x="158459" y="437888"/>
                    </a:cubicBezTo>
                    <a:lnTo>
                      <a:pt x="148622" y="447712"/>
                    </a:lnTo>
                    <a:cubicBezTo>
                      <a:pt x="140688" y="455635"/>
                      <a:pt x="130110" y="459967"/>
                      <a:pt x="118897" y="459967"/>
                    </a:cubicBezTo>
                    <a:cubicBezTo>
                      <a:pt x="107685" y="459967"/>
                      <a:pt x="97107" y="455635"/>
                      <a:pt x="89173" y="447712"/>
                    </a:cubicBezTo>
                    <a:lnTo>
                      <a:pt x="59554" y="418027"/>
                    </a:lnTo>
                    <a:cubicBezTo>
                      <a:pt x="43158" y="401652"/>
                      <a:pt x="43158" y="375030"/>
                      <a:pt x="59554" y="358656"/>
                    </a:cubicBezTo>
                    <a:lnTo>
                      <a:pt x="69286" y="348831"/>
                    </a:lnTo>
                    <a:cubicBezTo>
                      <a:pt x="63997" y="338478"/>
                      <a:pt x="59449" y="327597"/>
                      <a:pt x="55958" y="316505"/>
                    </a:cubicBezTo>
                    <a:lnTo>
                      <a:pt x="41995" y="316505"/>
                    </a:lnTo>
                    <a:cubicBezTo>
                      <a:pt x="18829" y="316505"/>
                      <a:pt x="0" y="297700"/>
                      <a:pt x="0" y="274565"/>
                    </a:cubicBezTo>
                    <a:lnTo>
                      <a:pt x="0" y="232625"/>
                    </a:lnTo>
                    <a:cubicBezTo>
                      <a:pt x="0" y="209488"/>
                      <a:pt x="18829" y="190684"/>
                      <a:pt x="41995" y="190684"/>
                    </a:cubicBezTo>
                    <a:lnTo>
                      <a:pt x="55958" y="190684"/>
                    </a:lnTo>
                    <a:cubicBezTo>
                      <a:pt x="59449" y="179486"/>
                      <a:pt x="63997" y="168710"/>
                      <a:pt x="69286" y="158252"/>
                    </a:cubicBezTo>
                    <a:lnTo>
                      <a:pt x="59554" y="148533"/>
                    </a:lnTo>
                    <a:cubicBezTo>
                      <a:pt x="43158" y="132158"/>
                      <a:pt x="43158" y="105536"/>
                      <a:pt x="59554" y="89162"/>
                    </a:cubicBezTo>
                    <a:lnTo>
                      <a:pt x="89173" y="59476"/>
                    </a:lnTo>
                    <a:cubicBezTo>
                      <a:pt x="97107" y="51553"/>
                      <a:pt x="107685" y="47222"/>
                      <a:pt x="118897" y="47222"/>
                    </a:cubicBezTo>
                    <a:cubicBezTo>
                      <a:pt x="130110" y="47222"/>
                      <a:pt x="140688" y="51553"/>
                      <a:pt x="148622" y="59476"/>
                    </a:cubicBezTo>
                    <a:lnTo>
                      <a:pt x="158459" y="69301"/>
                    </a:lnTo>
                    <a:cubicBezTo>
                      <a:pt x="168826" y="63913"/>
                      <a:pt x="179721" y="59371"/>
                      <a:pt x="190828" y="55885"/>
                    </a:cubicBezTo>
                    <a:lnTo>
                      <a:pt x="190828" y="42045"/>
                    </a:lnTo>
                    <a:cubicBezTo>
                      <a:pt x="190828" y="18910"/>
                      <a:pt x="209657" y="0"/>
                      <a:pt x="232929" y="0"/>
                    </a:cubicBezTo>
                    <a:close/>
                  </a:path>
                </a:pathLst>
              </a:custGeom>
              <a:solidFill>
                <a:schemeClr val="accent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30" name="组合 29"/>
            <p:cNvGrpSpPr/>
            <p:nvPr/>
          </p:nvGrpSpPr>
          <p:grpSpPr>
            <a:xfrm>
              <a:off x="1259398" y="2277135"/>
              <a:ext cx="3941252" cy="633317"/>
              <a:chOff x="7483989" y="3314482"/>
              <a:chExt cx="3941252" cy="633317"/>
            </a:xfrm>
          </p:grpSpPr>
          <p:sp>
            <p:nvSpPr>
              <p:cNvPr id="34" name="矩形 33"/>
              <p:cNvSpPr/>
              <p:nvPr/>
            </p:nvSpPr>
            <p:spPr>
              <a:xfrm>
                <a:off x="7483989" y="3732519"/>
                <a:ext cx="3941252" cy="215280"/>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IP地址结构阶段教学内容包括分类编址、子网划分、CIDR无类编址及特殊地址类型，重点讲解32位二进制与点分十进制转换方法。</a:t>
                </a:r>
              </a:p>
            </p:txBody>
          </p:sp>
          <p:sp>
            <p:nvSpPr>
              <p:cNvPr id="37" name="矩形 36"/>
              <p:cNvSpPr/>
              <p:nvPr/>
            </p:nvSpPr>
            <p:spPr>
              <a:xfrm>
                <a:off x="7483989" y="3314482"/>
                <a:ext cx="2050552" cy="423545"/>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latin typeface="等线"/>
                    <a:cs typeface="+mn-ea"/>
                    <a:sym typeface="+mn-lt"/>
                  </a:rPr>
                  <a:t/>
                </a:r>
                <a:r>
                  <a:rPr lang="en-US" altLang="zh-CN" b="1" dirty="0">
                    <a:solidFill>
                      <a:schemeClr val="tx1">
                        <a:lumMod val="85000"/>
                        <a:lumOff val="15000"/>
                      </a:schemeClr>
                    </a:solidFill>
                    <a:latin typeface="等线"/>
                    <a:cs typeface="+mn-ea"/>
                    <a:sym typeface="+mn-lt"/>
                  </a:rPr>
                  <a:t/>
                </a:r>
                <a:r>
                  <a:rPr b="1">
                    <a:solidFill>
                      <a:srgbClr val="000000"/>
                    </a:solidFill>
                    <a:latin typeface="等线"/>
                  </a:rPr>
                  <a:t>IP地址结构</a:t>
                </a:r>
              </a:p>
            </p:txBody>
          </p:sp>
        </p:grpSp>
      </p:grpSp>
      <p:grpSp>
        <p:nvGrpSpPr>
          <p:cNvPr id="41" name="组合 40"/>
          <p:cNvGrpSpPr/>
          <p:nvPr/>
        </p:nvGrpSpPr>
        <p:grpSpPr>
          <a:xfrm>
            <a:off x="899078" y="3703638"/>
            <a:ext cx="5132387" cy="1704974"/>
            <a:chOff x="874713" y="3922713"/>
            <a:chExt cx="5132387" cy="1704974"/>
          </a:xfrm>
        </p:grpSpPr>
        <p:grpSp>
          <p:nvGrpSpPr>
            <p:cNvPr id="42" name="组合 41"/>
            <p:cNvGrpSpPr/>
            <p:nvPr/>
          </p:nvGrpSpPr>
          <p:grpSpPr>
            <a:xfrm>
              <a:off x="874713" y="3922713"/>
              <a:ext cx="5132387" cy="1704974"/>
              <a:chOff x="874713" y="1752601"/>
              <a:chExt cx="5132387" cy="1704974"/>
            </a:xfrm>
          </p:grpSpPr>
          <p:sp>
            <p:nvSpPr>
              <p:cNvPr id="47" name="矩形 46"/>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48" name="椭圆 31"/>
              <p:cNvSpPr/>
              <p:nvPr/>
            </p:nvSpPr>
            <p:spPr>
              <a:xfrm>
                <a:off x="5209572" y="1955426"/>
                <a:ext cx="568171" cy="586015"/>
              </a:xfrm>
              <a:custGeom>
                <a:avLst/>
                <a:gdLst>
                  <a:gd name="connsiteX0" fmla="*/ 559267 w 589292"/>
                  <a:gd name="connsiteY0" fmla="*/ 238088 h 607799"/>
                  <a:gd name="connsiteX1" fmla="*/ 575556 w 589292"/>
                  <a:gd name="connsiteY1" fmla="*/ 244486 h 607799"/>
                  <a:gd name="connsiteX2" fmla="*/ 589292 w 589292"/>
                  <a:gd name="connsiteY2" fmla="*/ 264606 h 607799"/>
                  <a:gd name="connsiteX3" fmla="*/ 589292 w 589292"/>
                  <a:gd name="connsiteY3" fmla="*/ 598164 h 607799"/>
                  <a:gd name="connsiteX4" fmla="*/ 576113 w 589292"/>
                  <a:gd name="connsiteY4" fmla="*/ 607112 h 607799"/>
                  <a:gd name="connsiteX5" fmla="*/ 452019 w 589292"/>
                  <a:gd name="connsiteY5" fmla="*/ 558341 h 607799"/>
                  <a:gd name="connsiteX6" fmla="*/ 438282 w 589292"/>
                  <a:gd name="connsiteY6" fmla="*/ 538221 h 607799"/>
                  <a:gd name="connsiteX7" fmla="*/ 438282 w 589292"/>
                  <a:gd name="connsiteY7" fmla="*/ 383843 h 607799"/>
                  <a:gd name="connsiteX8" fmla="*/ 444362 w 589292"/>
                  <a:gd name="connsiteY8" fmla="*/ 381618 h 607799"/>
                  <a:gd name="connsiteX9" fmla="*/ 466080 w 589292"/>
                  <a:gd name="connsiteY9" fmla="*/ 366690 h 607799"/>
                  <a:gd name="connsiteX10" fmla="*/ 537409 w 589292"/>
                  <a:gd name="connsiteY10" fmla="*/ 275269 h 607799"/>
                  <a:gd name="connsiteX11" fmla="*/ 559267 w 589292"/>
                  <a:gd name="connsiteY11" fmla="*/ 238088 h 607799"/>
                  <a:gd name="connsiteX12" fmla="*/ 209859 w 589292"/>
                  <a:gd name="connsiteY12" fmla="*/ 194902 h 607799"/>
                  <a:gd name="connsiteX13" fmla="*/ 260000 w 589292"/>
                  <a:gd name="connsiteY13" fmla="*/ 194902 h 607799"/>
                  <a:gd name="connsiteX14" fmla="*/ 262971 w 589292"/>
                  <a:gd name="connsiteY14" fmla="*/ 202458 h 607799"/>
                  <a:gd name="connsiteX15" fmla="*/ 291525 w 589292"/>
                  <a:gd name="connsiteY15" fmla="*/ 257523 h 607799"/>
                  <a:gd name="connsiteX16" fmla="*/ 371937 w 589292"/>
                  <a:gd name="connsiteY16" fmla="*/ 366032 h 607799"/>
                  <a:gd name="connsiteX17" fmla="*/ 393850 w 589292"/>
                  <a:gd name="connsiteY17" fmla="*/ 381374 h 607799"/>
                  <a:gd name="connsiteX18" fmla="*/ 397425 w 589292"/>
                  <a:gd name="connsiteY18" fmla="*/ 382811 h 607799"/>
                  <a:gd name="connsiteX19" fmla="*/ 397425 w 589292"/>
                  <a:gd name="connsiteY19" fmla="*/ 539294 h 607799"/>
                  <a:gd name="connsiteX20" fmla="*/ 379504 w 589292"/>
                  <a:gd name="connsiteY20" fmla="*/ 557185 h 607799"/>
                  <a:gd name="connsiteX21" fmla="*/ 209859 w 589292"/>
                  <a:gd name="connsiteY21" fmla="*/ 557185 h 607799"/>
                  <a:gd name="connsiteX22" fmla="*/ 191938 w 589292"/>
                  <a:gd name="connsiteY22" fmla="*/ 539294 h 607799"/>
                  <a:gd name="connsiteX23" fmla="*/ 191938 w 589292"/>
                  <a:gd name="connsiteY23" fmla="*/ 212840 h 607799"/>
                  <a:gd name="connsiteX24" fmla="*/ 209859 w 589292"/>
                  <a:gd name="connsiteY24" fmla="*/ 194902 h 607799"/>
                  <a:gd name="connsiteX25" fmla="*/ 13186 w 589292"/>
                  <a:gd name="connsiteY25" fmla="*/ 140695 h 607799"/>
                  <a:gd name="connsiteX26" fmla="*/ 137338 w 589292"/>
                  <a:gd name="connsiteY26" fmla="*/ 189466 h 607799"/>
                  <a:gd name="connsiteX27" fmla="*/ 151081 w 589292"/>
                  <a:gd name="connsiteY27" fmla="*/ 209633 h 607799"/>
                  <a:gd name="connsiteX28" fmla="*/ 151081 w 589292"/>
                  <a:gd name="connsiteY28" fmla="*/ 543612 h 607799"/>
                  <a:gd name="connsiteX29" fmla="*/ 138359 w 589292"/>
                  <a:gd name="connsiteY29" fmla="*/ 552235 h 607799"/>
                  <a:gd name="connsiteX30" fmla="*/ 13743 w 589292"/>
                  <a:gd name="connsiteY30" fmla="*/ 503278 h 607799"/>
                  <a:gd name="connsiteX31" fmla="*/ 0 w 589292"/>
                  <a:gd name="connsiteY31" fmla="*/ 483065 h 607799"/>
                  <a:gd name="connsiteX32" fmla="*/ 0 w 589292"/>
                  <a:gd name="connsiteY32" fmla="*/ 149643 h 607799"/>
                  <a:gd name="connsiteX33" fmla="*/ 13186 w 589292"/>
                  <a:gd name="connsiteY33" fmla="*/ 140695 h 607799"/>
                  <a:gd name="connsiteX34" fmla="*/ 418473 w 589292"/>
                  <a:gd name="connsiteY34" fmla="*/ 52152 h 607799"/>
                  <a:gd name="connsiteX35" fmla="*/ 341047 w 589292"/>
                  <a:gd name="connsiteY35" fmla="*/ 129569 h 607799"/>
                  <a:gd name="connsiteX36" fmla="*/ 376975 w 589292"/>
                  <a:gd name="connsiteY36" fmla="*/ 194887 h 607799"/>
                  <a:gd name="connsiteX37" fmla="*/ 394568 w 589292"/>
                  <a:gd name="connsiteY37" fmla="*/ 203092 h 607799"/>
                  <a:gd name="connsiteX38" fmla="*/ 418473 w 589292"/>
                  <a:gd name="connsiteY38" fmla="*/ 206893 h 607799"/>
                  <a:gd name="connsiteX39" fmla="*/ 438248 w 589292"/>
                  <a:gd name="connsiteY39" fmla="*/ 204344 h 607799"/>
                  <a:gd name="connsiteX40" fmla="*/ 455701 w 589292"/>
                  <a:gd name="connsiteY40" fmla="*/ 197436 h 607799"/>
                  <a:gd name="connsiteX41" fmla="*/ 495946 w 589292"/>
                  <a:gd name="connsiteY41" fmla="*/ 129569 h 607799"/>
                  <a:gd name="connsiteX42" fmla="*/ 418473 w 589292"/>
                  <a:gd name="connsiteY42" fmla="*/ 52152 h 607799"/>
                  <a:gd name="connsiteX43" fmla="*/ 419123 w 589292"/>
                  <a:gd name="connsiteY43" fmla="*/ 0 h 607799"/>
                  <a:gd name="connsiteX44" fmla="*/ 552809 w 589292"/>
                  <a:gd name="connsiteY44" fmla="*/ 133509 h 607799"/>
                  <a:gd name="connsiteX45" fmla="*/ 524540 w 589292"/>
                  <a:gd name="connsiteY45" fmla="*/ 224509 h 607799"/>
                  <a:gd name="connsiteX46" fmla="*/ 505973 w 589292"/>
                  <a:gd name="connsiteY46" fmla="*/ 255708 h 607799"/>
                  <a:gd name="connsiteX47" fmla="*/ 439315 w 589292"/>
                  <a:gd name="connsiteY47" fmla="*/ 341051 h 607799"/>
                  <a:gd name="connsiteX48" fmla="*/ 438248 w 589292"/>
                  <a:gd name="connsiteY48" fmla="*/ 342071 h 607799"/>
                  <a:gd name="connsiteX49" fmla="*/ 419262 w 589292"/>
                  <a:gd name="connsiteY49" fmla="*/ 349581 h 607799"/>
                  <a:gd name="connsiteX50" fmla="*/ 398978 w 589292"/>
                  <a:gd name="connsiteY50" fmla="*/ 340681 h 607799"/>
                  <a:gd name="connsiteX51" fmla="*/ 397492 w 589292"/>
                  <a:gd name="connsiteY51" fmla="*/ 339151 h 607799"/>
                  <a:gd name="connsiteX52" fmla="*/ 323593 w 589292"/>
                  <a:gd name="connsiteY52" fmla="*/ 238880 h 607799"/>
                  <a:gd name="connsiteX53" fmla="*/ 300198 w 589292"/>
                  <a:gd name="connsiteY53" fmla="*/ 195026 h 607799"/>
                  <a:gd name="connsiteX54" fmla="*/ 285437 w 589292"/>
                  <a:gd name="connsiteY54" fmla="*/ 133509 h 607799"/>
                  <a:gd name="connsiteX55" fmla="*/ 419123 w 589292"/>
                  <a:gd name="connsiteY55" fmla="*/ 0 h 60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89292" h="607799">
                    <a:moveTo>
                      <a:pt x="559267" y="238088"/>
                    </a:moveTo>
                    <a:lnTo>
                      <a:pt x="575556" y="244486"/>
                    </a:lnTo>
                    <a:cubicBezTo>
                      <a:pt x="583816" y="247731"/>
                      <a:pt x="589292" y="255705"/>
                      <a:pt x="589292" y="264606"/>
                    </a:cubicBezTo>
                    <a:lnTo>
                      <a:pt x="589292" y="598164"/>
                    </a:lnTo>
                    <a:cubicBezTo>
                      <a:pt x="589292" y="604979"/>
                      <a:pt x="582424" y="609615"/>
                      <a:pt x="576113" y="607112"/>
                    </a:cubicBezTo>
                    <a:lnTo>
                      <a:pt x="452019" y="558341"/>
                    </a:lnTo>
                    <a:cubicBezTo>
                      <a:pt x="443758" y="555096"/>
                      <a:pt x="438282" y="547122"/>
                      <a:pt x="438282" y="538221"/>
                    </a:cubicBezTo>
                    <a:lnTo>
                      <a:pt x="438282" y="383843"/>
                    </a:lnTo>
                    <a:cubicBezTo>
                      <a:pt x="440324" y="383194"/>
                      <a:pt x="442366" y="382499"/>
                      <a:pt x="444362" y="381618"/>
                    </a:cubicBezTo>
                    <a:cubicBezTo>
                      <a:pt x="452529" y="378187"/>
                      <a:pt x="459815" y="373181"/>
                      <a:pt x="466080" y="366690"/>
                    </a:cubicBezTo>
                    <a:cubicBezTo>
                      <a:pt x="492997" y="338735"/>
                      <a:pt x="516989" y="307952"/>
                      <a:pt x="537409" y="275269"/>
                    </a:cubicBezTo>
                    <a:cubicBezTo>
                      <a:pt x="544787" y="263447"/>
                      <a:pt x="552352" y="251069"/>
                      <a:pt x="559267" y="238088"/>
                    </a:cubicBezTo>
                    <a:close/>
                    <a:moveTo>
                      <a:pt x="209859" y="194902"/>
                    </a:moveTo>
                    <a:lnTo>
                      <a:pt x="260000" y="194902"/>
                    </a:lnTo>
                    <a:cubicBezTo>
                      <a:pt x="260929" y="197405"/>
                      <a:pt x="261950" y="199908"/>
                      <a:pt x="262971" y="202458"/>
                    </a:cubicBezTo>
                    <a:cubicBezTo>
                      <a:pt x="271143" y="222296"/>
                      <a:pt x="281542" y="240512"/>
                      <a:pt x="291525" y="257523"/>
                    </a:cubicBezTo>
                    <a:cubicBezTo>
                      <a:pt x="315435" y="298173"/>
                      <a:pt x="342455" y="334652"/>
                      <a:pt x="371937" y="366032"/>
                    </a:cubicBezTo>
                    <a:cubicBezTo>
                      <a:pt x="378112" y="372706"/>
                      <a:pt x="385540" y="377851"/>
                      <a:pt x="393850" y="381374"/>
                    </a:cubicBezTo>
                    <a:cubicBezTo>
                      <a:pt x="395011" y="381884"/>
                      <a:pt x="396265" y="382348"/>
                      <a:pt x="397425" y="382811"/>
                    </a:cubicBezTo>
                    <a:lnTo>
                      <a:pt x="397425" y="539294"/>
                    </a:lnTo>
                    <a:cubicBezTo>
                      <a:pt x="397425" y="549166"/>
                      <a:pt x="389393" y="557185"/>
                      <a:pt x="379504" y="557185"/>
                    </a:cubicBezTo>
                    <a:lnTo>
                      <a:pt x="209859" y="557185"/>
                    </a:lnTo>
                    <a:cubicBezTo>
                      <a:pt x="199970" y="557185"/>
                      <a:pt x="191938" y="549166"/>
                      <a:pt x="191938" y="539294"/>
                    </a:cubicBezTo>
                    <a:lnTo>
                      <a:pt x="191938" y="212840"/>
                    </a:lnTo>
                    <a:cubicBezTo>
                      <a:pt x="191938" y="202967"/>
                      <a:pt x="199970" y="194902"/>
                      <a:pt x="209859" y="194902"/>
                    </a:cubicBezTo>
                    <a:close/>
                    <a:moveTo>
                      <a:pt x="13186" y="140695"/>
                    </a:moveTo>
                    <a:lnTo>
                      <a:pt x="137338" y="189466"/>
                    </a:lnTo>
                    <a:cubicBezTo>
                      <a:pt x="145602" y="192758"/>
                      <a:pt x="151081" y="200732"/>
                      <a:pt x="151081" y="209633"/>
                    </a:cubicBezTo>
                    <a:lnTo>
                      <a:pt x="151081" y="543612"/>
                    </a:lnTo>
                    <a:cubicBezTo>
                      <a:pt x="151081" y="550148"/>
                      <a:pt x="144441" y="554645"/>
                      <a:pt x="138359" y="552235"/>
                    </a:cubicBezTo>
                    <a:lnTo>
                      <a:pt x="13743" y="503278"/>
                    </a:lnTo>
                    <a:cubicBezTo>
                      <a:pt x="5478" y="500033"/>
                      <a:pt x="0" y="492059"/>
                      <a:pt x="0" y="483065"/>
                    </a:cubicBezTo>
                    <a:lnTo>
                      <a:pt x="0" y="149643"/>
                    </a:lnTo>
                    <a:cubicBezTo>
                      <a:pt x="0" y="142874"/>
                      <a:pt x="6871" y="138238"/>
                      <a:pt x="13186" y="140695"/>
                    </a:cubicBezTo>
                    <a:close/>
                    <a:moveTo>
                      <a:pt x="418473" y="52152"/>
                    </a:moveTo>
                    <a:cubicBezTo>
                      <a:pt x="375675" y="52152"/>
                      <a:pt x="340954" y="86828"/>
                      <a:pt x="341047" y="129569"/>
                    </a:cubicBezTo>
                    <a:cubicBezTo>
                      <a:pt x="341047" y="157013"/>
                      <a:pt x="355344" y="181165"/>
                      <a:pt x="376975" y="194887"/>
                    </a:cubicBezTo>
                    <a:cubicBezTo>
                      <a:pt x="382452" y="198363"/>
                      <a:pt x="388301" y="201191"/>
                      <a:pt x="394568" y="203092"/>
                    </a:cubicBezTo>
                    <a:cubicBezTo>
                      <a:pt x="402134" y="205595"/>
                      <a:pt x="410118" y="206893"/>
                      <a:pt x="418473" y="206893"/>
                    </a:cubicBezTo>
                    <a:cubicBezTo>
                      <a:pt x="425343" y="206893"/>
                      <a:pt x="431935" y="206012"/>
                      <a:pt x="438248" y="204344"/>
                    </a:cubicBezTo>
                    <a:cubicBezTo>
                      <a:pt x="444468" y="202721"/>
                      <a:pt x="450270" y="200403"/>
                      <a:pt x="455701" y="197436"/>
                    </a:cubicBezTo>
                    <a:cubicBezTo>
                      <a:pt x="479653" y="184271"/>
                      <a:pt x="495946" y="158774"/>
                      <a:pt x="495946" y="129569"/>
                    </a:cubicBezTo>
                    <a:cubicBezTo>
                      <a:pt x="495946" y="86828"/>
                      <a:pt x="461225" y="52152"/>
                      <a:pt x="418473" y="52152"/>
                    </a:cubicBezTo>
                    <a:close/>
                    <a:moveTo>
                      <a:pt x="419123" y="0"/>
                    </a:moveTo>
                    <a:cubicBezTo>
                      <a:pt x="492975" y="0"/>
                      <a:pt x="552809" y="59755"/>
                      <a:pt x="552809" y="133509"/>
                    </a:cubicBezTo>
                    <a:cubicBezTo>
                      <a:pt x="552809" y="165218"/>
                      <a:pt x="540137" y="196138"/>
                      <a:pt x="524540" y="224509"/>
                    </a:cubicBezTo>
                    <a:cubicBezTo>
                      <a:pt x="518599" y="235310"/>
                      <a:pt x="512239" y="245741"/>
                      <a:pt x="505973" y="255708"/>
                    </a:cubicBezTo>
                    <a:cubicBezTo>
                      <a:pt x="486802" y="286350"/>
                      <a:pt x="464382" y="315045"/>
                      <a:pt x="439315" y="341051"/>
                    </a:cubicBezTo>
                    <a:cubicBezTo>
                      <a:pt x="438944" y="341376"/>
                      <a:pt x="438619" y="341747"/>
                      <a:pt x="438248" y="342071"/>
                    </a:cubicBezTo>
                    <a:cubicBezTo>
                      <a:pt x="432863" y="347078"/>
                      <a:pt x="426086" y="349581"/>
                      <a:pt x="419262" y="349581"/>
                    </a:cubicBezTo>
                    <a:cubicBezTo>
                      <a:pt x="411882" y="349581"/>
                      <a:pt x="404548" y="346614"/>
                      <a:pt x="398978" y="340681"/>
                    </a:cubicBezTo>
                    <a:cubicBezTo>
                      <a:pt x="398467" y="340124"/>
                      <a:pt x="397910" y="339568"/>
                      <a:pt x="397492" y="339151"/>
                    </a:cubicBezTo>
                    <a:cubicBezTo>
                      <a:pt x="369130" y="308740"/>
                      <a:pt x="344575" y="274668"/>
                      <a:pt x="323593" y="238880"/>
                    </a:cubicBezTo>
                    <a:cubicBezTo>
                      <a:pt x="315285" y="224741"/>
                      <a:pt x="306929" y="210138"/>
                      <a:pt x="300198" y="195026"/>
                    </a:cubicBezTo>
                    <a:cubicBezTo>
                      <a:pt x="291518" y="175556"/>
                      <a:pt x="285437" y="155158"/>
                      <a:pt x="285437" y="133509"/>
                    </a:cubicBezTo>
                    <a:cubicBezTo>
                      <a:pt x="285437" y="59755"/>
                      <a:pt x="345317" y="0"/>
                      <a:pt x="41912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43" name="组合 42"/>
            <p:cNvGrpSpPr/>
            <p:nvPr/>
          </p:nvGrpSpPr>
          <p:grpSpPr>
            <a:xfrm>
              <a:off x="1259398" y="4272447"/>
              <a:ext cx="3941252" cy="633317"/>
              <a:chOff x="7483989" y="3314482"/>
              <a:chExt cx="3941252" cy="633317"/>
            </a:xfrm>
          </p:grpSpPr>
          <p:sp>
            <p:nvSpPr>
              <p:cNvPr id="45" name="矩形 44"/>
              <p:cNvSpPr/>
              <p:nvPr/>
            </p:nvSpPr>
            <p:spPr>
              <a:xfrm>
                <a:off x="7483989" y="3732519"/>
                <a:ext cx="3941252" cy="21528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地址范围阶段主要讲解IP地址分类、子网划分及CIDR技术，重点分析A、B、C类地址范围及其应用场景，培养学生网络规划能力。</a:t>
                </a:r>
              </a:p>
            </p:txBody>
          </p:sp>
          <p:sp>
            <p:nvSpPr>
              <p:cNvPr id="46" name="矩形 45"/>
              <p:cNvSpPr/>
              <p:nvPr/>
            </p:nvSpPr>
            <p:spPr>
              <a:xfrm>
                <a:off x="7483989" y="3314482"/>
                <a:ext cx="2050552" cy="42354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latin typeface="等线"/>
                    <a:cs typeface="+mn-ea"/>
                    <a:sym typeface="+mn-lt"/>
                  </a:rPr>
                  <a:t/>
                </a:r>
                <a:r>
                  <a:rPr lang="en-US" altLang="zh-CN" b="1" dirty="0">
                    <a:solidFill>
                      <a:schemeClr val="tx1">
                        <a:lumMod val="85000"/>
                        <a:lumOff val="15000"/>
                      </a:schemeClr>
                    </a:solidFill>
                    <a:latin typeface="等线"/>
                    <a:cs typeface="+mn-ea"/>
                    <a:sym typeface="+mn-lt"/>
                  </a:rPr>
                  <a:t/>
                </a:r>
                <a:r>
                  <a:rPr b="1">
                    <a:solidFill>
                      <a:srgbClr val="000000"/>
                    </a:solidFill>
                    <a:latin typeface="等线"/>
                  </a:rPr>
                  <a:t>地址范围</a:t>
                </a:r>
              </a:p>
            </p:txBody>
          </p:sp>
        </p:grpSp>
      </p:grpSp>
      <p:grpSp>
        <p:nvGrpSpPr>
          <p:cNvPr id="49" name="组合 48"/>
          <p:cNvGrpSpPr/>
          <p:nvPr/>
        </p:nvGrpSpPr>
        <p:grpSpPr>
          <a:xfrm>
            <a:off x="6209266" y="1724026"/>
            <a:ext cx="5132387" cy="1704974"/>
            <a:chOff x="6184901" y="1943101"/>
            <a:chExt cx="5132387" cy="1704974"/>
          </a:xfrm>
        </p:grpSpPr>
        <p:grpSp>
          <p:nvGrpSpPr>
            <p:cNvPr id="50" name="组合 49"/>
            <p:cNvGrpSpPr/>
            <p:nvPr/>
          </p:nvGrpSpPr>
          <p:grpSpPr>
            <a:xfrm>
              <a:off x="6184901" y="1943101"/>
              <a:ext cx="5132387" cy="1704974"/>
              <a:chOff x="874713" y="1752601"/>
              <a:chExt cx="5132387" cy="1704974"/>
            </a:xfrm>
          </p:grpSpPr>
          <p:sp>
            <p:nvSpPr>
              <p:cNvPr id="54" name="矩形 53"/>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55" name="椭圆 34"/>
              <p:cNvSpPr/>
              <p:nvPr/>
            </p:nvSpPr>
            <p:spPr>
              <a:xfrm>
                <a:off x="5200650" y="2065550"/>
                <a:ext cx="586015" cy="365766"/>
              </a:xfrm>
              <a:custGeom>
                <a:avLst/>
                <a:gdLst>
                  <a:gd name="connsiteX0" fmla="*/ 509262 w 608697"/>
                  <a:gd name="connsiteY0" fmla="*/ 287324 h 379924"/>
                  <a:gd name="connsiteX1" fmla="*/ 488226 w 608697"/>
                  <a:gd name="connsiteY1" fmla="*/ 308258 h 379924"/>
                  <a:gd name="connsiteX2" fmla="*/ 509262 w 608697"/>
                  <a:gd name="connsiteY2" fmla="*/ 329266 h 379924"/>
                  <a:gd name="connsiteX3" fmla="*/ 530223 w 608697"/>
                  <a:gd name="connsiteY3" fmla="*/ 308258 h 379924"/>
                  <a:gd name="connsiteX4" fmla="*/ 509262 w 608697"/>
                  <a:gd name="connsiteY4" fmla="*/ 287324 h 379924"/>
                  <a:gd name="connsiteX5" fmla="*/ 442648 w 608697"/>
                  <a:gd name="connsiteY5" fmla="*/ 287324 h 379924"/>
                  <a:gd name="connsiteX6" fmla="*/ 421687 w 608697"/>
                  <a:gd name="connsiteY6" fmla="*/ 308332 h 379924"/>
                  <a:gd name="connsiteX7" fmla="*/ 442648 w 608697"/>
                  <a:gd name="connsiteY7" fmla="*/ 329266 h 379924"/>
                  <a:gd name="connsiteX8" fmla="*/ 463684 w 608697"/>
                  <a:gd name="connsiteY8" fmla="*/ 308332 h 379924"/>
                  <a:gd name="connsiteX9" fmla="*/ 442648 w 608697"/>
                  <a:gd name="connsiteY9" fmla="*/ 287324 h 379924"/>
                  <a:gd name="connsiteX10" fmla="*/ 380436 w 608697"/>
                  <a:gd name="connsiteY10" fmla="*/ 284940 h 379924"/>
                  <a:gd name="connsiteX11" fmla="*/ 380436 w 608697"/>
                  <a:gd name="connsiteY11" fmla="*/ 332469 h 379924"/>
                  <a:gd name="connsiteX12" fmla="*/ 399457 w 608697"/>
                  <a:gd name="connsiteY12" fmla="*/ 332469 h 379924"/>
                  <a:gd name="connsiteX13" fmla="*/ 399457 w 608697"/>
                  <a:gd name="connsiteY13" fmla="*/ 284940 h 379924"/>
                  <a:gd name="connsiteX14" fmla="*/ 114131 w 608697"/>
                  <a:gd name="connsiteY14" fmla="*/ 199418 h 379924"/>
                  <a:gd name="connsiteX15" fmla="*/ 171196 w 608697"/>
                  <a:gd name="connsiteY15" fmla="*/ 199418 h 379924"/>
                  <a:gd name="connsiteX16" fmla="*/ 437501 w 608697"/>
                  <a:gd name="connsiteY16" fmla="*/ 199418 h 379924"/>
                  <a:gd name="connsiteX17" fmla="*/ 494566 w 608697"/>
                  <a:gd name="connsiteY17" fmla="*/ 199418 h 379924"/>
                  <a:gd name="connsiteX18" fmla="*/ 513588 w 608697"/>
                  <a:gd name="connsiteY18" fmla="*/ 218415 h 379924"/>
                  <a:gd name="connsiteX19" fmla="*/ 608697 w 608697"/>
                  <a:gd name="connsiteY19" fmla="*/ 360927 h 379924"/>
                  <a:gd name="connsiteX20" fmla="*/ 589675 w 608697"/>
                  <a:gd name="connsiteY20" fmla="*/ 379924 h 379924"/>
                  <a:gd name="connsiteX21" fmla="*/ 19022 w 608697"/>
                  <a:gd name="connsiteY21" fmla="*/ 379924 h 379924"/>
                  <a:gd name="connsiteX22" fmla="*/ 0 w 608697"/>
                  <a:gd name="connsiteY22" fmla="*/ 360927 h 379924"/>
                  <a:gd name="connsiteX23" fmla="*/ 95109 w 608697"/>
                  <a:gd name="connsiteY23" fmla="*/ 218415 h 379924"/>
                  <a:gd name="connsiteX24" fmla="*/ 114131 w 608697"/>
                  <a:gd name="connsiteY24" fmla="*/ 199418 h 379924"/>
                  <a:gd name="connsiteX25" fmla="*/ 190214 w 608697"/>
                  <a:gd name="connsiteY25" fmla="*/ 0 h 379924"/>
                  <a:gd name="connsiteX26" fmla="*/ 418484 w 608697"/>
                  <a:gd name="connsiteY26" fmla="*/ 0 h 379924"/>
                  <a:gd name="connsiteX27" fmla="*/ 437506 w 608697"/>
                  <a:gd name="connsiteY27" fmla="*/ 18997 h 379924"/>
                  <a:gd name="connsiteX28" fmla="*/ 437506 w 608697"/>
                  <a:gd name="connsiteY28" fmla="*/ 180436 h 379924"/>
                  <a:gd name="connsiteX29" fmla="*/ 171192 w 608697"/>
                  <a:gd name="connsiteY29" fmla="*/ 180436 h 379924"/>
                  <a:gd name="connsiteX30" fmla="*/ 171192 w 608697"/>
                  <a:gd name="connsiteY30" fmla="*/ 18997 h 379924"/>
                  <a:gd name="connsiteX31" fmla="*/ 190214 w 608697"/>
                  <a:gd name="connsiteY31" fmla="*/ 0 h 37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8697" h="379924">
                    <a:moveTo>
                      <a:pt x="509262" y="287324"/>
                    </a:moveTo>
                    <a:cubicBezTo>
                      <a:pt x="497625" y="287324"/>
                      <a:pt x="488226" y="296711"/>
                      <a:pt x="488226" y="308258"/>
                    </a:cubicBezTo>
                    <a:cubicBezTo>
                      <a:pt x="488226" y="319879"/>
                      <a:pt x="497625" y="329266"/>
                      <a:pt x="509262" y="329266"/>
                    </a:cubicBezTo>
                    <a:cubicBezTo>
                      <a:pt x="520824" y="329266"/>
                      <a:pt x="530223" y="319879"/>
                      <a:pt x="530223" y="308258"/>
                    </a:cubicBezTo>
                    <a:cubicBezTo>
                      <a:pt x="530223" y="296711"/>
                      <a:pt x="520824" y="287324"/>
                      <a:pt x="509262" y="287324"/>
                    </a:cubicBezTo>
                    <a:close/>
                    <a:moveTo>
                      <a:pt x="442648" y="287324"/>
                    </a:moveTo>
                    <a:cubicBezTo>
                      <a:pt x="431086" y="287324"/>
                      <a:pt x="421687" y="296711"/>
                      <a:pt x="421687" y="308332"/>
                    </a:cubicBezTo>
                    <a:cubicBezTo>
                      <a:pt x="421687" y="319879"/>
                      <a:pt x="431086" y="329266"/>
                      <a:pt x="442648" y="329266"/>
                    </a:cubicBezTo>
                    <a:cubicBezTo>
                      <a:pt x="454285" y="329266"/>
                      <a:pt x="463684" y="319879"/>
                      <a:pt x="463684" y="308332"/>
                    </a:cubicBezTo>
                    <a:cubicBezTo>
                      <a:pt x="463684" y="296711"/>
                      <a:pt x="454285" y="287324"/>
                      <a:pt x="442648" y="287324"/>
                    </a:cubicBezTo>
                    <a:close/>
                    <a:moveTo>
                      <a:pt x="380436" y="284940"/>
                    </a:moveTo>
                    <a:lnTo>
                      <a:pt x="380436" y="332469"/>
                    </a:lnTo>
                    <a:lnTo>
                      <a:pt x="399457" y="332469"/>
                    </a:lnTo>
                    <a:lnTo>
                      <a:pt x="399457" y="284940"/>
                    </a:lnTo>
                    <a:close/>
                    <a:moveTo>
                      <a:pt x="114131" y="199418"/>
                    </a:moveTo>
                    <a:lnTo>
                      <a:pt x="171196" y="199418"/>
                    </a:lnTo>
                    <a:lnTo>
                      <a:pt x="437501" y="199418"/>
                    </a:lnTo>
                    <a:lnTo>
                      <a:pt x="494566" y="199418"/>
                    </a:lnTo>
                    <a:cubicBezTo>
                      <a:pt x="505084" y="199418"/>
                      <a:pt x="505681" y="206942"/>
                      <a:pt x="513588" y="218415"/>
                    </a:cubicBezTo>
                    <a:lnTo>
                      <a:pt x="608697" y="360927"/>
                    </a:lnTo>
                    <a:cubicBezTo>
                      <a:pt x="608697" y="371431"/>
                      <a:pt x="608697" y="379924"/>
                      <a:pt x="589675" y="379924"/>
                    </a:cubicBezTo>
                    <a:lnTo>
                      <a:pt x="19022" y="379924"/>
                    </a:lnTo>
                    <a:cubicBezTo>
                      <a:pt x="0" y="379924"/>
                      <a:pt x="0" y="371431"/>
                      <a:pt x="0" y="360927"/>
                    </a:cubicBezTo>
                    <a:lnTo>
                      <a:pt x="95109" y="218415"/>
                    </a:lnTo>
                    <a:cubicBezTo>
                      <a:pt x="101450" y="208954"/>
                      <a:pt x="103613" y="199418"/>
                      <a:pt x="114131" y="199418"/>
                    </a:cubicBezTo>
                    <a:close/>
                    <a:moveTo>
                      <a:pt x="190214" y="0"/>
                    </a:moveTo>
                    <a:lnTo>
                      <a:pt x="418484" y="0"/>
                    </a:lnTo>
                    <a:cubicBezTo>
                      <a:pt x="429002" y="0"/>
                      <a:pt x="437506" y="8493"/>
                      <a:pt x="437506" y="18997"/>
                    </a:cubicBezTo>
                    <a:lnTo>
                      <a:pt x="437506" y="180436"/>
                    </a:lnTo>
                    <a:lnTo>
                      <a:pt x="171192" y="180436"/>
                    </a:lnTo>
                    <a:lnTo>
                      <a:pt x="171192" y="18997"/>
                    </a:lnTo>
                    <a:cubicBezTo>
                      <a:pt x="171192" y="8493"/>
                      <a:pt x="179696" y="0"/>
                      <a:pt x="19021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51" name="组合 50"/>
            <p:cNvGrpSpPr/>
            <p:nvPr/>
          </p:nvGrpSpPr>
          <p:grpSpPr>
            <a:xfrm>
              <a:off x="6569586" y="2277135"/>
              <a:ext cx="3941252" cy="633319"/>
              <a:chOff x="7483989" y="3314482"/>
              <a:chExt cx="3941252" cy="633319"/>
            </a:xfrm>
          </p:grpSpPr>
          <p:sp>
            <p:nvSpPr>
              <p:cNvPr id="52" name="矩形 51"/>
              <p:cNvSpPr/>
              <p:nvPr/>
            </p:nvSpPr>
            <p:spPr>
              <a:xfrm>
                <a:off x="7483989" y="3732519"/>
                <a:ext cx="3941252" cy="21528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分类标准阶段主要讲解网络拓扑结构、传输介质和覆盖范围等分类方法，帮助学生系统理解网络类型划分依据。</a:t>
                </a:r>
              </a:p>
            </p:txBody>
          </p:sp>
          <p:sp>
            <p:nvSpPr>
              <p:cNvPr id="53" name="矩形 52"/>
              <p:cNvSpPr/>
              <p:nvPr/>
            </p:nvSpPr>
            <p:spPr>
              <a:xfrm>
                <a:off x="7483989" y="3314482"/>
                <a:ext cx="2050552" cy="42354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latin typeface="等线"/>
                    <a:cs typeface="+mn-ea"/>
                    <a:sym typeface="+mn-lt"/>
                  </a:rPr>
                  <a:t/>
                </a:r>
                <a:r>
                  <a:rPr lang="en-US" altLang="zh-CN" b="1" dirty="0">
                    <a:solidFill>
                      <a:schemeClr val="tx1">
                        <a:lumMod val="85000"/>
                        <a:lumOff val="15000"/>
                      </a:schemeClr>
                    </a:solidFill>
                    <a:latin typeface="等线"/>
                    <a:cs typeface="+mn-ea"/>
                    <a:sym typeface="+mn-lt"/>
                  </a:rPr>
                  <a:t/>
                </a:r>
                <a:r>
                  <a:rPr b="1">
                    <a:solidFill>
                      <a:srgbClr val="000000"/>
                    </a:solidFill>
                    <a:latin typeface="等线"/>
                  </a:rPr>
                  <a:t>分类标准</a:t>
                </a:r>
              </a:p>
            </p:txBody>
          </p:sp>
        </p:grpSp>
      </p:grpSp>
      <p:grpSp>
        <p:nvGrpSpPr>
          <p:cNvPr id="56" name="组合 55"/>
          <p:cNvGrpSpPr/>
          <p:nvPr/>
        </p:nvGrpSpPr>
        <p:grpSpPr>
          <a:xfrm>
            <a:off x="6209266" y="3703638"/>
            <a:ext cx="5132387" cy="1704974"/>
            <a:chOff x="6184901" y="3922713"/>
            <a:chExt cx="5132387" cy="1704974"/>
          </a:xfrm>
        </p:grpSpPr>
        <p:grpSp>
          <p:nvGrpSpPr>
            <p:cNvPr id="57" name="组合 56"/>
            <p:cNvGrpSpPr/>
            <p:nvPr/>
          </p:nvGrpSpPr>
          <p:grpSpPr>
            <a:xfrm>
              <a:off x="6184901" y="3922713"/>
              <a:ext cx="5132387" cy="1704974"/>
              <a:chOff x="874713" y="1752601"/>
              <a:chExt cx="5132387" cy="1704974"/>
            </a:xfrm>
          </p:grpSpPr>
          <p:sp>
            <p:nvSpPr>
              <p:cNvPr id="61" name="矩形 60"/>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2" name="椭圆 37"/>
              <p:cNvSpPr/>
              <p:nvPr/>
            </p:nvSpPr>
            <p:spPr>
              <a:xfrm>
                <a:off x="5231643" y="1955426"/>
                <a:ext cx="524028" cy="586015"/>
              </a:xfrm>
              <a:custGeom>
                <a:avLst/>
                <a:gdLst>
                  <a:gd name="T0" fmla="*/ 3531 w 3631"/>
                  <a:gd name="T1" fmla="*/ 0 h 4067"/>
                  <a:gd name="T2" fmla="*/ 1249 w 3631"/>
                  <a:gd name="T3" fmla="*/ 0 h 4067"/>
                  <a:gd name="T4" fmla="*/ 1178 w 3631"/>
                  <a:gd name="T5" fmla="*/ 29 h 4067"/>
                  <a:gd name="T6" fmla="*/ 29 w 3631"/>
                  <a:gd name="T7" fmla="*/ 1179 h 4067"/>
                  <a:gd name="T8" fmla="*/ 0 w 3631"/>
                  <a:gd name="T9" fmla="*/ 1249 h 4067"/>
                  <a:gd name="T10" fmla="*/ 0 w 3631"/>
                  <a:gd name="T11" fmla="*/ 3967 h 4067"/>
                  <a:gd name="T12" fmla="*/ 100 w 3631"/>
                  <a:gd name="T13" fmla="*/ 4067 h 4067"/>
                  <a:gd name="T14" fmla="*/ 3531 w 3631"/>
                  <a:gd name="T15" fmla="*/ 4067 h 4067"/>
                  <a:gd name="T16" fmla="*/ 3631 w 3631"/>
                  <a:gd name="T17" fmla="*/ 3967 h 4067"/>
                  <a:gd name="T18" fmla="*/ 3631 w 3631"/>
                  <a:gd name="T19" fmla="*/ 100 h 4067"/>
                  <a:gd name="T20" fmla="*/ 3531 w 3631"/>
                  <a:gd name="T21" fmla="*/ 0 h 4067"/>
                  <a:gd name="T22" fmla="*/ 2636 w 3631"/>
                  <a:gd name="T23" fmla="*/ 1442 h 4067"/>
                  <a:gd name="T24" fmla="*/ 2932 w 3631"/>
                  <a:gd name="T25" fmla="*/ 1442 h 4067"/>
                  <a:gd name="T26" fmla="*/ 2932 w 3631"/>
                  <a:gd name="T27" fmla="*/ 449 h 4067"/>
                  <a:gd name="T28" fmla="*/ 2998 w 3631"/>
                  <a:gd name="T29" fmla="*/ 382 h 4067"/>
                  <a:gd name="T30" fmla="*/ 3065 w 3631"/>
                  <a:gd name="T31" fmla="*/ 449 h 4067"/>
                  <a:gd name="T32" fmla="*/ 3065 w 3631"/>
                  <a:gd name="T33" fmla="*/ 1509 h 4067"/>
                  <a:gd name="T34" fmla="*/ 2998 w 3631"/>
                  <a:gd name="T35" fmla="*/ 1575 h 4067"/>
                  <a:gd name="T36" fmla="*/ 2636 w 3631"/>
                  <a:gd name="T37" fmla="*/ 1575 h 4067"/>
                  <a:gd name="T38" fmla="*/ 2569 w 3631"/>
                  <a:gd name="T39" fmla="*/ 1509 h 4067"/>
                  <a:gd name="T40" fmla="*/ 2636 w 3631"/>
                  <a:gd name="T41" fmla="*/ 1442 h 4067"/>
                  <a:gd name="T42" fmla="*/ 1966 w 3631"/>
                  <a:gd name="T43" fmla="*/ 1442 h 4067"/>
                  <a:gd name="T44" fmla="*/ 2262 w 3631"/>
                  <a:gd name="T45" fmla="*/ 1442 h 4067"/>
                  <a:gd name="T46" fmla="*/ 2262 w 3631"/>
                  <a:gd name="T47" fmla="*/ 449 h 4067"/>
                  <a:gd name="T48" fmla="*/ 2329 w 3631"/>
                  <a:gd name="T49" fmla="*/ 382 h 4067"/>
                  <a:gd name="T50" fmla="*/ 2395 w 3631"/>
                  <a:gd name="T51" fmla="*/ 449 h 4067"/>
                  <a:gd name="T52" fmla="*/ 2395 w 3631"/>
                  <a:gd name="T53" fmla="*/ 1509 h 4067"/>
                  <a:gd name="T54" fmla="*/ 2329 w 3631"/>
                  <a:gd name="T55" fmla="*/ 1575 h 4067"/>
                  <a:gd name="T56" fmla="*/ 1966 w 3631"/>
                  <a:gd name="T57" fmla="*/ 1575 h 4067"/>
                  <a:gd name="T58" fmla="*/ 1899 w 3631"/>
                  <a:gd name="T59" fmla="*/ 1509 h 4067"/>
                  <a:gd name="T60" fmla="*/ 1966 w 3631"/>
                  <a:gd name="T61" fmla="*/ 1442 h 4067"/>
                  <a:gd name="T62" fmla="*/ 1296 w 3631"/>
                  <a:gd name="T63" fmla="*/ 1442 h 4067"/>
                  <a:gd name="T64" fmla="*/ 1592 w 3631"/>
                  <a:gd name="T65" fmla="*/ 1442 h 4067"/>
                  <a:gd name="T66" fmla="*/ 1592 w 3631"/>
                  <a:gd name="T67" fmla="*/ 449 h 4067"/>
                  <a:gd name="T68" fmla="*/ 1659 w 3631"/>
                  <a:gd name="T69" fmla="*/ 382 h 4067"/>
                  <a:gd name="T70" fmla="*/ 1726 w 3631"/>
                  <a:gd name="T71" fmla="*/ 449 h 4067"/>
                  <a:gd name="T72" fmla="*/ 1726 w 3631"/>
                  <a:gd name="T73" fmla="*/ 1509 h 4067"/>
                  <a:gd name="T74" fmla="*/ 1659 w 3631"/>
                  <a:gd name="T75" fmla="*/ 1575 h 4067"/>
                  <a:gd name="T76" fmla="*/ 1296 w 3631"/>
                  <a:gd name="T77" fmla="*/ 1575 h 4067"/>
                  <a:gd name="T78" fmla="*/ 1230 w 3631"/>
                  <a:gd name="T79" fmla="*/ 1509 h 4067"/>
                  <a:gd name="T80" fmla="*/ 1296 w 3631"/>
                  <a:gd name="T81" fmla="*/ 1442 h 4067"/>
                  <a:gd name="T82" fmla="*/ 3121 w 3631"/>
                  <a:gd name="T83" fmla="*/ 3413 h 4067"/>
                  <a:gd name="T84" fmla="*/ 510 w 3631"/>
                  <a:gd name="T85" fmla="*/ 3413 h 4067"/>
                  <a:gd name="T86" fmla="*/ 510 w 3631"/>
                  <a:gd name="T87" fmla="*/ 2126 h 4067"/>
                  <a:gd name="T88" fmla="*/ 3121 w 3631"/>
                  <a:gd name="T89" fmla="*/ 2126 h 4067"/>
                  <a:gd name="T90" fmla="*/ 3121 w 3631"/>
                  <a:gd name="T91" fmla="*/ 3413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31" h="4067">
                    <a:moveTo>
                      <a:pt x="3531" y="0"/>
                    </a:moveTo>
                    <a:lnTo>
                      <a:pt x="1249" y="0"/>
                    </a:lnTo>
                    <a:cubicBezTo>
                      <a:pt x="1222" y="0"/>
                      <a:pt x="1197" y="11"/>
                      <a:pt x="1178" y="29"/>
                    </a:cubicBezTo>
                    <a:lnTo>
                      <a:pt x="29" y="1179"/>
                    </a:lnTo>
                    <a:cubicBezTo>
                      <a:pt x="10" y="1197"/>
                      <a:pt x="0" y="1223"/>
                      <a:pt x="0" y="1249"/>
                    </a:cubicBezTo>
                    <a:lnTo>
                      <a:pt x="0" y="3967"/>
                    </a:lnTo>
                    <a:cubicBezTo>
                      <a:pt x="0" y="4022"/>
                      <a:pt x="44" y="4067"/>
                      <a:pt x="100" y="4067"/>
                    </a:cubicBezTo>
                    <a:lnTo>
                      <a:pt x="3531" y="4067"/>
                    </a:lnTo>
                    <a:cubicBezTo>
                      <a:pt x="3586" y="4067"/>
                      <a:pt x="3631" y="4022"/>
                      <a:pt x="3631" y="3967"/>
                    </a:cubicBezTo>
                    <a:lnTo>
                      <a:pt x="3631" y="100"/>
                    </a:lnTo>
                    <a:cubicBezTo>
                      <a:pt x="3631" y="45"/>
                      <a:pt x="3586" y="0"/>
                      <a:pt x="3531" y="0"/>
                    </a:cubicBezTo>
                    <a:close/>
                    <a:moveTo>
                      <a:pt x="2636" y="1442"/>
                    </a:moveTo>
                    <a:lnTo>
                      <a:pt x="2932" y="1442"/>
                    </a:lnTo>
                    <a:lnTo>
                      <a:pt x="2932" y="449"/>
                    </a:lnTo>
                    <a:cubicBezTo>
                      <a:pt x="2932" y="412"/>
                      <a:pt x="2961" y="382"/>
                      <a:pt x="2998" y="382"/>
                    </a:cubicBezTo>
                    <a:cubicBezTo>
                      <a:pt x="3035" y="382"/>
                      <a:pt x="3065" y="412"/>
                      <a:pt x="3065" y="449"/>
                    </a:cubicBezTo>
                    <a:lnTo>
                      <a:pt x="3065" y="1509"/>
                    </a:lnTo>
                    <a:cubicBezTo>
                      <a:pt x="3065" y="1546"/>
                      <a:pt x="3035" y="1575"/>
                      <a:pt x="2998" y="1575"/>
                    </a:cubicBezTo>
                    <a:lnTo>
                      <a:pt x="2636" y="1575"/>
                    </a:lnTo>
                    <a:cubicBezTo>
                      <a:pt x="2599" y="1575"/>
                      <a:pt x="2569" y="1546"/>
                      <a:pt x="2569" y="1509"/>
                    </a:cubicBezTo>
                    <a:cubicBezTo>
                      <a:pt x="2569" y="1472"/>
                      <a:pt x="2599" y="1442"/>
                      <a:pt x="2636" y="1442"/>
                    </a:cubicBezTo>
                    <a:close/>
                    <a:moveTo>
                      <a:pt x="1966" y="1442"/>
                    </a:moveTo>
                    <a:lnTo>
                      <a:pt x="2262" y="1442"/>
                    </a:lnTo>
                    <a:lnTo>
                      <a:pt x="2262" y="449"/>
                    </a:lnTo>
                    <a:cubicBezTo>
                      <a:pt x="2262" y="412"/>
                      <a:pt x="2292" y="382"/>
                      <a:pt x="2329" y="382"/>
                    </a:cubicBezTo>
                    <a:cubicBezTo>
                      <a:pt x="2366" y="382"/>
                      <a:pt x="2395" y="412"/>
                      <a:pt x="2395" y="449"/>
                    </a:cubicBezTo>
                    <a:lnTo>
                      <a:pt x="2395" y="1509"/>
                    </a:lnTo>
                    <a:cubicBezTo>
                      <a:pt x="2395" y="1546"/>
                      <a:pt x="2366" y="1575"/>
                      <a:pt x="2329" y="1575"/>
                    </a:cubicBezTo>
                    <a:lnTo>
                      <a:pt x="1966" y="1575"/>
                    </a:lnTo>
                    <a:cubicBezTo>
                      <a:pt x="1929" y="1575"/>
                      <a:pt x="1899" y="1546"/>
                      <a:pt x="1899" y="1509"/>
                    </a:cubicBezTo>
                    <a:cubicBezTo>
                      <a:pt x="1899" y="1472"/>
                      <a:pt x="1929" y="1442"/>
                      <a:pt x="1966" y="1442"/>
                    </a:cubicBezTo>
                    <a:close/>
                    <a:moveTo>
                      <a:pt x="1296" y="1442"/>
                    </a:moveTo>
                    <a:lnTo>
                      <a:pt x="1592" y="1442"/>
                    </a:lnTo>
                    <a:lnTo>
                      <a:pt x="1592" y="449"/>
                    </a:lnTo>
                    <a:cubicBezTo>
                      <a:pt x="1592" y="412"/>
                      <a:pt x="1622" y="382"/>
                      <a:pt x="1659" y="382"/>
                    </a:cubicBezTo>
                    <a:cubicBezTo>
                      <a:pt x="1696" y="382"/>
                      <a:pt x="1726" y="412"/>
                      <a:pt x="1726" y="449"/>
                    </a:cubicBezTo>
                    <a:lnTo>
                      <a:pt x="1726" y="1509"/>
                    </a:lnTo>
                    <a:cubicBezTo>
                      <a:pt x="1726" y="1546"/>
                      <a:pt x="1696" y="1575"/>
                      <a:pt x="1659" y="1575"/>
                    </a:cubicBezTo>
                    <a:lnTo>
                      <a:pt x="1296" y="1575"/>
                    </a:lnTo>
                    <a:cubicBezTo>
                      <a:pt x="1260" y="1575"/>
                      <a:pt x="1230" y="1546"/>
                      <a:pt x="1230" y="1509"/>
                    </a:cubicBezTo>
                    <a:cubicBezTo>
                      <a:pt x="1230" y="1472"/>
                      <a:pt x="1260" y="1442"/>
                      <a:pt x="1296" y="1442"/>
                    </a:cubicBezTo>
                    <a:close/>
                    <a:moveTo>
                      <a:pt x="3121" y="3413"/>
                    </a:moveTo>
                    <a:lnTo>
                      <a:pt x="510" y="3413"/>
                    </a:lnTo>
                    <a:lnTo>
                      <a:pt x="510" y="2126"/>
                    </a:lnTo>
                    <a:lnTo>
                      <a:pt x="3121" y="2126"/>
                    </a:lnTo>
                    <a:lnTo>
                      <a:pt x="3121" y="3413"/>
                    </a:lnTo>
                    <a:close/>
                  </a:path>
                </a:pathLst>
              </a:custGeom>
              <a:solidFill>
                <a:schemeClr val="accent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58" name="组合 57"/>
            <p:cNvGrpSpPr/>
            <p:nvPr/>
          </p:nvGrpSpPr>
          <p:grpSpPr>
            <a:xfrm>
              <a:off x="6569586" y="4272447"/>
              <a:ext cx="3941252" cy="633317"/>
              <a:chOff x="7483989" y="3314482"/>
              <a:chExt cx="3941252" cy="633317"/>
            </a:xfrm>
          </p:grpSpPr>
          <p:sp>
            <p:nvSpPr>
              <p:cNvPr id="59" name="矩形 58"/>
              <p:cNvSpPr/>
              <p:nvPr/>
            </p:nvSpPr>
            <p:spPr>
              <a:xfrm>
                <a:off x="7483989" y="3732519"/>
                <a:ext cx="3941252" cy="215280"/>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应用场景阶段重点讲解网络协议在实际环境中的部署与优化，分析典型网络架构设计案例。</a:t>
                </a:r>
              </a:p>
            </p:txBody>
          </p:sp>
          <p:sp>
            <p:nvSpPr>
              <p:cNvPr id="60" name="矩形 59"/>
              <p:cNvSpPr/>
              <p:nvPr/>
            </p:nvSpPr>
            <p:spPr>
              <a:xfrm>
                <a:off x="7483989" y="3314482"/>
                <a:ext cx="2050552" cy="423545"/>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latin typeface="等线"/>
                    <a:cs typeface="+mn-ea"/>
                    <a:sym typeface="+mn-lt"/>
                  </a:rPr>
                  <a:t/>
                </a:r>
                <a:r>
                  <a:rPr lang="en-US" altLang="zh-CN" b="1" dirty="0">
                    <a:solidFill>
                      <a:schemeClr val="tx1">
                        <a:lumMod val="85000"/>
                        <a:lumOff val="15000"/>
                      </a:schemeClr>
                    </a:solidFill>
                    <a:latin typeface="等线"/>
                    <a:cs typeface="+mn-ea"/>
                    <a:sym typeface="+mn-lt"/>
                  </a:rPr>
                  <a:t/>
                </a:r>
                <a:r>
                  <a:rPr b="1">
                    <a:solidFill>
                      <a:srgbClr val="000000"/>
                    </a:solidFill>
                    <a:latin typeface="等线"/>
                  </a:rPr>
                  <a:t>应用场景</a:t>
                </a:r>
              </a:p>
            </p:txBody>
          </p:sp>
        </p:gr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p:tgtEl>
                                          <p:spTgt spid="23"/>
                                        </p:tgtEl>
                                        <p:attrNameLst>
                                          <p:attrName>ppt_x</p:attrName>
                                        </p:attrNameLst>
                                      </p:cBhvr>
                                      <p:tavLst>
                                        <p:tav tm="0">
                                          <p:val>
                                            <p:strVal val="#ppt_x-#ppt_w*1.125000"/>
                                          </p:val>
                                        </p:tav>
                                        <p:tav tm="100000">
                                          <p:val>
                                            <p:strVal val="#ppt_x"/>
                                          </p:val>
                                        </p:tav>
                                      </p:tavLst>
                                    </p:anim>
                                    <p:animEffect transition="in" filter="wipe(right)">
                                      <p:cBhvr>
                                        <p:cTn id="8" dur="500"/>
                                        <p:tgtEl>
                                          <p:spTgt spid="23"/>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49"/>
                                        </p:tgtEl>
                                        <p:attrNameLst>
                                          <p:attrName>style.visibility</p:attrName>
                                        </p:attrNameLst>
                                      </p:cBhvr>
                                      <p:to>
                                        <p:strVal val="visible"/>
                                      </p:to>
                                    </p:set>
                                    <p:anim calcmode="lin" valueType="num">
                                      <p:cBhvr additive="base">
                                        <p:cTn id="12" dur="500"/>
                                        <p:tgtEl>
                                          <p:spTgt spid="49"/>
                                        </p:tgtEl>
                                        <p:attrNameLst>
                                          <p:attrName>ppt_y</p:attrName>
                                        </p:attrNameLst>
                                      </p:cBhvr>
                                      <p:tavLst>
                                        <p:tav tm="0">
                                          <p:val>
                                            <p:strVal val="#ppt_y-#ppt_h*1.125000"/>
                                          </p:val>
                                        </p:tav>
                                        <p:tav tm="100000">
                                          <p:val>
                                            <p:strVal val="#ppt_y"/>
                                          </p:val>
                                        </p:tav>
                                      </p:tavLst>
                                    </p:anim>
                                    <p:animEffect transition="in" filter="wipe(down)">
                                      <p:cBhvr>
                                        <p:cTn id="13" dur="500"/>
                                        <p:tgtEl>
                                          <p:spTgt spid="49"/>
                                        </p:tgtEl>
                                      </p:cBhvr>
                                    </p:animEffect>
                                  </p:childTnLst>
                                </p:cTn>
                              </p:par>
                            </p:childTnLst>
                          </p:cTn>
                        </p:par>
                        <p:par>
                          <p:cTn id="14" fill="hold">
                            <p:stCondLst>
                              <p:cond delay="1000"/>
                            </p:stCondLst>
                            <p:childTnLst>
                              <p:par>
                                <p:cTn id="15" presetID="12" presetClass="entr" presetSubtype="2" fill="hold" nodeType="afterEffect">
                                  <p:stCondLst>
                                    <p:cond delay="0"/>
                                  </p:stCondLst>
                                  <p:childTnLst>
                                    <p:set>
                                      <p:cBhvr>
                                        <p:cTn id="16" dur="1" fill="hold">
                                          <p:stCondLst>
                                            <p:cond delay="0"/>
                                          </p:stCondLst>
                                        </p:cTn>
                                        <p:tgtEl>
                                          <p:spTgt spid="56"/>
                                        </p:tgtEl>
                                        <p:attrNameLst>
                                          <p:attrName>style.visibility</p:attrName>
                                        </p:attrNameLst>
                                      </p:cBhvr>
                                      <p:to>
                                        <p:strVal val="visible"/>
                                      </p:to>
                                    </p:set>
                                    <p:anim calcmode="lin" valueType="num">
                                      <p:cBhvr additive="base">
                                        <p:cTn id="17" dur="500"/>
                                        <p:tgtEl>
                                          <p:spTgt spid="56"/>
                                        </p:tgtEl>
                                        <p:attrNameLst>
                                          <p:attrName>ppt_x</p:attrName>
                                        </p:attrNameLst>
                                      </p:cBhvr>
                                      <p:tavLst>
                                        <p:tav tm="0">
                                          <p:val>
                                            <p:strVal val="#ppt_x+#ppt_w*1.125000"/>
                                          </p:val>
                                        </p:tav>
                                        <p:tav tm="100000">
                                          <p:val>
                                            <p:strVal val="#ppt_x"/>
                                          </p:val>
                                        </p:tav>
                                      </p:tavLst>
                                    </p:anim>
                                    <p:animEffect transition="in" filter="wipe(left)">
                                      <p:cBhvr>
                                        <p:cTn id="18" dur="500"/>
                                        <p:tgtEl>
                                          <p:spTgt spid="56"/>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additive="base">
                                        <p:cTn id="22" dur="500"/>
                                        <p:tgtEl>
                                          <p:spTgt spid="41"/>
                                        </p:tgtEl>
                                        <p:attrNameLst>
                                          <p:attrName>ppt_y</p:attrName>
                                        </p:attrNameLst>
                                      </p:cBhvr>
                                      <p:tavLst>
                                        <p:tav tm="0">
                                          <p:val>
                                            <p:strVal val="#ppt_y+#ppt_h*1.125000"/>
                                          </p:val>
                                        </p:tav>
                                        <p:tav tm="100000">
                                          <p:val>
                                            <p:strVal val="#ppt_y"/>
                                          </p:val>
                                        </p:tav>
                                      </p:tavLst>
                                    </p:anim>
                                    <p:animEffect transition="in" filter="wipe(up)">
                                      <p:cBhvr>
                                        <p:cTn id="23"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TCP三次握手</a:t>
            </a:r>
          </a:p>
        </p:txBody>
      </p:sp>
      <p:grpSp>
        <p:nvGrpSpPr>
          <p:cNvPr id="31" name="组合 30"/>
          <p:cNvGrpSpPr/>
          <p:nvPr/>
        </p:nvGrpSpPr>
        <p:grpSpPr>
          <a:xfrm rot="10800000">
            <a:off x="0" y="304408"/>
            <a:ext cx="1010103" cy="857396"/>
            <a:chOff x="-39567" y="0"/>
            <a:chExt cx="1677745" cy="1424104"/>
          </a:xfrm>
        </p:grpSpPr>
        <p:sp>
          <p:nvSpPr>
            <p:cNvPr id="32"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6" name="BackShape"/>
          <p:cNvSpPr/>
          <p:nvPr/>
        </p:nvSpPr>
        <p:spPr>
          <a:xfrm>
            <a:off x="1493606" y="18929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7" name="ValueShape"/>
          <p:cNvSpPr/>
          <p:nvPr/>
        </p:nvSpPr>
        <p:spPr>
          <a:xfrm>
            <a:off x="1455178" y="1828801"/>
            <a:ext cx="1909294" cy="1909294"/>
          </a:xfrm>
          <a:prstGeom prst="pie">
            <a:avLst>
              <a:gd name="adj1" fmla="val 16200000"/>
              <a:gd name="adj2" fmla="val 7776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8" name="ValueBack"/>
          <p:cNvSpPr/>
          <p:nvPr/>
        </p:nvSpPr>
        <p:spPr>
          <a:xfrm>
            <a:off x="1794988" y="2197807"/>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34" name="LineShape"/>
          <p:cNvCxnSpPr/>
          <p:nvPr/>
        </p:nvCxnSpPr>
        <p:spPr>
          <a:xfrm flipH="1">
            <a:off x="1574050" y="3923966"/>
            <a:ext cx="1671551" cy="0"/>
          </a:xfrm>
          <a:prstGeom prst="straightConnector1">
            <a:avLst/>
          </a:prstGeom>
          <a:noFill/>
          <a:ln w="12700" cap="flat" cmpd="sng">
            <a:solidFill>
              <a:srgbClr val="D8D8D8"/>
            </a:solidFill>
            <a:prstDash val="solid"/>
            <a:miter/>
            <a:headEnd type="none" w="med" len="med"/>
            <a:tailEnd type="none" w="med" len="med"/>
          </a:ln>
        </p:spPr>
      </p:cxnSp>
      <p:sp>
        <p:nvSpPr>
          <p:cNvPr id="35" name="BackShape"/>
          <p:cNvSpPr/>
          <p:nvPr/>
        </p:nvSpPr>
        <p:spPr>
          <a:xfrm>
            <a:off x="3951056" y="18929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6" name="ValueShape"/>
          <p:cNvSpPr/>
          <p:nvPr/>
        </p:nvSpPr>
        <p:spPr>
          <a:xfrm>
            <a:off x="3912628" y="1828801"/>
            <a:ext cx="1909294" cy="1909294"/>
          </a:xfrm>
          <a:prstGeom prst="pie">
            <a:avLst>
              <a:gd name="adj1" fmla="val 16200000"/>
              <a:gd name="adj2" fmla="val 3672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7" name="ValueBack"/>
          <p:cNvSpPr/>
          <p:nvPr/>
        </p:nvSpPr>
        <p:spPr>
          <a:xfrm>
            <a:off x="4252438" y="21978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38" name="LineShape"/>
          <p:cNvCxnSpPr/>
          <p:nvPr/>
        </p:nvCxnSpPr>
        <p:spPr>
          <a:xfrm flipH="1">
            <a:off x="4031500" y="3923966"/>
            <a:ext cx="1671551" cy="0"/>
          </a:xfrm>
          <a:prstGeom prst="straightConnector1">
            <a:avLst/>
          </a:prstGeom>
          <a:noFill/>
          <a:ln w="12700" cap="flat" cmpd="sng">
            <a:solidFill>
              <a:srgbClr val="D8D8D8"/>
            </a:solidFill>
            <a:prstDash val="solid"/>
            <a:miter/>
            <a:headEnd type="none" w="med" len="med"/>
            <a:tailEnd type="none" w="med" len="med"/>
          </a:ln>
        </p:spPr>
      </p:cxnSp>
      <p:sp>
        <p:nvSpPr>
          <p:cNvPr id="39" name="BackShape"/>
          <p:cNvSpPr/>
          <p:nvPr/>
        </p:nvSpPr>
        <p:spPr>
          <a:xfrm>
            <a:off x="6408506" y="18929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0" name="ValueShape"/>
          <p:cNvSpPr/>
          <p:nvPr/>
        </p:nvSpPr>
        <p:spPr>
          <a:xfrm>
            <a:off x="6370078" y="1828801"/>
            <a:ext cx="1909294" cy="1909294"/>
          </a:xfrm>
          <a:prstGeom prst="pie">
            <a:avLst>
              <a:gd name="adj1" fmla="val 16200000"/>
              <a:gd name="adj2" fmla="val 11880000"/>
            </a:avLst>
          </a:prstGeom>
          <a:solidFill>
            <a:schemeClr val="accent1"/>
          </a:solidFill>
          <a:ln>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1" name="ValueBack"/>
          <p:cNvSpPr/>
          <p:nvPr/>
        </p:nvSpPr>
        <p:spPr>
          <a:xfrm>
            <a:off x="6709888" y="2197807"/>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42" name="LineShape"/>
          <p:cNvCxnSpPr/>
          <p:nvPr/>
        </p:nvCxnSpPr>
        <p:spPr>
          <a:xfrm flipH="1">
            <a:off x="6488950" y="3923966"/>
            <a:ext cx="1671551" cy="0"/>
          </a:xfrm>
          <a:prstGeom prst="straightConnector1">
            <a:avLst/>
          </a:prstGeom>
          <a:noFill/>
          <a:ln w="12700" cap="flat" cmpd="sng">
            <a:solidFill>
              <a:srgbClr val="D8D8D8"/>
            </a:solidFill>
            <a:prstDash val="solid"/>
            <a:miter/>
            <a:headEnd type="none" w="med" len="med"/>
            <a:tailEnd type="none" w="med" len="med"/>
          </a:ln>
        </p:spPr>
      </p:cxnSp>
      <p:sp>
        <p:nvSpPr>
          <p:cNvPr id="43" name="BackShape"/>
          <p:cNvSpPr/>
          <p:nvPr/>
        </p:nvSpPr>
        <p:spPr>
          <a:xfrm>
            <a:off x="8865956" y="18929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4" name="ValueShape"/>
          <p:cNvSpPr/>
          <p:nvPr/>
        </p:nvSpPr>
        <p:spPr>
          <a:xfrm>
            <a:off x="8827528" y="1828801"/>
            <a:ext cx="1909294" cy="1909294"/>
          </a:xfrm>
          <a:prstGeom prst="pie">
            <a:avLst>
              <a:gd name="adj1" fmla="val 16200000"/>
              <a:gd name="adj2" fmla="val 13608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5" name="ValueBack"/>
          <p:cNvSpPr/>
          <p:nvPr/>
        </p:nvSpPr>
        <p:spPr>
          <a:xfrm>
            <a:off x="9167338" y="21978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46" name="LineShape"/>
          <p:cNvCxnSpPr/>
          <p:nvPr/>
        </p:nvCxnSpPr>
        <p:spPr>
          <a:xfrm flipH="1">
            <a:off x="8946400" y="3923966"/>
            <a:ext cx="1671551" cy="0"/>
          </a:xfrm>
          <a:prstGeom prst="straightConnector1">
            <a:avLst/>
          </a:prstGeom>
          <a:noFill/>
          <a:ln w="12700" cap="flat" cmpd="sng">
            <a:solidFill>
              <a:srgbClr val="D8D8D8"/>
            </a:solidFill>
            <a:prstDash val="solid"/>
            <a:miter/>
            <a:headEnd type="none" w="med" len="med"/>
            <a:tailEnd type="none" w="med" len="med"/>
          </a:ln>
        </p:spPr>
      </p:cxnSp>
      <p:grpSp>
        <p:nvGrpSpPr>
          <p:cNvPr id="47" name="组合 46"/>
          <p:cNvGrpSpPr/>
          <p:nvPr/>
        </p:nvGrpSpPr>
        <p:grpSpPr>
          <a:xfrm>
            <a:off x="1455172" y="4109838"/>
            <a:ext cx="1909300" cy="760187"/>
            <a:chOff x="1918240" y="2349127"/>
            <a:chExt cx="1909300" cy="760187"/>
          </a:xfrm>
        </p:grpSpPr>
        <p:sp>
          <p:nvSpPr>
            <p:cNvPr id="48" name="文本框 47"/>
            <p:cNvSpPr txBox="1"/>
            <p:nvPr/>
          </p:nvSpPr>
          <p:spPr>
            <a:xfrm>
              <a:off x="2037113" y="2349127"/>
              <a:ext cx="1671556" cy="423545"/>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三次握手概述</a:t>
              </a:r>
            </a:p>
          </p:txBody>
        </p:sp>
        <p:sp>
          <p:nvSpPr>
            <p:cNvPr id="49" name="文本框 48"/>
            <p:cNvSpPr txBox="1"/>
            <p:nvPr/>
          </p:nvSpPr>
          <p:spPr>
            <a:xfrm flipH="1">
              <a:off x="1918240" y="2686404"/>
              <a:ext cx="1909300" cy="422910"/>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三次握手是TCP建立连接的关键过程，包括SYN、SYN-ACK和ACK三个步骤，确保通信双方同步序列号并确认连接可靠性。</a:t>
              </a:r>
            </a:p>
          </p:txBody>
        </p:sp>
      </p:grpSp>
      <p:grpSp>
        <p:nvGrpSpPr>
          <p:cNvPr id="50" name="组合 49"/>
          <p:cNvGrpSpPr/>
          <p:nvPr/>
        </p:nvGrpSpPr>
        <p:grpSpPr>
          <a:xfrm>
            <a:off x="3890571" y="4109838"/>
            <a:ext cx="1909300" cy="788422"/>
            <a:chOff x="1925382" y="2349127"/>
            <a:chExt cx="1909300" cy="788422"/>
          </a:xfrm>
        </p:grpSpPr>
        <p:sp>
          <p:nvSpPr>
            <p:cNvPr id="51" name="文本框 50"/>
            <p:cNvSpPr txBox="1"/>
            <p:nvPr/>
          </p:nvSpPr>
          <p:spPr>
            <a:xfrm>
              <a:off x="2037113" y="2349127"/>
              <a:ext cx="1671556" cy="423545"/>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状态转换分析</a:t>
              </a:r>
            </a:p>
          </p:txBody>
        </p:sp>
        <p:sp>
          <p:nvSpPr>
            <p:cNvPr id="52" name="文本框 51"/>
            <p:cNvSpPr txBox="1"/>
            <p:nvPr/>
          </p:nvSpPr>
          <p:spPr>
            <a:xfrm>
              <a:off x="1925382" y="2714639"/>
              <a:ext cx="1909300" cy="422910"/>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状态转换分析阶段主要讲解协议状态机模型，通过状态转换图分析协议行为，培养学生分析网络协议动态过程的能力。</a:t>
              </a:r>
            </a:p>
          </p:txBody>
        </p:sp>
      </p:grpSp>
      <p:grpSp>
        <p:nvGrpSpPr>
          <p:cNvPr id="53" name="组合 52"/>
          <p:cNvGrpSpPr/>
          <p:nvPr/>
        </p:nvGrpSpPr>
        <p:grpSpPr>
          <a:xfrm>
            <a:off x="6311686" y="4109838"/>
            <a:ext cx="1909300" cy="771762"/>
            <a:chOff x="1918240" y="2349127"/>
            <a:chExt cx="1909300" cy="771762"/>
          </a:xfrm>
        </p:grpSpPr>
        <p:sp>
          <p:nvSpPr>
            <p:cNvPr id="54" name="文本框 53"/>
            <p:cNvSpPr txBox="1"/>
            <p:nvPr/>
          </p:nvSpPr>
          <p:spPr>
            <a:xfrm>
              <a:off x="2037113" y="2349127"/>
              <a:ext cx="1671556" cy="423545"/>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报文格式详解</a:t>
              </a:r>
            </a:p>
          </p:txBody>
        </p:sp>
        <p:sp>
          <p:nvSpPr>
            <p:cNvPr id="55" name="文本框 54"/>
            <p:cNvSpPr txBox="1"/>
            <p:nvPr/>
          </p:nvSpPr>
          <p:spPr>
            <a:xfrm>
              <a:off x="1918240" y="2697979"/>
              <a:ext cx="1909300" cy="422910"/>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讲解常见网络协议报文结构，分析各字段功能与编码规则，通过实例演示数据封装过程。</a:t>
              </a:r>
            </a:p>
          </p:txBody>
        </p:sp>
      </p:grpSp>
      <p:grpSp>
        <p:nvGrpSpPr>
          <p:cNvPr id="56" name="组合 55"/>
          <p:cNvGrpSpPr/>
          <p:nvPr/>
        </p:nvGrpSpPr>
        <p:grpSpPr>
          <a:xfrm>
            <a:off x="8865956" y="4109838"/>
            <a:ext cx="1909300" cy="771762"/>
            <a:chOff x="1918240" y="2349127"/>
            <a:chExt cx="1909300" cy="771762"/>
          </a:xfrm>
        </p:grpSpPr>
        <p:sp>
          <p:nvSpPr>
            <p:cNvPr id="57" name="文本框 56"/>
            <p:cNvSpPr txBox="1"/>
            <p:nvPr/>
          </p:nvSpPr>
          <p:spPr>
            <a:xfrm>
              <a:off x="2037113" y="2349127"/>
              <a:ext cx="1671556" cy="423545"/>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模拟实验互动</a:t>
              </a:r>
            </a:p>
          </p:txBody>
        </p:sp>
        <p:sp>
          <p:nvSpPr>
            <p:cNvPr id="58" name="文本框 57"/>
            <p:cNvSpPr txBox="1"/>
            <p:nvPr/>
          </p:nvSpPr>
          <p:spPr>
            <a:xfrm>
              <a:off x="1918240" y="2697979"/>
              <a:ext cx="1909300" cy="422910"/>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在模拟实验互动阶段，学生通过Packet Tracer等工具配置网络设备，验证协议工作原理，分析数据包传输过程，提升实践能力。</a:t>
              </a:r>
            </a:p>
          </p:txBody>
        </p:sp>
      </p:grpSp>
      <p:sp>
        <p:nvSpPr>
          <p:cNvPr id="59" name="文本框 58"/>
          <p:cNvSpPr txBox="1"/>
          <p:nvPr/>
        </p:nvSpPr>
        <p:spPr>
          <a:xfrm>
            <a:off x="2037786" y="2592219"/>
            <a:ext cx="744071" cy="400110"/>
          </a:xfrm>
          <a:prstGeom prst="rect">
            <a:avLst/>
          </a:prstGeom>
          <a:noFill/>
        </p:spPr>
        <p:txBody>
          <a:bodyPr wrap="square" rtlCol="0">
            <a:spAutoFit/>
          </a:bodyPr>
          <a:lstStyle/>
          <a:p>
            <a:r>
              <a:rPr lang="en-US" altLang="zh-CN" sz="2000" dirty="0">
                <a:cs typeface="+mn-ea"/>
                <a:sym typeface="+mn-lt"/>
              </a:rPr>
              <a:t>63%</a:t>
            </a:r>
            <a:endParaRPr lang="zh-CN" altLang="en-US" sz="2000" dirty="0">
              <a:cs typeface="+mn-ea"/>
              <a:sym typeface="+mn-lt"/>
            </a:endParaRPr>
          </a:p>
        </p:txBody>
      </p:sp>
      <p:sp>
        <p:nvSpPr>
          <p:cNvPr id="60" name="文本框 59"/>
          <p:cNvSpPr txBox="1"/>
          <p:nvPr/>
        </p:nvSpPr>
        <p:spPr>
          <a:xfrm>
            <a:off x="4495239" y="2592219"/>
            <a:ext cx="744071" cy="400110"/>
          </a:xfrm>
          <a:prstGeom prst="rect">
            <a:avLst/>
          </a:prstGeom>
          <a:noFill/>
        </p:spPr>
        <p:txBody>
          <a:bodyPr wrap="square" rtlCol="0">
            <a:spAutoFit/>
          </a:bodyPr>
          <a:lstStyle/>
          <a:p>
            <a:r>
              <a:rPr lang="en-US" altLang="zh-CN" sz="2000" dirty="0">
                <a:cs typeface="+mn-ea"/>
                <a:sym typeface="+mn-lt"/>
              </a:rPr>
              <a:t>42%</a:t>
            </a:r>
            <a:endParaRPr lang="zh-CN" altLang="en-US" sz="2000" dirty="0">
              <a:cs typeface="+mn-ea"/>
              <a:sym typeface="+mn-lt"/>
            </a:endParaRPr>
          </a:p>
        </p:txBody>
      </p:sp>
      <p:sp>
        <p:nvSpPr>
          <p:cNvPr id="61" name="文本框 60"/>
          <p:cNvSpPr txBox="1"/>
          <p:nvPr/>
        </p:nvSpPr>
        <p:spPr>
          <a:xfrm>
            <a:off x="6952689" y="2592219"/>
            <a:ext cx="744071" cy="400110"/>
          </a:xfrm>
          <a:prstGeom prst="rect">
            <a:avLst/>
          </a:prstGeom>
          <a:noFill/>
        </p:spPr>
        <p:txBody>
          <a:bodyPr wrap="square" rtlCol="0">
            <a:spAutoFit/>
          </a:bodyPr>
          <a:lstStyle/>
          <a:p>
            <a:r>
              <a:rPr lang="en-US" altLang="zh-CN" sz="2000" dirty="0">
                <a:cs typeface="+mn-ea"/>
                <a:sym typeface="+mn-lt"/>
              </a:rPr>
              <a:t>80%</a:t>
            </a:r>
            <a:endParaRPr lang="zh-CN" altLang="en-US" sz="2000" dirty="0">
              <a:cs typeface="+mn-ea"/>
              <a:sym typeface="+mn-lt"/>
            </a:endParaRPr>
          </a:p>
        </p:txBody>
      </p:sp>
      <p:sp>
        <p:nvSpPr>
          <p:cNvPr id="62" name="文本框 61"/>
          <p:cNvSpPr txBox="1"/>
          <p:nvPr/>
        </p:nvSpPr>
        <p:spPr>
          <a:xfrm>
            <a:off x="9457617" y="2582432"/>
            <a:ext cx="762148" cy="400110"/>
          </a:xfrm>
          <a:prstGeom prst="rect">
            <a:avLst/>
          </a:prstGeom>
          <a:noFill/>
        </p:spPr>
        <p:txBody>
          <a:bodyPr wrap="square" rtlCol="0">
            <a:spAutoFit/>
          </a:bodyPr>
          <a:lstStyle/>
          <a:p>
            <a:r>
              <a:rPr lang="en-US" altLang="zh-CN" sz="2000" dirty="0">
                <a:cs typeface="+mn-ea"/>
                <a:sym typeface="+mn-lt"/>
              </a:rPr>
              <a:t>88%</a:t>
            </a:r>
            <a:endParaRPr lang="zh-CN" altLang="en-US" sz="2000" dirty="0">
              <a:cs typeface="+mn-ea"/>
              <a:sym typeface="+mn-lt"/>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heel(1)">
                                      <p:cBhvr>
                                        <p:cTn id="7" dur="2000"/>
                                        <p:tgtEl>
                                          <p:spTgt spid="26"/>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heel(1)">
                                      <p:cBhvr>
                                        <p:cTn id="10" dur="2000"/>
                                        <p:tgtEl>
                                          <p:spTgt spid="27"/>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heel(1)">
                                      <p:cBhvr>
                                        <p:cTn id="13" dur="2000"/>
                                        <p:tgtEl>
                                          <p:spTgt spid="28"/>
                                        </p:tgtEl>
                                      </p:cBhvr>
                                    </p:animEffect>
                                  </p:childTnLst>
                                </p:cTn>
                              </p:par>
                              <p:par>
                                <p:cTn id="14" presetID="21" presetClass="entr" presetSubtype="1" fill="hold"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wheel(1)">
                                      <p:cBhvr>
                                        <p:cTn id="16" dur="2000"/>
                                        <p:tgtEl>
                                          <p:spTgt spid="34"/>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wheel(1)">
                                      <p:cBhvr>
                                        <p:cTn id="19" dur="2000"/>
                                        <p:tgtEl>
                                          <p:spTgt spid="35"/>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heel(1)">
                                      <p:cBhvr>
                                        <p:cTn id="22" dur="2000"/>
                                        <p:tgtEl>
                                          <p:spTgt spid="36"/>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wheel(1)">
                                      <p:cBhvr>
                                        <p:cTn id="25" dur="2000"/>
                                        <p:tgtEl>
                                          <p:spTgt spid="37"/>
                                        </p:tgtEl>
                                      </p:cBhvr>
                                    </p:animEffect>
                                  </p:childTnLst>
                                </p:cTn>
                              </p:par>
                              <p:par>
                                <p:cTn id="26" presetID="21" presetClass="entr" presetSubtype="1"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wheel(1)">
                                      <p:cBhvr>
                                        <p:cTn id="28" dur="2000"/>
                                        <p:tgtEl>
                                          <p:spTgt spid="38"/>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wheel(1)">
                                      <p:cBhvr>
                                        <p:cTn id="31" dur="2000"/>
                                        <p:tgtEl>
                                          <p:spTgt spid="39"/>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wheel(1)">
                                      <p:cBhvr>
                                        <p:cTn id="34" dur="2000"/>
                                        <p:tgtEl>
                                          <p:spTgt spid="40"/>
                                        </p:tgtEl>
                                      </p:cBhvr>
                                    </p:animEffect>
                                  </p:childTnLst>
                                </p:cTn>
                              </p:par>
                              <p:par>
                                <p:cTn id="35" presetID="21" presetClass="entr" presetSubtype="1" fill="hold" grpId="0" nodeType="with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wheel(1)">
                                      <p:cBhvr>
                                        <p:cTn id="37" dur="2000"/>
                                        <p:tgtEl>
                                          <p:spTgt spid="41"/>
                                        </p:tgtEl>
                                      </p:cBhvr>
                                    </p:animEffect>
                                  </p:childTnLst>
                                </p:cTn>
                              </p:par>
                              <p:par>
                                <p:cTn id="38" presetID="21" presetClass="entr" presetSubtype="1" fill="hold" nodeType="withEffect">
                                  <p:stCondLst>
                                    <p:cond delay="0"/>
                                  </p:stCondLst>
                                  <p:childTnLst>
                                    <p:set>
                                      <p:cBhvr>
                                        <p:cTn id="39" dur="1" fill="hold">
                                          <p:stCondLst>
                                            <p:cond delay="0"/>
                                          </p:stCondLst>
                                        </p:cTn>
                                        <p:tgtEl>
                                          <p:spTgt spid="42"/>
                                        </p:tgtEl>
                                        <p:attrNameLst>
                                          <p:attrName>style.visibility</p:attrName>
                                        </p:attrNameLst>
                                      </p:cBhvr>
                                      <p:to>
                                        <p:strVal val="visible"/>
                                      </p:to>
                                    </p:set>
                                    <p:animEffect transition="in" filter="wheel(1)">
                                      <p:cBhvr>
                                        <p:cTn id="40" dur="2000"/>
                                        <p:tgtEl>
                                          <p:spTgt spid="42"/>
                                        </p:tgtEl>
                                      </p:cBhvr>
                                    </p:animEffect>
                                  </p:childTnLst>
                                </p:cTn>
                              </p:par>
                              <p:par>
                                <p:cTn id="41" presetID="21" presetClass="entr" presetSubtype="1" fill="hold" grpId="0" nodeType="withEffect">
                                  <p:stCondLst>
                                    <p:cond delay="0"/>
                                  </p:stCondLst>
                                  <p:childTnLst>
                                    <p:set>
                                      <p:cBhvr>
                                        <p:cTn id="42" dur="1" fill="hold">
                                          <p:stCondLst>
                                            <p:cond delay="0"/>
                                          </p:stCondLst>
                                        </p:cTn>
                                        <p:tgtEl>
                                          <p:spTgt spid="43"/>
                                        </p:tgtEl>
                                        <p:attrNameLst>
                                          <p:attrName>style.visibility</p:attrName>
                                        </p:attrNameLst>
                                      </p:cBhvr>
                                      <p:to>
                                        <p:strVal val="visible"/>
                                      </p:to>
                                    </p:set>
                                    <p:animEffect transition="in" filter="wheel(1)">
                                      <p:cBhvr>
                                        <p:cTn id="43" dur="2000"/>
                                        <p:tgtEl>
                                          <p:spTgt spid="43"/>
                                        </p:tgtEl>
                                      </p:cBhvr>
                                    </p:animEffect>
                                  </p:childTnLst>
                                </p:cTn>
                              </p:par>
                              <p:par>
                                <p:cTn id="44" presetID="21" presetClass="entr" presetSubtype="1" fill="hold" grpId="0" nodeType="withEffect">
                                  <p:stCondLst>
                                    <p:cond delay="0"/>
                                  </p:stCondLst>
                                  <p:childTnLst>
                                    <p:set>
                                      <p:cBhvr>
                                        <p:cTn id="45" dur="1" fill="hold">
                                          <p:stCondLst>
                                            <p:cond delay="0"/>
                                          </p:stCondLst>
                                        </p:cTn>
                                        <p:tgtEl>
                                          <p:spTgt spid="44"/>
                                        </p:tgtEl>
                                        <p:attrNameLst>
                                          <p:attrName>style.visibility</p:attrName>
                                        </p:attrNameLst>
                                      </p:cBhvr>
                                      <p:to>
                                        <p:strVal val="visible"/>
                                      </p:to>
                                    </p:set>
                                    <p:animEffect transition="in" filter="wheel(1)">
                                      <p:cBhvr>
                                        <p:cTn id="46" dur="2000"/>
                                        <p:tgtEl>
                                          <p:spTgt spid="44"/>
                                        </p:tgtEl>
                                      </p:cBhvr>
                                    </p:animEffect>
                                  </p:childTnLst>
                                </p:cTn>
                              </p:par>
                              <p:par>
                                <p:cTn id="47" presetID="21" presetClass="entr" presetSubtype="1" fill="hold" grpId="0" nodeType="withEffect">
                                  <p:stCondLst>
                                    <p:cond delay="0"/>
                                  </p:stCondLst>
                                  <p:childTnLst>
                                    <p:set>
                                      <p:cBhvr>
                                        <p:cTn id="48" dur="1" fill="hold">
                                          <p:stCondLst>
                                            <p:cond delay="0"/>
                                          </p:stCondLst>
                                        </p:cTn>
                                        <p:tgtEl>
                                          <p:spTgt spid="45"/>
                                        </p:tgtEl>
                                        <p:attrNameLst>
                                          <p:attrName>style.visibility</p:attrName>
                                        </p:attrNameLst>
                                      </p:cBhvr>
                                      <p:to>
                                        <p:strVal val="visible"/>
                                      </p:to>
                                    </p:set>
                                    <p:animEffect transition="in" filter="wheel(1)">
                                      <p:cBhvr>
                                        <p:cTn id="49" dur="2000"/>
                                        <p:tgtEl>
                                          <p:spTgt spid="45"/>
                                        </p:tgtEl>
                                      </p:cBhvr>
                                    </p:animEffect>
                                  </p:childTnLst>
                                </p:cTn>
                              </p:par>
                              <p:par>
                                <p:cTn id="50" presetID="21" presetClass="entr" presetSubtype="1" fill="hold" nodeType="withEffect">
                                  <p:stCondLst>
                                    <p:cond delay="0"/>
                                  </p:stCondLst>
                                  <p:childTnLst>
                                    <p:set>
                                      <p:cBhvr>
                                        <p:cTn id="51" dur="1" fill="hold">
                                          <p:stCondLst>
                                            <p:cond delay="0"/>
                                          </p:stCondLst>
                                        </p:cTn>
                                        <p:tgtEl>
                                          <p:spTgt spid="46"/>
                                        </p:tgtEl>
                                        <p:attrNameLst>
                                          <p:attrName>style.visibility</p:attrName>
                                        </p:attrNameLst>
                                      </p:cBhvr>
                                      <p:to>
                                        <p:strVal val="visible"/>
                                      </p:to>
                                    </p:set>
                                    <p:animEffect transition="in" filter="wheel(1)">
                                      <p:cBhvr>
                                        <p:cTn id="52" dur="2000"/>
                                        <p:tgtEl>
                                          <p:spTgt spid="46"/>
                                        </p:tgtEl>
                                      </p:cBhvr>
                                    </p:animEffect>
                                  </p:childTnLst>
                                </p:cTn>
                              </p:par>
                            </p:childTnLst>
                          </p:cTn>
                        </p:par>
                        <p:par>
                          <p:cTn id="53" fill="hold">
                            <p:stCondLst>
                              <p:cond delay="2000"/>
                            </p:stCondLst>
                            <p:childTnLst>
                              <p:par>
                                <p:cTn id="54" presetID="53" presetClass="entr" presetSubtype="16" fill="hold" nodeType="afterEffect">
                                  <p:stCondLst>
                                    <p:cond delay="0"/>
                                  </p:stCondLst>
                                  <p:childTnLst>
                                    <p:set>
                                      <p:cBhvr>
                                        <p:cTn id="55" dur="1" fill="hold">
                                          <p:stCondLst>
                                            <p:cond delay="0"/>
                                          </p:stCondLst>
                                        </p:cTn>
                                        <p:tgtEl>
                                          <p:spTgt spid="47"/>
                                        </p:tgtEl>
                                        <p:attrNameLst>
                                          <p:attrName>style.visibility</p:attrName>
                                        </p:attrNameLst>
                                      </p:cBhvr>
                                      <p:to>
                                        <p:strVal val="visible"/>
                                      </p:to>
                                    </p:set>
                                    <p:anim calcmode="lin" valueType="num">
                                      <p:cBhvr>
                                        <p:cTn id="56" dur="500" fill="hold"/>
                                        <p:tgtEl>
                                          <p:spTgt spid="47"/>
                                        </p:tgtEl>
                                        <p:attrNameLst>
                                          <p:attrName>ppt_w</p:attrName>
                                        </p:attrNameLst>
                                      </p:cBhvr>
                                      <p:tavLst>
                                        <p:tav tm="0">
                                          <p:val>
                                            <p:fltVal val="0"/>
                                          </p:val>
                                        </p:tav>
                                        <p:tav tm="100000">
                                          <p:val>
                                            <p:strVal val="#ppt_w"/>
                                          </p:val>
                                        </p:tav>
                                      </p:tavLst>
                                    </p:anim>
                                    <p:anim calcmode="lin" valueType="num">
                                      <p:cBhvr>
                                        <p:cTn id="57" dur="500" fill="hold"/>
                                        <p:tgtEl>
                                          <p:spTgt spid="47"/>
                                        </p:tgtEl>
                                        <p:attrNameLst>
                                          <p:attrName>ppt_h</p:attrName>
                                        </p:attrNameLst>
                                      </p:cBhvr>
                                      <p:tavLst>
                                        <p:tav tm="0">
                                          <p:val>
                                            <p:fltVal val="0"/>
                                          </p:val>
                                        </p:tav>
                                        <p:tav tm="100000">
                                          <p:val>
                                            <p:strVal val="#ppt_h"/>
                                          </p:val>
                                        </p:tav>
                                      </p:tavLst>
                                    </p:anim>
                                    <p:animEffect transition="in" filter="fade">
                                      <p:cBhvr>
                                        <p:cTn id="58" dur="500"/>
                                        <p:tgtEl>
                                          <p:spTgt spid="47"/>
                                        </p:tgtEl>
                                      </p:cBhvr>
                                    </p:animEffect>
                                  </p:childTnLst>
                                </p:cTn>
                              </p:par>
                              <p:par>
                                <p:cTn id="59" presetID="53" presetClass="entr" presetSubtype="16" fill="hold" nodeType="withEffect">
                                  <p:stCondLst>
                                    <p:cond delay="0"/>
                                  </p:stCondLst>
                                  <p:childTnLst>
                                    <p:set>
                                      <p:cBhvr>
                                        <p:cTn id="60" dur="1" fill="hold">
                                          <p:stCondLst>
                                            <p:cond delay="0"/>
                                          </p:stCondLst>
                                        </p:cTn>
                                        <p:tgtEl>
                                          <p:spTgt spid="50"/>
                                        </p:tgtEl>
                                        <p:attrNameLst>
                                          <p:attrName>style.visibility</p:attrName>
                                        </p:attrNameLst>
                                      </p:cBhvr>
                                      <p:to>
                                        <p:strVal val="visible"/>
                                      </p:to>
                                    </p:set>
                                    <p:anim calcmode="lin" valueType="num">
                                      <p:cBhvr>
                                        <p:cTn id="61" dur="500" fill="hold"/>
                                        <p:tgtEl>
                                          <p:spTgt spid="50"/>
                                        </p:tgtEl>
                                        <p:attrNameLst>
                                          <p:attrName>ppt_w</p:attrName>
                                        </p:attrNameLst>
                                      </p:cBhvr>
                                      <p:tavLst>
                                        <p:tav tm="0">
                                          <p:val>
                                            <p:fltVal val="0"/>
                                          </p:val>
                                        </p:tav>
                                        <p:tav tm="100000">
                                          <p:val>
                                            <p:strVal val="#ppt_w"/>
                                          </p:val>
                                        </p:tav>
                                      </p:tavLst>
                                    </p:anim>
                                    <p:anim calcmode="lin" valueType="num">
                                      <p:cBhvr>
                                        <p:cTn id="62" dur="500" fill="hold"/>
                                        <p:tgtEl>
                                          <p:spTgt spid="50"/>
                                        </p:tgtEl>
                                        <p:attrNameLst>
                                          <p:attrName>ppt_h</p:attrName>
                                        </p:attrNameLst>
                                      </p:cBhvr>
                                      <p:tavLst>
                                        <p:tav tm="0">
                                          <p:val>
                                            <p:fltVal val="0"/>
                                          </p:val>
                                        </p:tav>
                                        <p:tav tm="100000">
                                          <p:val>
                                            <p:strVal val="#ppt_h"/>
                                          </p:val>
                                        </p:tav>
                                      </p:tavLst>
                                    </p:anim>
                                    <p:animEffect transition="in" filter="fade">
                                      <p:cBhvr>
                                        <p:cTn id="63" dur="500"/>
                                        <p:tgtEl>
                                          <p:spTgt spid="50"/>
                                        </p:tgtEl>
                                      </p:cBhvr>
                                    </p:animEffect>
                                  </p:childTnLst>
                                </p:cTn>
                              </p:par>
                              <p:par>
                                <p:cTn id="64" presetID="53" presetClass="entr" presetSubtype="16" fill="hold" nodeType="withEffect">
                                  <p:stCondLst>
                                    <p:cond delay="0"/>
                                  </p:stCondLst>
                                  <p:childTnLst>
                                    <p:set>
                                      <p:cBhvr>
                                        <p:cTn id="65" dur="1" fill="hold">
                                          <p:stCondLst>
                                            <p:cond delay="0"/>
                                          </p:stCondLst>
                                        </p:cTn>
                                        <p:tgtEl>
                                          <p:spTgt spid="53"/>
                                        </p:tgtEl>
                                        <p:attrNameLst>
                                          <p:attrName>style.visibility</p:attrName>
                                        </p:attrNameLst>
                                      </p:cBhvr>
                                      <p:to>
                                        <p:strVal val="visible"/>
                                      </p:to>
                                    </p:set>
                                    <p:anim calcmode="lin" valueType="num">
                                      <p:cBhvr>
                                        <p:cTn id="66" dur="500" fill="hold"/>
                                        <p:tgtEl>
                                          <p:spTgt spid="53"/>
                                        </p:tgtEl>
                                        <p:attrNameLst>
                                          <p:attrName>ppt_w</p:attrName>
                                        </p:attrNameLst>
                                      </p:cBhvr>
                                      <p:tavLst>
                                        <p:tav tm="0">
                                          <p:val>
                                            <p:fltVal val="0"/>
                                          </p:val>
                                        </p:tav>
                                        <p:tav tm="100000">
                                          <p:val>
                                            <p:strVal val="#ppt_w"/>
                                          </p:val>
                                        </p:tav>
                                      </p:tavLst>
                                    </p:anim>
                                    <p:anim calcmode="lin" valueType="num">
                                      <p:cBhvr>
                                        <p:cTn id="67" dur="500" fill="hold"/>
                                        <p:tgtEl>
                                          <p:spTgt spid="53"/>
                                        </p:tgtEl>
                                        <p:attrNameLst>
                                          <p:attrName>ppt_h</p:attrName>
                                        </p:attrNameLst>
                                      </p:cBhvr>
                                      <p:tavLst>
                                        <p:tav tm="0">
                                          <p:val>
                                            <p:fltVal val="0"/>
                                          </p:val>
                                        </p:tav>
                                        <p:tav tm="100000">
                                          <p:val>
                                            <p:strVal val="#ppt_h"/>
                                          </p:val>
                                        </p:tav>
                                      </p:tavLst>
                                    </p:anim>
                                    <p:animEffect transition="in" filter="fade">
                                      <p:cBhvr>
                                        <p:cTn id="68" dur="500"/>
                                        <p:tgtEl>
                                          <p:spTgt spid="53"/>
                                        </p:tgtEl>
                                      </p:cBhvr>
                                    </p:animEffect>
                                  </p:childTnLst>
                                </p:cTn>
                              </p:par>
                              <p:par>
                                <p:cTn id="69" presetID="53" presetClass="entr" presetSubtype="16" fill="hold" nodeType="withEffect">
                                  <p:stCondLst>
                                    <p:cond delay="0"/>
                                  </p:stCondLst>
                                  <p:childTnLst>
                                    <p:set>
                                      <p:cBhvr>
                                        <p:cTn id="70" dur="1" fill="hold">
                                          <p:stCondLst>
                                            <p:cond delay="0"/>
                                          </p:stCondLst>
                                        </p:cTn>
                                        <p:tgtEl>
                                          <p:spTgt spid="56"/>
                                        </p:tgtEl>
                                        <p:attrNameLst>
                                          <p:attrName>style.visibility</p:attrName>
                                        </p:attrNameLst>
                                      </p:cBhvr>
                                      <p:to>
                                        <p:strVal val="visible"/>
                                      </p:to>
                                    </p:set>
                                    <p:anim calcmode="lin" valueType="num">
                                      <p:cBhvr>
                                        <p:cTn id="71" dur="500" fill="hold"/>
                                        <p:tgtEl>
                                          <p:spTgt spid="56"/>
                                        </p:tgtEl>
                                        <p:attrNameLst>
                                          <p:attrName>ppt_w</p:attrName>
                                        </p:attrNameLst>
                                      </p:cBhvr>
                                      <p:tavLst>
                                        <p:tav tm="0">
                                          <p:val>
                                            <p:fltVal val="0"/>
                                          </p:val>
                                        </p:tav>
                                        <p:tav tm="100000">
                                          <p:val>
                                            <p:strVal val="#ppt_w"/>
                                          </p:val>
                                        </p:tav>
                                      </p:tavLst>
                                    </p:anim>
                                    <p:anim calcmode="lin" valueType="num">
                                      <p:cBhvr>
                                        <p:cTn id="72" dur="500" fill="hold"/>
                                        <p:tgtEl>
                                          <p:spTgt spid="56"/>
                                        </p:tgtEl>
                                        <p:attrNameLst>
                                          <p:attrName>ppt_h</p:attrName>
                                        </p:attrNameLst>
                                      </p:cBhvr>
                                      <p:tavLst>
                                        <p:tav tm="0">
                                          <p:val>
                                            <p:fltVal val="0"/>
                                          </p:val>
                                        </p:tav>
                                        <p:tav tm="100000">
                                          <p:val>
                                            <p:strVal val="#ppt_h"/>
                                          </p:val>
                                        </p:tav>
                                      </p:tavLst>
                                    </p:anim>
                                    <p:animEffect transition="in" filter="fade">
                                      <p:cBhvr>
                                        <p:cTn id="73"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35" grpId="0" animBg="1"/>
      <p:bldP spid="36" grpId="0" animBg="1"/>
      <p:bldP spid="37" grpId="0" animBg="1"/>
      <p:bldP spid="39" grpId="0" animBg="1"/>
      <p:bldP spid="40" grpId="0" animBg="1"/>
      <p:bldP spid="41" grpId="0" animBg="1"/>
      <p:bldP spid="43" grpId="0" animBg="1"/>
      <p:bldP spid="44" grpId="0" animBg="1"/>
      <p:bldP spid="4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17" name="图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19" name="组合 18"/>
          <p:cNvGrpSpPr/>
          <p:nvPr/>
        </p:nvGrpSpPr>
        <p:grpSpPr>
          <a:xfrm rot="10800000">
            <a:off x="-598644" y="4863839"/>
            <a:ext cx="2117288" cy="2334478"/>
            <a:chOff x="9664473" y="816338"/>
            <a:chExt cx="3185286" cy="3512032"/>
          </a:xfrm>
        </p:grpSpPr>
        <p:sp>
          <p:nvSpPr>
            <p:cNvPr id="20"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1"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22" name="组合 21"/>
          <p:cNvGrpSpPr/>
          <p:nvPr/>
        </p:nvGrpSpPr>
        <p:grpSpPr>
          <a:xfrm rot="10800000">
            <a:off x="9086997" y="-1443802"/>
            <a:ext cx="3204450" cy="4893654"/>
            <a:chOff x="-15240" y="3375944"/>
            <a:chExt cx="3204450" cy="4893654"/>
          </a:xfrm>
        </p:grpSpPr>
        <p:sp>
          <p:nvSpPr>
            <p:cNvPr id="23"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5"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1"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38"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39"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iṡḻiďè"/>
          <p:cNvSpPr/>
          <p:nvPr/>
        </p:nvSpPr>
        <p:spPr bwMode="auto">
          <a:xfrm rot="17590292">
            <a:off x="2495652" y="2419579"/>
            <a:ext cx="1979382" cy="1714453"/>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7590292">
            <a:off x="1584123" y="1931786"/>
            <a:ext cx="2288396" cy="1982107"/>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MH_Others_1"/>
          <p:cNvSpPr txBox="1"/>
          <p:nvPr>
            <p:custDataLst>
              <p:tags r:id="rId1"/>
            </p:custDataLst>
          </p:nvPr>
        </p:nvSpPr>
        <p:spPr>
          <a:xfrm>
            <a:off x="1365369" y="2922840"/>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PART 03</a:t>
            </a:r>
            <a:endParaRPr lang="zh-CN" altLang="en-US" sz="4400" b="1" dirty="0">
              <a:solidFill>
                <a:schemeClr val="bg1"/>
              </a:solidFill>
              <a:effectLst>
                <a:outerShdw blurRad="38100" dist="38100" dir="2700000" algn="tl">
                  <a:srgbClr val="000000">
                    <a:alpha val="43137"/>
                  </a:srgbClr>
                </a:outerShdw>
              </a:effectLst>
              <a:cs typeface="+mn-ea"/>
              <a:sym typeface="+mn-lt"/>
            </a:endParaRPr>
          </a:p>
        </p:txBody>
      </p:sp>
      <p:sp>
        <p:nvSpPr>
          <p:cNvPr id="34" name="文本框 7"/>
          <p:cNvSpPr txBox="1"/>
          <p:nvPr/>
        </p:nvSpPr>
        <p:spPr>
          <a:xfrm>
            <a:off x="4807716" y="3687616"/>
            <a:ext cx="6318345" cy="339837"/>
          </a:xfrm>
          <a:prstGeom prst="rect">
            <a:avLst/>
          </a:prstGeom>
          <a:noFill/>
        </p:spPr>
        <p:txBody>
          <a:bodyPr wrap="square" rtlCol="0">
            <a:spAutoFit/>
          </a:bodyPr>
          <a:lstStyle/>
          <a:p>
            <a:pPr>
              <a:lnSpc>
                <a:spcPct val="150000"/>
              </a:lnSpc>
            </a:pPr>
            <a:r>
              <a:rPr lang="zh-CN" altLang="en-US" sz="1200" dirty="0" b="1">
                <a:solidFill/>
                <a:latin typeface="等线"/>
                <a:cs typeface="+mn-ea"/>
                <a:sym typeface="+mn-lt"/>
              </a:rPr>
              <a:t/>
            </a:r>
            <a:r>
              <a:rPr lang="en-US" altLang="zh-CN" sz="1200" dirty="0" b="1">
                <a:latin typeface="等线"/>
                <a:cs typeface="+mn-ea"/>
                <a:sym typeface="+mn-lt"/>
              </a:rPr>
              <a:t/>
            </a:r>
            <a:r>
              <a:rPr lang="zh-CN" altLang="en-US" sz="1200" dirty="0" b="1">
                <a:latin typeface="等线"/>
                <a:cs typeface="+mn-ea"/>
                <a:sym typeface="+mn-lt"/>
              </a:rPr>
              <a:t/>
            </a:r>
            <a:r>
              <a:rPr sz="1200" b="1">
                <a:solidFill>
                  <a:srgbClr val="000000"/>
                </a:solidFill>
                <a:latin typeface="等线"/>
              </a:rPr>
              <a:t>TCP三次握手是建立可靠连接的关键过程，通过SYN、SYN-ACK和ACK三个步骤确保通信双方同步序列号并确认连接能力。</a:t>
            </a:r>
          </a:p>
        </p:txBody>
      </p:sp>
      <p:sp>
        <p:nvSpPr>
          <p:cNvPr id="35" name="矩形 34"/>
          <p:cNvSpPr/>
          <p:nvPr/>
        </p:nvSpPr>
        <p:spPr>
          <a:xfrm>
            <a:off x="4807716" y="3014426"/>
            <a:ext cx="1935480" cy="645160"/>
          </a:xfrm>
          <a:prstGeom prst="rect">
            <a:avLst/>
          </a:prstGeom>
        </p:spPr>
        <p:txBody>
          <a:bodyPr wrap="none">
            <a:spAutoFit/>
          </a:bodyPr>
          <a:lstStyle/>
          <a:p>
            <a:r>
              <a:rPr lang="zh-CN" altLang="en-US" sz="3600" spc="300" dirty="0" b="1">
                <a:solidFill>
                  <a:srgbClr val="436B9B"/>
                </a:solidFill>
                <a:latin typeface="等线"/>
                <a:cs typeface="+mn-ea"/>
                <a:sym typeface="+mn-lt"/>
              </a:rPr>
              <a:t/>
            </a:r>
            <a:r>
              <a:rPr lang="en-US" altLang="zh-CN" sz="3600" spc="300" dirty="0" b="1">
                <a:solidFill>
                  <a:srgbClr val="436B9B"/>
                </a:solidFill>
                <a:latin typeface="等线"/>
                <a:cs typeface="+mn-ea"/>
                <a:sym typeface="+mn-lt"/>
              </a:rPr>
              <a:t/>
            </a:r>
            <a:r>
              <a:rPr sz="3600" b="1">
                <a:solidFill>
                  <a:srgbClr val="436B9B"/>
                </a:solidFill>
                <a:latin typeface="等线"/>
              </a:rPr>
              <a:t>三次握手解析</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1000" fill="hold"/>
                                        <p:tgtEl>
                                          <p:spTgt spid="37"/>
                                        </p:tgtEl>
                                        <p:attrNameLst>
                                          <p:attrName>ppt_w</p:attrName>
                                        </p:attrNameLst>
                                      </p:cBhvr>
                                      <p:tavLst>
                                        <p:tav tm="0">
                                          <p:val>
                                            <p:fltVal val="0"/>
                                          </p:val>
                                        </p:tav>
                                        <p:tav tm="100000">
                                          <p:val>
                                            <p:strVal val="#ppt_w"/>
                                          </p:val>
                                        </p:tav>
                                      </p:tavLst>
                                    </p:anim>
                                    <p:anim calcmode="lin" valueType="num">
                                      <p:cBhvr>
                                        <p:cTn id="8" dur="1000" fill="hold"/>
                                        <p:tgtEl>
                                          <p:spTgt spid="37"/>
                                        </p:tgtEl>
                                        <p:attrNameLst>
                                          <p:attrName>ppt_h</p:attrName>
                                        </p:attrNameLst>
                                      </p:cBhvr>
                                      <p:tavLst>
                                        <p:tav tm="0">
                                          <p:val>
                                            <p:fltVal val="0"/>
                                          </p:val>
                                        </p:tav>
                                        <p:tav tm="100000">
                                          <p:val>
                                            <p:strVal val="#ppt_h"/>
                                          </p:val>
                                        </p:tav>
                                      </p:tavLst>
                                    </p:anim>
                                    <p:anim calcmode="lin" valueType="num">
                                      <p:cBhvr>
                                        <p:cTn id="9" dur="1000" fill="hold"/>
                                        <p:tgtEl>
                                          <p:spTgt spid="37"/>
                                        </p:tgtEl>
                                        <p:attrNameLst>
                                          <p:attrName>style.rotation</p:attrName>
                                        </p:attrNameLst>
                                      </p:cBhvr>
                                      <p:tavLst>
                                        <p:tav tm="0">
                                          <p:val>
                                            <p:fltVal val="90"/>
                                          </p:val>
                                        </p:tav>
                                        <p:tav tm="100000">
                                          <p:val>
                                            <p:fltVal val="0"/>
                                          </p:val>
                                        </p:tav>
                                      </p:tavLst>
                                    </p:anim>
                                    <p:animEffect transition="in" filter="fade">
                                      <p:cBhvr>
                                        <p:cTn id="10" dur="1000"/>
                                        <p:tgtEl>
                                          <p:spTgt spid="3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1000" fill="hold"/>
                                        <p:tgtEl>
                                          <p:spTgt spid="36"/>
                                        </p:tgtEl>
                                        <p:attrNameLst>
                                          <p:attrName>ppt_w</p:attrName>
                                        </p:attrNameLst>
                                      </p:cBhvr>
                                      <p:tavLst>
                                        <p:tav tm="0">
                                          <p:val>
                                            <p:fltVal val="0"/>
                                          </p:val>
                                        </p:tav>
                                        <p:tav tm="100000">
                                          <p:val>
                                            <p:strVal val="#ppt_w"/>
                                          </p:val>
                                        </p:tav>
                                      </p:tavLst>
                                    </p:anim>
                                    <p:anim calcmode="lin" valueType="num">
                                      <p:cBhvr>
                                        <p:cTn id="14" dur="1000" fill="hold"/>
                                        <p:tgtEl>
                                          <p:spTgt spid="36"/>
                                        </p:tgtEl>
                                        <p:attrNameLst>
                                          <p:attrName>ppt_h</p:attrName>
                                        </p:attrNameLst>
                                      </p:cBhvr>
                                      <p:tavLst>
                                        <p:tav tm="0">
                                          <p:val>
                                            <p:fltVal val="0"/>
                                          </p:val>
                                        </p:tav>
                                        <p:tav tm="100000">
                                          <p:val>
                                            <p:strVal val="#ppt_h"/>
                                          </p:val>
                                        </p:tav>
                                      </p:tavLst>
                                    </p:anim>
                                    <p:anim calcmode="lin" valueType="num">
                                      <p:cBhvr>
                                        <p:cTn id="15" dur="1000" fill="hold"/>
                                        <p:tgtEl>
                                          <p:spTgt spid="36"/>
                                        </p:tgtEl>
                                        <p:attrNameLst>
                                          <p:attrName>style.rotation</p:attrName>
                                        </p:attrNameLst>
                                      </p:cBhvr>
                                      <p:tavLst>
                                        <p:tav tm="0">
                                          <p:val>
                                            <p:fltVal val="90"/>
                                          </p:val>
                                        </p:tav>
                                        <p:tav tm="100000">
                                          <p:val>
                                            <p:fltVal val="0"/>
                                          </p:val>
                                        </p:tav>
                                      </p:tavLst>
                                    </p:anim>
                                    <p:animEffect transition="in" filter="fade">
                                      <p:cBhvr>
                                        <p:cTn id="16" dur="1000"/>
                                        <p:tgtEl>
                                          <p:spTgt spid="3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childTnLst>
                          </p:cTn>
                        </p:par>
                        <p:par>
                          <p:cTn id="23" fill="hold">
                            <p:stCondLst>
                              <p:cond delay="100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35"/>
                                        </p:tgtEl>
                                        <p:attrNameLst>
                                          <p:attrName>ppt_y</p:attrName>
                                        </p:attrNameLst>
                                      </p:cBhvr>
                                      <p:tavLst>
                                        <p:tav tm="0">
                                          <p:val>
                                            <p:strVal val="#ppt_y"/>
                                          </p:val>
                                        </p:tav>
                                        <p:tav tm="100000">
                                          <p:val>
                                            <p:strVal val="#ppt_y"/>
                                          </p:val>
                                        </p:tav>
                                      </p:tavLst>
                                    </p:anim>
                                    <p:anim calcmode="lin" valueType="num">
                                      <p:cBhvr>
                                        <p:cTn id="28"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35"/>
                                        </p:tgtEl>
                                      </p:cBhvr>
                                    </p:animEffect>
                                  </p:childTnLst>
                                </p:cTn>
                              </p:par>
                            </p:childTnLst>
                          </p:cTn>
                        </p:par>
                        <p:par>
                          <p:cTn id="31" fill="hold">
                            <p:stCondLst>
                              <p:cond delay="649"/>
                            </p:stCondLst>
                            <p:childTnLst>
                              <p:par>
                                <p:cTn id="32" presetID="22" presetClass="entr" presetSubtype="8"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wipe(left)">
                                      <p:cBhvr>
                                        <p:cTn id="34" dur="500"/>
                                        <p:tgtEl>
                                          <p:spTgt spid="34"/>
                                        </p:tgtEl>
                                      </p:cBhvr>
                                    </p:animEffect>
                                  </p:childTnLst>
                                </p:cTn>
                              </p:par>
                            </p:childTnLst>
                          </p:cTn>
                        </p:par>
                        <p:par>
                          <p:cTn id="35" fill="hold">
                            <p:stCondLst>
                              <p:cond delay="1149"/>
                            </p:stCondLst>
                            <p:childTnLst>
                              <p:par>
                                <p:cTn id="36" presetID="10"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par>
                                <p:cTn id="42" presetID="6" presetClass="entr" presetSubtype="32" fill="hold" grpId="0" nodeType="withEffect">
                                  <p:stCondLst>
                                    <p:cond delay="0"/>
                                  </p:stCondLst>
                                  <p:childTnLst>
                                    <p:set>
                                      <p:cBhvr>
                                        <p:cTn id="43" dur="1" fill="hold">
                                          <p:stCondLst>
                                            <p:cond delay="0"/>
                                          </p:stCondLst>
                                        </p:cTn>
                                        <p:tgtEl>
                                          <p:spTgt spid="39"/>
                                        </p:tgtEl>
                                        <p:attrNameLst>
                                          <p:attrName>style.visibility</p:attrName>
                                        </p:attrNameLst>
                                      </p:cBhvr>
                                      <p:to>
                                        <p:strVal val="visible"/>
                                      </p:to>
                                    </p:set>
                                    <p:animEffect transition="in" filter="circle(out)">
                                      <p:cBhvr>
                                        <p:cTn id="4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8" grpId="0"/>
      <p:bldP spid="39" grpId="0" animBg="1"/>
      <p:bldP spid="37" grpId="0" animBg="1"/>
      <p:bldP spid="36" grpId="0" animBg="1"/>
      <p:bldP spid="33" grpId="0"/>
      <p:bldP spid="34" grpId="0"/>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三次握手原理</a:t>
            </a:r>
          </a:p>
        </p:txBody>
      </p:sp>
      <p:grpSp>
        <p:nvGrpSpPr>
          <p:cNvPr id="65" name="组合 64"/>
          <p:cNvGrpSpPr/>
          <p:nvPr/>
        </p:nvGrpSpPr>
        <p:grpSpPr>
          <a:xfrm rot="10800000">
            <a:off x="0" y="304408"/>
            <a:ext cx="1010103" cy="857396"/>
            <a:chOff x="-39567" y="0"/>
            <a:chExt cx="1677745" cy="1424104"/>
          </a:xfrm>
        </p:grpSpPr>
        <p:sp>
          <p:nvSpPr>
            <p:cNvPr id="66"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67"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grpSp>
        <p:nvGrpSpPr>
          <p:cNvPr id="55" name="组合 82"/>
          <p:cNvGrpSpPr/>
          <p:nvPr/>
        </p:nvGrpSpPr>
        <p:grpSpPr>
          <a:xfrm>
            <a:off x="9043205" y="2922032"/>
            <a:ext cx="1065603" cy="1208546"/>
            <a:chOff x="8434811" y="2608031"/>
            <a:chExt cx="1166390" cy="1322855"/>
          </a:xfrm>
        </p:grpSpPr>
        <p:sp>
          <p:nvSpPr>
            <p:cNvPr id="56" name="íṩļíḓê"/>
            <p:cNvSpPr/>
            <p:nvPr/>
          </p:nvSpPr>
          <p:spPr>
            <a:xfrm rot="18900000">
              <a:off x="8434811" y="2608031"/>
              <a:ext cx="1166390" cy="11663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57" name="íṣľíḑè"/>
            <p:cNvSpPr/>
            <p:nvPr/>
          </p:nvSpPr>
          <p:spPr>
            <a:xfrm rot="18900000">
              <a:off x="8434811" y="2764496"/>
              <a:ext cx="1166390" cy="116639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58" name="ïşḷîḋè"/>
            <p:cNvSpPr/>
            <p:nvPr/>
          </p:nvSpPr>
          <p:spPr bwMode="auto">
            <a:xfrm>
              <a:off x="8777771" y="3107818"/>
              <a:ext cx="480471" cy="479746"/>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solidFill>
              <a:schemeClr val="bg1"/>
            </a:solidFill>
            <a:ln w="9525">
              <a:noFill/>
              <a:rou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59" name="组合 85"/>
          <p:cNvGrpSpPr/>
          <p:nvPr/>
        </p:nvGrpSpPr>
        <p:grpSpPr>
          <a:xfrm>
            <a:off x="2095590" y="3112160"/>
            <a:ext cx="1065603" cy="1233024"/>
            <a:chOff x="2603197" y="2764496"/>
            <a:chExt cx="1166390" cy="1349647"/>
          </a:xfrm>
        </p:grpSpPr>
        <p:sp>
          <p:nvSpPr>
            <p:cNvPr id="60" name="iṣ1îḋe"/>
            <p:cNvSpPr/>
            <p:nvPr/>
          </p:nvSpPr>
          <p:spPr>
            <a:xfrm rot="18900000">
              <a:off x="2603197" y="2947753"/>
              <a:ext cx="1166390" cy="11663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61" name="ï$ľîḋè"/>
            <p:cNvSpPr/>
            <p:nvPr/>
          </p:nvSpPr>
          <p:spPr>
            <a:xfrm rot="18900000">
              <a:off x="2603197" y="2764496"/>
              <a:ext cx="1166390" cy="116639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62" name="íŝlîḑé"/>
            <p:cNvSpPr/>
            <p:nvPr/>
          </p:nvSpPr>
          <p:spPr bwMode="auto">
            <a:xfrm>
              <a:off x="2943076" y="3104743"/>
              <a:ext cx="486631" cy="485896"/>
            </a:xfrm>
            <a:custGeom>
              <a:avLst/>
              <a:gdLst>
                <a:gd name="connsiteX0" fmla="*/ 264400 w 607639"/>
                <a:gd name="connsiteY0" fmla="*/ 371924 h 606722"/>
                <a:gd name="connsiteX1" fmla="*/ 209306 w 607639"/>
                <a:gd name="connsiteY1" fmla="*/ 398407 h 606722"/>
                <a:gd name="connsiteX2" fmla="*/ 171212 w 607639"/>
                <a:gd name="connsiteY2" fmla="*/ 423290 h 606722"/>
                <a:gd name="connsiteX3" fmla="*/ 196756 w 607639"/>
                <a:gd name="connsiteY3" fmla="*/ 433510 h 606722"/>
                <a:gd name="connsiteX4" fmla="*/ 410813 w 607639"/>
                <a:gd name="connsiteY4" fmla="*/ 433510 h 606722"/>
                <a:gd name="connsiteX5" fmla="*/ 436358 w 607639"/>
                <a:gd name="connsiteY5" fmla="*/ 423290 h 606722"/>
                <a:gd name="connsiteX6" fmla="*/ 398352 w 607639"/>
                <a:gd name="connsiteY6" fmla="*/ 398407 h 606722"/>
                <a:gd name="connsiteX7" fmla="*/ 342368 w 607639"/>
                <a:gd name="connsiteY7" fmla="*/ 372457 h 606722"/>
                <a:gd name="connsiteX8" fmla="*/ 303740 w 607639"/>
                <a:gd name="connsiteY8" fmla="*/ 382499 h 606722"/>
                <a:gd name="connsiteX9" fmla="*/ 264400 w 607639"/>
                <a:gd name="connsiteY9" fmla="*/ 371924 h 606722"/>
                <a:gd name="connsiteX10" fmla="*/ 303740 w 607639"/>
                <a:gd name="connsiteY10" fmla="*/ 173124 h 606722"/>
                <a:gd name="connsiteX11" fmla="*/ 236720 w 607639"/>
                <a:gd name="connsiteY11" fmla="*/ 262970 h 606722"/>
                <a:gd name="connsiteX12" fmla="*/ 303740 w 607639"/>
                <a:gd name="connsiteY12" fmla="*/ 352906 h 606722"/>
                <a:gd name="connsiteX13" fmla="*/ 370850 w 607639"/>
                <a:gd name="connsiteY13" fmla="*/ 262970 h 606722"/>
                <a:gd name="connsiteX14" fmla="*/ 303740 w 607639"/>
                <a:gd name="connsiteY14" fmla="*/ 173124 h 606722"/>
                <a:gd name="connsiteX15" fmla="*/ 303740 w 607639"/>
                <a:gd name="connsiteY15" fmla="*/ 143530 h 606722"/>
                <a:gd name="connsiteX16" fmla="*/ 400489 w 607639"/>
                <a:gd name="connsiteY16" fmla="*/ 262970 h 606722"/>
                <a:gd name="connsiteX17" fmla="*/ 368981 w 607639"/>
                <a:gd name="connsiteY17" fmla="*/ 350684 h 606722"/>
                <a:gd name="connsiteX18" fmla="*/ 410902 w 607639"/>
                <a:gd name="connsiteY18" fmla="*/ 371568 h 606722"/>
                <a:gd name="connsiteX19" fmla="*/ 466085 w 607639"/>
                <a:gd name="connsiteY19" fmla="*/ 423290 h 606722"/>
                <a:gd name="connsiteX20" fmla="*/ 410813 w 607639"/>
                <a:gd name="connsiteY20" fmla="*/ 463192 h 606722"/>
                <a:gd name="connsiteX21" fmla="*/ 196756 w 607639"/>
                <a:gd name="connsiteY21" fmla="*/ 463192 h 606722"/>
                <a:gd name="connsiteX22" fmla="*/ 141484 w 607639"/>
                <a:gd name="connsiteY22" fmla="*/ 423290 h 606722"/>
                <a:gd name="connsiteX23" fmla="*/ 196578 w 607639"/>
                <a:gd name="connsiteY23" fmla="*/ 371657 h 606722"/>
                <a:gd name="connsiteX24" fmla="*/ 238589 w 607639"/>
                <a:gd name="connsiteY24" fmla="*/ 350773 h 606722"/>
                <a:gd name="connsiteX25" fmla="*/ 206992 w 607639"/>
                <a:gd name="connsiteY25" fmla="*/ 262970 h 606722"/>
                <a:gd name="connsiteX26" fmla="*/ 303740 w 607639"/>
                <a:gd name="connsiteY26" fmla="*/ 143530 h 606722"/>
                <a:gd name="connsiteX27" fmla="*/ 288644 w 607639"/>
                <a:gd name="connsiteY27" fmla="*/ 31105 h 606722"/>
                <a:gd name="connsiteX28" fmla="*/ 31152 w 607639"/>
                <a:gd name="connsiteY28" fmla="*/ 288209 h 606722"/>
                <a:gd name="connsiteX29" fmla="*/ 91141 w 607639"/>
                <a:gd name="connsiteY29" fmla="*/ 288209 h 606722"/>
                <a:gd name="connsiteX30" fmla="*/ 91141 w 607639"/>
                <a:gd name="connsiteY30" fmla="*/ 318514 h 606722"/>
                <a:gd name="connsiteX31" fmla="*/ 31152 w 607639"/>
                <a:gd name="connsiteY31" fmla="*/ 318514 h 606722"/>
                <a:gd name="connsiteX32" fmla="*/ 288644 w 607639"/>
                <a:gd name="connsiteY32" fmla="*/ 575617 h 606722"/>
                <a:gd name="connsiteX33" fmla="*/ 288644 w 607639"/>
                <a:gd name="connsiteY33" fmla="*/ 515718 h 606722"/>
                <a:gd name="connsiteX34" fmla="*/ 318995 w 607639"/>
                <a:gd name="connsiteY34" fmla="*/ 515718 h 606722"/>
                <a:gd name="connsiteX35" fmla="*/ 318995 w 607639"/>
                <a:gd name="connsiteY35" fmla="*/ 575617 h 606722"/>
                <a:gd name="connsiteX36" fmla="*/ 576487 w 607639"/>
                <a:gd name="connsiteY36" fmla="*/ 318514 h 606722"/>
                <a:gd name="connsiteX37" fmla="*/ 516498 w 607639"/>
                <a:gd name="connsiteY37" fmla="*/ 318514 h 606722"/>
                <a:gd name="connsiteX38" fmla="*/ 516498 w 607639"/>
                <a:gd name="connsiteY38" fmla="*/ 288209 h 606722"/>
                <a:gd name="connsiteX39" fmla="*/ 576487 w 607639"/>
                <a:gd name="connsiteY39" fmla="*/ 288209 h 606722"/>
                <a:gd name="connsiteX40" fmla="*/ 318995 w 607639"/>
                <a:gd name="connsiteY40" fmla="*/ 31105 h 606722"/>
                <a:gd name="connsiteX41" fmla="*/ 318995 w 607639"/>
                <a:gd name="connsiteY41" fmla="*/ 91004 h 606722"/>
                <a:gd name="connsiteX42" fmla="*/ 288644 w 607639"/>
                <a:gd name="connsiteY42" fmla="*/ 91004 h 606722"/>
                <a:gd name="connsiteX43" fmla="*/ 303775 w 607639"/>
                <a:gd name="connsiteY43" fmla="*/ 0 h 606722"/>
                <a:gd name="connsiteX44" fmla="*/ 607639 w 607639"/>
                <a:gd name="connsiteY44" fmla="*/ 303317 h 606722"/>
                <a:gd name="connsiteX45" fmla="*/ 303775 w 607639"/>
                <a:gd name="connsiteY45" fmla="*/ 606722 h 606722"/>
                <a:gd name="connsiteX46" fmla="*/ 0 w 607639"/>
                <a:gd name="connsiteY46" fmla="*/ 303317 h 606722"/>
                <a:gd name="connsiteX47" fmla="*/ 303775 w 607639"/>
                <a:gd name="connsiteY4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639" h="606722">
                  <a:moveTo>
                    <a:pt x="264400" y="371924"/>
                  </a:moveTo>
                  <a:cubicBezTo>
                    <a:pt x="249625" y="379033"/>
                    <a:pt x="214557" y="395918"/>
                    <a:pt x="209306" y="398407"/>
                  </a:cubicBezTo>
                  <a:cubicBezTo>
                    <a:pt x="175929" y="413870"/>
                    <a:pt x="171212" y="416536"/>
                    <a:pt x="171212" y="423290"/>
                  </a:cubicBezTo>
                  <a:cubicBezTo>
                    <a:pt x="171212" y="432088"/>
                    <a:pt x="177531" y="433510"/>
                    <a:pt x="196756" y="433510"/>
                  </a:cubicBezTo>
                  <a:lnTo>
                    <a:pt x="410813" y="433510"/>
                  </a:lnTo>
                  <a:cubicBezTo>
                    <a:pt x="429949" y="433510"/>
                    <a:pt x="436358" y="432088"/>
                    <a:pt x="436358" y="423290"/>
                  </a:cubicBezTo>
                  <a:cubicBezTo>
                    <a:pt x="436358" y="416536"/>
                    <a:pt x="431551" y="413870"/>
                    <a:pt x="398352" y="398407"/>
                  </a:cubicBezTo>
                  <a:cubicBezTo>
                    <a:pt x="393813" y="396363"/>
                    <a:pt x="362216" y="381699"/>
                    <a:pt x="342368" y="372457"/>
                  </a:cubicBezTo>
                  <a:cubicBezTo>
                    <a:pt x="330531" y="378856"/>
                    <a:pt x="317536" y="382499"/>
                    <a:pt x="303740" y="382499"/>
                  </a:cubicBezTo>
                  <a:cubicBezTo>
                    <a:pt x="289766" y="382499"/>
                    <a:pt x="276416" y="378589"/>
                    <a:pt x="264400" y="371924"/>
                  </a:cubicBezTo>
                  <a:close/>
                  <a:moveTo>
                    <a:pt x="303740" y="173124"/>
                  </a:moveTo>
                  <a:cubicBezTo>
                    <a:pt x="266803" y="173124"/>
                    <a:pt x="236720" y="213470"/>
                    <a:pt x="236720" y="262970"/>
                  </a:cubicBezTo>
                  <a:cubicBezTo>
                    <a:pt x="236720" y="312559"/>
                    <a:pt x="266803" y="352906"/>
                    <a:pt x="303740" y="352906"/>
                  </a:cubicBezTo>
                  <a:cubicBezTo>
                    <a:pt x="340766" y="352906"/>
                    <a:pt x="370850" y="312559"/>
                    <a:pt x="370850" y="262970"/>
                  </a:cubicBezTo>
                  <a:cubicBezTo>
                    <a:pt x="370850" y="213470"/>
                    <a:pt x="340766" y="173124"/>
                    <a:pt x="303740" y="173124"/>
                  </a:cubicBezTo>
                  <a:close/>
                  <a:moveTo>
                    <a:pt x="303740" y="143530"/>
                  </a:moveTo>
                  <a:cubicBezTo>
                    <a:pt x="357143" y="143530"/>
                    <a:pt x="400489" y="197118"/>
                    <a:pt x="400489" y="262970"/>
                  </a:cubicBezTo>
                  <a:cubicBezTo>
                    <a:pt x="400489" y="297807"/>
                    <a:pt x="388206" y="328822"/>
                    <a:pt x="368981" y="350684"/>
                  </a:cubicBezTo>
                  <a:cubicBezTo>
                    <a:pt x="386070" y="359304"/>
                    <a:pt x="408232" y="370324"/>
                    <a:pt x="410902" y="371568"/>
                  </a:cubicBezTo>
                  <a:cubicBezTo>
                    <a:pt x="448818" y="389164"/>
                    <a:pt x="466085" y="397163"/>
                    <a:pt x="466085" y="423290"/>
                  </a:cubicBezTo>
                  <a:cubicBezTo>
                    <a:pt x="466085" y="463192"/>
                    <a:pt x="424431" y="463192"/>
                    <a:pt x="410813" y="463192"/>
                  </a:cubicBezTo>
                  <a:lnTo>
                    <a:pt x="196756" y="463192"/>
                  </a:lnTo>
                  <a:cubicBezTo>
                    <a:pt x="183050" y="463192"/>
                    <a:pt x="141484" y="463192"/>
                    <a:pt x="141484" y="423290"/>
                  </a:cubicBezTo>
                  <a:cubicBezTo>
                    <a:pt x="141484" y="397163"/>
                    <a:pt x="158751" y="389164"/>
                    <a:pt x="196578" y="371657"/>
                  </a:cubicBezTo>
                  <a:cubicBezTo>
                    <a:pt x="199693" y="370146"/>
                    <a:pt x="224526" y="357794"/>
                    <a:pt x="238589" y="350773"/>
                  </a:cubicBezTo>
                  <a:cubicBezTo>
                    <a:pt x="219275" y="328911"/>
                    <a:pt x="206992" y="297807"/>
                    <a:pt x="206992" y="262970"/>
                  </a:cubicBezTo>
                  <a:cubicBezTo>
                    <a:pt x="206992" y="197118"/>
                    <a:pt x="250426" y="143530"/>
                    <a:pt x="303740" y="143530"/>
                  </a:cubicBezTo>
                  <a:close/>
                  <a:moveTo>
                    <a:pt x="288644" y="31105"/>
                  </a:moveTo>
                  <a:cubicBezTo>
                    <a:pt x="149974" y="38747"/>
                    <a:pt x="38806" y="149748"/>
                    <a:pt x="31152" y="288209"/>
                  </a:cubicBezTo>
                  <a:lnTo>
                    <a:pt x="91141" y="288209"/>
                  </a:lnTo>
                  <a:lnTo>
                    <a:pt x="91141" y="318514"/>
                  </a:lnTo>
                  <a:lnTo>
                    <a:pt x="31152" y="318514"/>
                  </a:lnTo>
                  <a:cubicBezTo>
                    <a:pt x="38806" y="456975"/>
                    <a:pt x="149974" y="567886"/>
                    <a:pt x="288644" y="575617"/>
                  </a:cubicBezTo>
                  <a:lnTo>
                    <a:pt x="288644" y="515718"/>
                  </a:lnTo>
                  <a:lnTo>
                    <a:pt x="318995" y="515718"/>
                  </a:lnTo>
                  <a:lnTo>
                    <a:pt x="318995" y="575617"/>
                  </a:lnTo>
                  <a:cubicBezTo>
                    <a:pt x="457665" y="567886"/>
                    <a:pt x="568833" y="456975"/>
                    <a:pt x="576487" y="318514"/>
                  </a:cubicBezTo>
                  <a:lnTo>
                    <a:pt x="516498" y="318514"/>
                  </a:lnTo>
                  <a:lnTo>
                    <a:pt x="516498" y="288209"/>
                  </a:lnTo>
                  <a:lnTo>
                    <a:pt x="576487" y="288209"/>
                  </a:lnTo>
                  <a:cubicBezTo>
                    <a:pt x="568833" y="149748"/>
                    <a:pt x="457665" y="38747"/>
                    <a:pt x="318995" y="31105"/>
                  </a:cubicBezTo>
                  <a:lnTo>
                    <a:pt x="318995" y="91004"/>
                  </a:lnTo>
                  <a:lnTo>
                    <a:pt x="288644" y="91004"/>
                  </a:lnTo>
                  <a:close/>
                  <a:moveTo>
                    <a:pt x="303775" y="0"/>
                  </a:moveTo>
                  <a:cubicBezTo>
                    <a:pt x="471550" y="0"/>
                    <a:pt x="607639" y="135795"/>
                    <a:pt x="607639" y="303317"/>
                  </a:cubicBezTo>
                  <a:cubicBezTo>
                    <a:pt x="607639" y="470839"/>
                    <a:pt x="471550" y="606722"/>
                    <a:pt x="303775" y="606722"/>
                  </a:cubicBezTo>
                  <a:cubicBezTo>
                    <a:pt x="136000" y="606722"/>
                    <a:pt x="0" y="470839"/>
                    <a:pt x="0" y="303317"/>
                  </a:cubicBezTo>
                  <a:cubicBezTo>
                    <a:pt x="0" y="135795"/>
                    <a:pt x="136000" y="0"/>
                    <a:pt x="303775" y="0"/>
                  </a:cubicBezTo>
                  <a:close/>
                </a:path>
              </a:pathLst>
            </a:custGeom>
            <a:solidFill>
              <a:schemeClr val="bg1"/>
            </a:solidFill>
            <a:ln w="9525">
              <a:noFill/>
              <a:rou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68" name="组合 83"/>
          <p:cNvGrpSpPr/>
          <p:nvPr/>
        </p:nvGrpSpPr>
        <p:grpSpPr>
          <a:xfrm>
            <a:off x="6760420" y="3112160"/>
            <a:ext cx="1065603" cy="1233024"/>
            <a:chOff x="6518711" y="2764496"/>
            <a:chExt cx="1166390" cy="1349647"/>
          </a:xfrm>
        </p:grpSpPr>
        <p:sp>
          <p:nvSpPr>
            <p:cNvPr id="69" name="ïṣlïḋè"/>
            <p:cNvSpPr/>
            <p:nvPr/>
          </p:nvSpPr>
          <p:spPr>
            <a:xfrm rot="18900000">
              <a:off x="6518711" y="2947753"/>
              <a:ext cx="1166390" cy="11663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70" name="ïśļíḑê"/>
            <p:cNvSpPr/>
            <p:nvPr/>
          </p:nvSpPr>
          <p:spPr>
            <a:xfrm rot="18900000">
              <a:off x="6518711" y="2764496"/>
              <a:ext cx="1166390" cy="116639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71" name="íślïďê"/>
            <p:cNvSpPr/>
            <p:nvPr/>
          </p:nvSpPr>
          <p:spPr bwMode="auto">
            <a:xfrm>
              <a:off x="6960591" y="3104374"/>
              <a:ext cx="282627" cy="486631"/>
            </a:xfrm>
            <a:custGeom>
              <a:avLst/>
              <a:gdLst>
                <a:gd name="T0" fmla="*/ 472622 w 604011"/>
                <a:gd name="T1" fmla="*/ 472622 w 604011"/>
                <a:gd name="T2" fmla="*/ 472622 w 604011"/>
                <a:gd name="T3" fmla="*/ 472622 w 604011"/>
                <a:gd name="T4" fmla="*/ 472622 w 604011"/>
                <a:gd name="T5" fmla="*/ 472622 w 604011"/>
                <a:gd name="T6" fmla="*/ 472622 w 604011"/>
                <a:gd name="T7" fmla="*/ 472622 w 604011"/>
                <a:gd name="T8" fmla="*/ 472622 w 604011"/>
                <a:gd name="T9" fmla="*/ 472622 w 604011"/>
                <a:gd name="T10" fmla="*/ 472622 w 604011"/>
                <a:gd name="T11" fmla="*/ 472622 w 604011"/>
                <a:gd name="T12" fmla="*/ 472622 w 604011"/>
                <a:gd name="T13" fmla="*/ 472622 w 604011"/>
                <a:gd name="T14" fmla="*/ 472622 w 604011"/>
                <a:gd name="T15" fmla="*/ 472622 w 604011"/>
                <a:gd name="T16" fmla="*/ 472622 w 604011"/>
                <a:gd name="T17" fmla="*/ 472622 w 604011"/>
                <a:gd name="T18" fmla="*/ 472622 w 604011"/>
                <a:gd name="T19" fmla="*/ 472622 w 604011"/>
                <a:gd name="T20" fmla="*/ 472622 w 604011"/>
                <a:gd name="T21" fmla="*/ 472622 w 604011"/>
                <a:gd name="T22" fmla="*/ 472622 w 604011"/>
                <a:gd name="T23" fmla="*/ 472622 w 604011"/>
                <a:gd name="T24" fmla="*/ 472622 w 604011"/>
                <a:gd name="T25" fmla="*/ 472622 w 604011"/>
                <a:gd name="T26" fmla="*/ 472622 w 604011"/>
                <a:gd name="T27" fmla="*/ 472622 w 604011"/>
                <a:gd name="T28" fmla="*/ 472622 w 604011"/>
                <a:gd name="T29" fmla="*/ 472622 w 604011"/>
                <a:gd name="T30" fmla="*/ 472622 w 604011"/>
                <a:gd name="T31" fmla="*/ 472622 w 604011"/>
                <a:gd name="T32" fmla="*/ 472622 w 604011"/>
                <a:gd name="T33" fmla="*/ 472622 w 604011"/>
                <a:gd name="T34" fmla="*/ 472622 w 604011"/>
                <a:gd name="T35" fmla="*/ 472622 w 604011"/>
                <a:gd name="T36" fmla="*/ 472622 w 604011"/>
                <a:gd name="T37" fmla="*/ 472622 w 604011"/>
                <a:gd name="T38" fmla="*/ 472622 w 604011"/>
                <a:gd name="T39" fmla="*/ 472622 w 604011"/>
                <a:gd name="T40" fmla="*/ 472622 w 604011"/>
                <a:gd name="T41" fmla="*/ 472622 w 604011"/>
                <a:gd name="T42" fmla="*/ 472622 w 604011"/>
                <a:gd name="T43" fmla="*/ 472622 w 604011"/>
                <a:gd name="T44" fmla="*/ 472622 w 604011"/>
                <a:gd name="T45" fmla="*/ 472622 w 604011"/>
                <a:gd name="T46" fmla="*/ 472622 w 604011"/>
                <a:gd name="T47" fmla="*/ 472622 w 604011"/>
                <a:gd name="T48" fmla="*/ 472622 w 604011"/>
                <a:gd name="T49" fmla="*/ 472622 w 604011"/>
                <a:gd name="T50" fmla="*/ 472622 w 604011"/>
                <a:gd name="T51" fmla="*/ 472622 w 604011"/>
                <a:gd name="T52" fmla="*/ 472622 w 604011"/>
                <a:gd name="T53" fmla="*/ 472622 w 604011"/>
                <a:gd name="T54" fmla="*/ 472622 w 604011"/>
                <a:gd name="T55" fmla="*/ 472622 w 604011"/>
                <a:gd name="T56" fmla="*/ 472622 w 604011"/>
                <a:gd name="T57" fmla="*/ 472622 w 604011"/>
                <a:gd name="T58" fmla="*/ 472622 w 604011"/>
                <a:gd name="T59" fmla="*/ 472622 w 604011"/>
                <a:gd name="T60" fmla="*/ 472622 w 604011"/>
                <a:gd name="T61" fmla="*/ 472622 w 604011"/>
                <a:gd name="T62" fmla="*/ 472622 w 604011"/>
                <a:gd name="T63" fmla="*/ 472622 w 604011"/>
                <a:gd name="T64" fmla="*/ 472622 w 604011"/>
                <a:gd name="T65" fmla="*/ 472622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0" h="414">
                  <a:moveTo>
                    <a:pt x="200" y="270"/>
                  </a:moveTo>
                  <a:lnTo>
                    <a:pt x="200" y="217"/>
                  </a:lnTo>
                  <a:cubicBezTo>
                    <a:pt x="200" y="100"/>
                    <a:pt x="151" y="29"/>
                    <a:pt x="130" y="4"/>
                  </a:cubicBezTo>
                  <a:cubicBezTo>
                    <a:pt x="128" y="2"/>
                    <a:pt x="124" y="0"/>
                    <a:pt x="121" y="0"/>
                  </a:cubicBezTo>
                  <a:cubicBezTo>
                    <a:pt x="117" y="0"/>
                    <a:pt x="114" y="1"/>
                    <a:pt x="112" y="4"/>
                  </a:cubicBezTo>
                  <a:cubicBezTo>
                    <a:pt x="91" y="29"/>
                    <a:pt x="40" y="100"/>
                    <a:pt x="40" y="217"/>
                  </a:cubicBezTo>
                  <a:lnTo>
                    <a:pt x="40" y="270"/>
                  </a:lnTo>
                  <a:lnTo>
                    <a:pt x="30" y="276"/>
                  </a:lnTo>
                  <a:cubicBezTo>
                    <a:pt x="12" y="289"/>
                    <a:pt x="0" y="310"/>
                    <a:pt x="0" y="333"/>
                  </a:cubicBezTo>
                  <a:lnTo>
                    <a:pt x="0" y="395"/>
                  </a:lnTo>
                  <a:cubicBezTo>
                    <a:pt x="0" y="399"/>
                    <a:pt x="2" y="403"/>
                    <a:pt x="6" y="404"/>
                  </a:cubicBezTo>
                  <a:cubicBezTo>
                    <a:pt x="9" y="406"/>
                    <a:pt x="13" y="406"/>
                    <a:pt x="16" y="404"/>
                  </a:cubicBezTo>
                  <a:lnTo>
                    <a:pt x="48" y="383"/>
                  </a:lnTo>
                  <a:cubicBezTo>
                    <a:pt x="56" y="377"/>
                    <a:pt x="67" y="374"/>
                    <a:pt x="78" y="374"/>
                  </a:cubicBezTo>
                  <a:lnTo>
                    <a:pt x="101" y="374"/>
                  </a:lnTo>
                  <a:lnTo>
                    <a:pt x="101" y="404"/>
                  </a:lnTo>
                  <a:cubicBezTo>
                    <a:pt x="101" y="410"/>
                    <a:pt x="105" y="414"/>
                    <a:pt x="111" y="414"/>
                  </a:cubicBezTo>
                  <a:lnTo>
                    <a:pt x="129" y="414"/>
                  </a:lnTo>
                  <a:cubicBezTo>
                    <a:pt x="135" y="414"/>
                    <a:pt x="140" y="410"/>
                    <a:pt x="140" y="404"/>
                  </a:cubicBezTo>
                  <a:lnTo>
                    <a:pt x="140" y="374"/>
                  </a:lnTo>
                  <a:lnTo>
                    <a:pt x="163" y="374"/>
                  </a:lnTo>
                  <a:cubicBezTo>
                    <a:pt x="173" y="374"/>
                    <a:pt x="184" y="377"/>
                    <a:pt x="193" y="383"/>
                  </a:cubicBezTo>
                  <a:lnTo>
                    <a:pt x="224" y="404"/>
                  </a:lnTo>
                  <a:cubicBezTo>
                    <a:pt x="227" y="406"/>
                    <a:pt x="231" y="406"/>
                    <a:pt x="235" y="404"/>
                  </a:cubicBezTo>
                  <a:cubicBezTo>
                    <a:pt x="238" y="403"/>
                    <a:pt x="240" y="399"/>
                    <a:pt x="240" y="395"/>
                  </a:cubicBezTo>
                  <a:lnTo>
                    <a:pt x="240" y="333"/>
                  </a:lnTo>
                  <a:cubicBezTo>
                    <a:pt x="240" y="310"/>
                    <a:pt x="229" y="289"/>
                    <a:pt x="210" y="276"/>
                  </a:cubicBezTo>
                  <a:lnTo>
                    <a:pt x="200" y="270"/>
                  </a:lnTo>
                  <a:close/>
                  <a:moveTo>
                    <a:pt x="120" y="187"/>
                  </a:moveTo>
                  <a:cubicBezTo>
                    <a:pt x="101" y="187"/>
                    <a:pt x="85" y="172"/>
                    <a:pt x="85" y="152"/>
                  </a:cubicBezTo>
                  <a:cubicBezTo>
                    <a:pt x="85" y="133"/>
                    <a:pt x="101" y="117"/>
                    <a:pt x="120" y="117"/>
                  </a:cubicBezTo>
                  <a:cubicBezTo>
                    <a:pt x="139" y="117"/>
                    <a:pt x="155" y="133"/>
                    <a:pt x="155" y="152"/>
                  </a:cubicBezTo>
                  <a:cubicBezTo>
                    <a:pt x="155" y="172"/>
                    <a:pt x="139" y="187"/>
                    <a:pt x="120" y="187"/>
                  </a:cubicBezTo>
                  <a:close/>
                </a:path>
              </a:pathLst>
            </a:custGeom>
            <a:solidFill>
              <a:schemeClr val="bg1"/>
            </a:solidFill>
            <a:ln w="9525">
              <a:noFill/>
              <a:rou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72" name="组合 84"/>
          <p:cNvGrpSpPr/>
          <p:nvPr/>
        </p:nvGrpSpPr>
        <p:grpSpPr>
          <a:xfrm>
            <a:off x="4420911" y="2922032"/>
            <a:ext cx="1065603" cy="1208546"/>
            <a:chOff x="4555000" y="2608031"/>
            <a:chExt cx="1166390" cy="1322855"/>
          </a:xfrm>
        </p:grpSpPr>
        <p:sp>
          <p:nvSpPr>
            <p:cNvPr id="73" name="íṧ1íḑê"/>
            <p:cNvSpPr/>
            <p:nvPr/>
          </p:nvSpPr>
          <p:spPr>
            <a:xfrm rot="18900000">
              <a:off x="4555000" y="2608031"/>
              <a:ext cx="1166390" cy="11663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74" name="iṩlíḓê"/>
            <p:cNvSpPr/>
            <p:nvPr/>
          </p:nvSpPr>
          <p:spPr>
            <a:xfrm rot="18900000">
              <a:off x="4555000" y="2764496"/>
              <a:ext cx="1166390" cy="116639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75" name="is1iḍè"/>
            <p:cNvSpPr/>
            <p:nvPr/>
          </p:nvSpPr>
          <p:spPr bwMode="auto">
            <a:xfrm>
              <a:off x="4857839" y="3072802"/>
              <a:ext cx="560710" cy="549777"/>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w="9525">
              <a:noFill/>
              <a:rou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76" name="组合 90"/>
          <p:cNvGrpSpPr/>
          <p:nvPr/>
        </p:nvGrpSpPr>
        <p:grpSpPr>
          <a:xfrm>
            <a:off x="1117161" y="4733300"/>
            <a:ext cx="3022460" cy="637639"/>
            <a:chOff x="4457820" y="2412339"/>
            <a:chExt cx="3022460" cy="637639"/>
          </a:xfrm>
        </p:grpSpPr>
        <p:sp>
          <p:nvSpPr>
            <p:cNvPr id="77" name="文本框 76"/>
            <p:cNvSpPr txBox="1"/>
            <p:nvPr/>
          </p:nvSpPr>
          <p:spPr>
            <a:xfrm>
              <a:off x="4902159" y="2412339"/>
              <a:ext cx="2133781" cy="368300"/>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握手基本概念</a:t>
              </a:r>
            </a:p>
          </p:txBody>
        </p:sp>
        <p:sp>
          <p:nvSpPr>
            <p:cNvPr id="78" name="文本框 77"/>
            <p:cNvSpPr txBox="1"/>
            <p:nvPr/>
          </p:nvSpPr>
          <p:spPr>
            <a:xfrm>
              <a:off x="4457820" y="2750893"/>
              <a:ext cx="3022460" cy="299085"/>
            </a:xfrm>
            <a:prstGeom prst="rect">
              <a:avLst/>
            </a:prstGeom>
            <a:noFill/>
          </p:spPr>
          <p:txBody>
            <a:bodyPr wrap="square" rtlCol="0">
              <a:spAutoFit/>
              <a:scene3d>
                <a:camera prst="orthographicFront"/>
                <a:lightRig rig="threePt" dir="t"/>
              </a:scene3d>
              <a:sp3d contourW="12700"/>
            </a:bodyPr>
            <a:lstStyle/>
            <a:p>
              <a:pPr lvl="0" algn="ctr">
                <a:lnSpc>
                  <a:spcPct val="150000"/>
                </a:lnSpc>
                <a:defRPr/>
              </a:pPr>
              <a:r>
                <a:rPr lang="zh-CN" altLang="en-US" sz="900" dirty="0">
                  <a:solidFill>
                    <a:srgbClr val="000000">
                      <a:lumMod val="75000"/>
                      <a:lumOff val="25000"/>
                    </a:srgbClr>
                  </a:solidFill>
                  <a:latin typeface="等线"/>
                  <a:cs typeface="+mn-ea"/>
                  <a:sym typeface="+mn-lt"/>
                </a:rPr>
                <a:t/>
              </a:r>
              <a:r>
                <a:rPr lang="en-US" altLang="zh-CN" sz="900" dirty="0">
                  <a:solidFill>
                    <a:srgbClr val="000000">
                      <a:lumMod val="75000"/>
                      <a:lumOff val="25000"/>
                    </a:srgbClr>
                  </a:solidFill>
                  <a:latin typeface="等线"/>
                  <a:cs typeface="+mn-ea"/>
                  <a:sym typeface="+mn-lt"/>
                </a:rPr>
                <a:t/>
              </a:r>
              <a:r>
                <a:rPr lang="zh-CN" altLang="en-US" sz="900" dirty="0">
                  <a:solidFill>
                    <a:srgbClr val="000000">
                      <a:lumMod val="75000"/>
                      <a:lumOff val="25000"/>
                    </a:srgbClr>
                  </a:solidFill>
                  <a:latin typeface="等线"/>
                  <a:cs typeface="+mn-ea"/>
                  <a:sym typeface="+mn-lt"/>
                </a:rPr>
                <a:t/>
              </a:r>
              <a:r>
                <a:rPr sz="900">
                  <a:solidFill>
                    <a:srgbClr val="000000"/>
                  </a:solidFill>
                  <a:latin typeface="等线"/>
                </a:rPr>
                <a:t>握手是通信双方建立连接的过程，包括同步序列号、确认通信参数等基本步骤，确保数据传输的可靠性。</a:t>
              </a:r>
            </a:p>
          </p:txBody>
        </p:sp>
      </p:grpSp>
      <p:grpSp>
        <p:nvGrpSpPr>
          <p:cNvPr id="79" name="组合 93"/>
          <p:cNvGrpSpPr/>
          <p:nvPr/>
        </p:nvGrpSpPr>
        <p:grpSpPr>
          <a:xfrm>
            <a:off x="5781989" y="4733300"/>
            <a:ext cx="3022460" cy="637639"/>
            <a:chOff x="4457820" y="2412339"/>
            <a:chExt cx="3022460" cy="637639"/>
          </a:xfrm>
        </p:grpSpPr>
        <p:sp>
          <p:nvSpPr>
            <p:cNvPr id="80" name="文本框 79"/>
            <p:cNvSpPr txBox="1"/>
            <p:nvPr/>
          </p:nvSpPr>
          <p:spPr>
            <a:xfrm>
              <a:off x="4902159" y="2412339"/>
              <a:ext cx="2133781" cy="368300"/>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握手状态分析</a:t>
              </a:r>
            </a:p>
          </p:txBody>
        </p:sp>
        <p:sp>
          <p:nvSpPr>
            <p:cNvPr id="81" name="文本框 80"/>
            <p:cNvSpPr txBox="1"/>
            <p:nvPr/>
          </p:nvSpPr>
          <p:spPr>
            <a:xfrm>
              <a:off x="4457820" y="2750893"/>
              <a:ext cx="3022460" cy="299085"/>
            </a:xfrm>
            <a:prstGeom prst="rect">
              <a:avLst/>
            </a:prstGeom>
            <a:noFill/>
          </p:spPr>
          <p:txBody>
            <a:bodyPr wrap="square" rtlCol="0">
              <a:spAutoFit/>
              <a:scene3d>
                <a:camera prst="orthographicFront"/>
                <a:lightRig rig="threePt" dir="t"/>
              </a:scene3d>
              <a:sp3d contourW="12700"/>
            </a:bodyPr>
            <a:lstStyle/>
            <a:p>
              <a:pPr lvl="0" algn="ctr">
                <a:lnSpc>
                  <a:spcPct val="150000"/>
                </a:lnSpc>
                <a:defRPr/>
              </a:pPr>
              <a:r>
                <a:rPr lang="zh-CN" altLang="en-US" sz="900" dirty="0">
                  <a:solidFill>
                    <a:srgbClr val="000000">
                      <a:lumMod val="75000"/>
                      <a:lumOff val="25000"/>
                    </a:srgbClr>
                  </a:solidFill>
                  <a:latin typeface="等线"/>
                  <a:cs typeface="+mn-ea"/>
                  <a:sym typeface="+mn-lt"/>
                </a:rPr>
                <a:t/>
              </a:r>
              <a:r>
                <a:rPr lang="en-US" altLang="zh-CN" sz="900" dirty="0">
                  <a:solidFill>
                    <a:srgbClr val="000000">
                      <a:lumMod val="75000"/>
                      <a:lumOff val="25000"/>
                    </a:srgbClr>
                  </a:solidFill>
                  <a:latin typeface="等线"/>
                  <a:cs typeface="+mn-ea"/>
                  <a:sym typeface="+mn-lt"/>
                </a:rPr>
                <a:t/>
              </a:r>
              <a:r>
                <a:rPr lang="zh-CN" altLang="en-US" sz="900" dirty="0">
                  <a:solidFill>
                    <a:srgbClr val="000000">
                      <a:lumMod val="75000"/>
                      <a:lumOff val="25000"/>
                    </a:srgbClr>
                  </a:solidFill>
                  <a:latin typeface="等线"/>
                  <a:cs typeface="+mn-ea"/>
                  <a:sym typeface="+mn-lt"/>
                </a:rPr>
                <a:t/>
              </a:r>
              <a:r>
                <a:rPr sz="900">
                  <a:solidFill>
                    <a:srgbClr val="000000"/>
                  </a:solidFill>
                  <a:latin typeface="等线"/>
                </a:rPr>
                <a:t>握手状态分析阶段主要讲解TCP三次握手过程，包括SYN、SYN-ACK、ACK报文交换机制及其状态转换原理。</a:t>
              </a:r>
            </a:p>
          </p:txBody>
        </p:sp>
      </p:grpSp>
      <p:grpSp>
        <p:nvGrpSpPr>
          <p:cNvPr id="82" name="组合 96"/>
          <p:cNvGrpSpPr/>
          <p:nvPr/>
        </p:nvGrpSpPr>
        <p:grpSpPr>
          <a:xfrm>
            <a:off x="3442481" y="1669654"/>
            <a:ext cx="3022460" cy="637639"/>
            <a:chOff x="4457820" y="2412339"/>
            <a:chExt cx="3022460" cy="637639"/>
          </a:xfrm>
        </p:grpSpPr>
        <p:sp>
          <p:nvSpPr>
            <p:cNvPr id="83" name="文本框 82"/>
            <p:cNvSpPr txBox="1"/>
            <p:nvPr/>
          </p:nvSpPr>
          <p:spPr>
            <a:xfrm>
              <a:off x="4902159" y="2412339"/>
              <a:ext cx="2133781" cy="368300"/>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握手过程详解</a:t>
              </a:r>
            </a:p>
          </p:txBody>
        </p:sp>
        <p:sp>
          <p:nvSpPr>
            <p:cNvPr id="84" name="文本框 83"/>
            <p:cNvSpPr txBox="1"/>
            <p:nvPr/>
          </p:nvSpPr>
          <p:spPr>
            <a:xfrm>
              <a:off x="4457820" y="2750893"/>
              <a:ext cx="3022460" cy="299085"/>
            </a:xfrm>
            <a:prstGeom prst="rect">
              <a:avLst/>
            </a:prstGeom>
            <a:noFill/>
          </p:spPr>
          <p:txBody>
            <a:bodyPr wrap="square" rtlCol="0">
              <a:spAutoFit/>
              <a:scene3d>
                <a:camera prst="orthographicFront"/>
                <a:lightRig rig="threePt" dir="t"/>
              </a:scene3d>
              <a:sp3d contourW="12700"/>
            </a:bodyPr>
            <a:lstStyle/>
            <a:p>
              <a:pPr lvl="0" algn="ctr">
                <a:lnSpc>
                  <a:spcPct val="150000"/>
                </a:lnSpc>
                <a:defRPr/>
              </a:pPr>
              <a:r>
                <a:rPr lang="zh-CN" altLang="en-US" sz="900" dirty="0">
                  <a:solidFill>
                    <a:schemeClr val="tx1">
                      <a:lumMod val="75000"/>
                      <a:lumOff val="25000"/>
                    </a:schemeClr>
                  </a:solidFill>
                  <a:latin typeface="等线"/>
                  <a:cs typeface="+mn-ea"/>
                  <a:sym typeface="+mn-lt"/>
                </a:rPr>
                <a:t/>
              </a:r>
              <a:r>
                <a:rPr lang="en-US" altLang="zh-CN" sz="900" dirty="0">
                  <a:solidFill>
                    <a:schemeClr val="tx1">
                      <a:lumMod val="75000"/>
                      <a:lumOff val="25000"/>
                    </a:schemeClr>
                  </a:solidFill>
                  <a:latin typeface="等线"/>
                  <a:cs typeface="+mn-ea"/>
                  <a:sym typeface="+mn-lt"/>
                </a:rPr>
                <a:t/>
              </a:r>
              <a:r>
                <a:rPr lang="zh-CN" altLang="en-US" sz="900" dirty="0">
                  <a:solidFill>
                    <a:schemeClr val="tx1">
                      <a:lumMod val="75000"/>
                      <a:lumOff val="25000"/>
                    </a:schemeClr>
                  </a:solidFill>
                  <a:latin typeface="等线"/>
                  <a:cs typeface="+mn-ea"/>
                  <a:sym typeface="+mn-lt"/>
                </a:rPr>
                <a:t/>
              </a:r>
              <a:r>
                <a:rPr sz="900">
                  <a:solidFill>
                    <a:srgbClr val="000000"/>
                  </a:solidFill>
                  <a:latin typeface="等线"/>
                </a:rPr>
                <a:t>三次握手过程详解：SYN同步、SYN-ACK确认同步、ACK确认连接。重点分析报文序列号变化、状态转换及异常处理机制。</a:t>
              </a:r>
            </a:p>
          </p:txBody>
        </p:sp>
      </p:grpSp>
      <p:grpSp>
        <p:nvGrpSpPr>
          <p:cNvPr id="85" name="组合 99"/>
          <p:cNvGrpSpPr/>
          <p:nvPr/>
        </p:nvGrpSpPr>
        <p:grpSpPr>
          <a:xfrm>
            <a:off x="8060164" y="1669654"/>
            <a:ext cx="3022460" cy="637639"/>
            <a:chOff x="4457820" y="2412339"/>
            <a:chExt cx="3022460" cy="637639"/>
          </a:xfrm>
        </p:grpSpPr>
        <p:sp>
          <p:nvSpPr>
            <p:cNvPr id="86" name="文本框 85"/>
            <p:cNvSpPr txBox="1"/>
            <p:nvPr/>
          </p:nvSpPr>
          <p:spPr>
            <a:xfrm>
              <a:off x="4902159" y="2412339"/>
              <a:ext cx="2133781" cy="368300"/>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握手异常处理</a:t>
              </a:r>
            </a:p>
          </p:txBody>
        </p:sp>
        <p:sp>
          <p:nvSpPr>
            <p:cNvPr id="87" name="文本框 86"/>
            <p:cNvSpPr txBox="1"/>
            <p:nvPr/>
          </p:nvSpPr>
          <p:spPr>
            <a:xfrm>
              <a:off x="4457820" y="2750893"/>
              <a:ext cx="3022460" cy="299085"/>
            </a:xfrm>
            <a:prstGeom prst="rect">
              <a:avLst/>
            </a:prstGeom>
            <a:noFill/>
          </p:spPr>
          <p:txBody>
            <a:bodyPr wrap="square" rtlCol="0">
              <a:spAutoFit/>
              <a:scene3d>
                <a:camera prst="orthographicFront"/>
                <a:lightRig rig="threePt" dir="t"/>
              </a:scene3d>
              <a:sp3d contourW="12700"/>
            </a:bodyPr>
            <a:lstStyle/>
            <a:p>
              <a:pPr lvl="0" algn="ctr">
                <a:lnSpc>
                  <a:spcPct val="150000"/>
                </a:lnSpc>
                <a:defRPr/>
              </a:pPr>
              <a:r>
                <a:rPr lang="zh-CN" altLang="en-US" sz="900" dirty="0">
                  <a:solidFill>
                    <a:srgbClr val="000000">
                      <a:lumMod val="75000"/>
                      <a:lumOff val="25000"/>
                    </a:srgbClr>
                  </a:solidFill>
                  <a:latin typeface="等线"/>
                  <a:cs typeface="+mn-ea"/>
                  <a:sym typeface="+mn-lt"/>
                </a:rPr>
                <a:t/>
              </a:r>
              <a:r>
                <a:rPr lang="en-US" altLang="zh-CN" sz="900" dirty="0">
                  <a:solidFill>
                    <a:srgbClr val="000000">
                      <a:lumMod val="75000"/>
                      <a:lumOff val="25000"/>
                    </a:srgbClr>
                  </a:solidFill>
                  <a:latin typeface="等线"/>
                  <a:cs typeface="+mn-ea"/>
                  <a:sym typeface="+mn-lt"/>
                </a:rPr>
                <a:t/>
              </a:r>
              <a:r>
                <a:rPr lang="zh-CN" altLang="en-US" sz="900" dirty="0">
                  <a:solidFill>
                    <a:srgbClr val="000000">
                      <a:lumMod val="75000"/>
                      <a:lumOff val="25000"/>
                    </a:srgbClr>
                  </a:solidFill>
                  <a:latin typeface="等线"/>
                  <a:cs typeface="+mn-ea"/>
                  <a:sym typeface="+mn-lt"/>
                </a:rPr>
                <a:t/>
              </a:r>
              <a:r>
                <a:rPr sz="900">
                  <a:solidFill>
                    <a:srgbClr val="000000"/>
                  </a:solidFill>
                  <a:latin typeface="等线"/>
                </a:rPr>
                <a:t>握手异常处理阶段重点讲解TCP连接建立失败原因，分析RST、超时等异常情况及排查方法，培养学生故障诊断能力。</a:t>
              </a: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53" presetClass="entr" presetSubtype="16" fill="hold" nodeType="withEffect">
                                  <p:stCondLst>
                                    <p:cond delay="0"/>
                                  </p:stCondLst>
                                  <p:childTnLst>
                                    <p:set>
                                      <p:cBhvr>
                                        <p:cTn id="11" dur="1" fill="hold">
                                          <p:stCondLst>
                                            <p:cond delay="0"/>
                                          </p:stCondLst>
                                        </p:cTn>
                                        <p:tgtEl>
                                          <p:spTgt spid="59"/>
                                        </p:tgtEl>
                                        <p:attrNameLst>
                                          <p:attrName>style.visibility</p:attrName>
                                        </p:attrNameLst>
                                      </p:cBhvr>
                                      <p:to>
                                        <p:strVal val="visible"/>
                                      </p:to>
                                    </p:set>
                                    <p:anim calcmode="lin" valueType="num">
                                      <p:cBhvr>
                                        <p:cTn id="12" dur="500" fill="hold"/>
                                        <p:tgtEl>
                                          <p:spTgt spid="59"/>
                                        </p:tgtEl>
                                        <p:attrNameLst>
                                          <p:attrName>ppt_w</p:attrName>
                                        </p:attrNameLst>
                                      </p:cBhvr>
                                      <p:tavLst>
                                        <p:tav tm="0">
                                          <p:val>
                                            <p:fltVal val="0"/>
                                          </p:val>
                                        </p:tav>
                                        <p:tav tm="100000">
                                          <p:val>
                                            <p:strVal val="#ppt_w"/>
                                          </p:val>
                                        </p:tav>
                                      </p:tavLst>
                                    </p:anim>
                                    <p:anim calcmode="lin" valueType="num">
                                      <p:cBhvr>
                                        <p:cTn id="13" dur="500" fill="hold"/>
                                        <p:tgtEl>
                                          <p:spTgt spid="59"/>
                                        </p:tgtEl>
                                        <p:attrNameLst>
                                          <p:attrName>ppt_h</p:attrName>
                                        </p:attrNameLst>
                                      </p:cBhvr>
                                      <p:tavLst>
                                        <p:tav tm="0">
                                          <p:val>
                                            <p:fltVal val="0"/>
                                          </p:val>
                                        </p:tav>
                                        <p:tav tm="100000">
                                          <p:val>
                                            <p:strVal val="#ppt_h"/>
                                          </p:val>
                                        </p:tav>
                                      </p:tavLst>
                                    </p:anim>
                                    <p:animEffect transition="in" filter="fade">
                                      <p:cBhvr>
                                        <p:cTn id="14" dur="500"/>
                                        <p:tgtEl>
                                          <p:spTgt spid="59"/>
                                        </p:tgtEl>
                                      </p:cBhvr>
                                    </p:animEffect>
                                  </p:childTnLst>
                                </p:cTn>
                              </p:par>
                              <p:par>
                                <p:cTn id="15" presetID="53" presetClass="entr" presetSubtype="16" fill="hold" nodeType="withEffect">
                                  <p:stCondLst>
                                    <p:cond delay="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par>
                                <p:cTn id="20" presetID="53" presetClass="entr" presetSubtype="16" fill="hold" nodeType="withEffect">
                                  <p:stCondLst>
                                    <p:cond delay="0"/>
                                  </p:stCondLst>
                                  <p:childTnLst>
                                    <p:set>
                                      <p:cBhvr>
                                        <p:cTn id="21" dur="1" fill="hold">
                                          <p:stCondLst>
                                            <p:cond delay="0"/>
                                          </p:stCondLst>
                                        </p:cTn>
                                        <p:tgtEl>
                                          <p:spTgt spid="72"/>
                                        </p:tgtEl>
                                        <p:attrNameLst>
                                          <p:attrName>style.visibility</p:attrName>
                                        </p:attrNameLst>
                                      </p:cBhvr>
                                      <p:to>
                                        <p:strVal val="visible"/>
                                      </p:to>
                                    </p:set>
                                    <p:anim calcmode="lin" valueType="num">
                                      <p:cBhvr>
                                        <p:cTn id="22" dur="500" fill="hold"/>
                                        <p:tgtEl>
                                          <p:spTgt spid="72"/>
                                        </p:tgtEl>
                                        <p:attrNameLst>
                                          <p:attrName>ppt_w</p:attrName>
                                        </p:attrNameLst>
                                      </p:cBhvr>
                                      <p:tavLst>
                                        <p:tav tm="0">
                                          <p:val>
                                            <p:fltVal val="0"/>
                                          </p:val>
                                        </p:tav>
                                        <p:tav tm="100000">
                                          <p:val>
                                            <p:strVal val="#ppt_w"/>
                                          </p:val>
                                        </p:tav>
                                      </p:tavLst>
                                    </p:anim>
                                    <p:anim calcmode="lin" valueType="num">
                                      <p:cBhvr>
                                        <p:cTn id="23" dur="500" fill="hold"/>
                                        <p:tgtEl>
                                          <p:spTgt spid="72"/>
                                        </p:tgtEl>
                                        <p:attrNameLst>
                                          <p:attrName>ppt_h</p:attrName>
                                        </p:attrNameLst>
                                      </p:cBhvr>
                                      <p:tavLst>
                                        <p:tav tm="0">
                                          <p:val>
                                            <p:fltVal val="0"/>
                                          </p:val>
                                        </p:tav>
                                        <p:tav tm="100000">
                                          <p:val>
                                            <p:strVal val="#ppt_h"/>
                                          </p:val>
                                        </p:tav>
                                      </p:tavLst>
                                    </p:anim>
                                    <p:animEffect transition="in" filter="fade">
                                      <p:cBhvr>
                                        <p:cTn id="24" dur="500"/>
                                        <p:tgtEl>
                                          <p:spTgt spid="72"/>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76"/>
                                        </p:tgtEl>
                                        <p:attrNameLst>
                                          <p:attrName>style.visibility</p:attrName>
                                        </p:attrNameLst>
                                      </p:cBhvr>
                                      <p:to>
                                        <p:strVal val="visible"/>
                                      </p:to>
                                    </p:set>
                                    <p:animEffect transition="in" filter="fade">
                                      <p:cBhvr>
                                        <p:cTn id="28" dur="500"/>
                                        <p:tgtEl>
                                          <p:spTgt spid="76"/>
                                        </p:tgtEl>
                                      </p:cBhvr>
                                    </p:animEffect>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82"/>
                                        </p:tgtEl>
                                        <p:attrNameLst>
                                          <p:attrName>style.visibility</p:attrName>
                                        </p:attrNameLst>
                                      </p:cBhvr>
                                      <p:to>
                                        <p:strVal val="visible"/>
                                      </p:to>
                                    </p:set>
                                    <p:animEffect transition="in" filter="fade">
                                      <p:cBhvr>
                                        <p:cTn id="32" dur="500"/>
                                        <p:tgtEl>
                                          <p:spTgt spid="82"/>
                                        </p:tgtEl>
                                      </p:cBhvr>
                                    </p:animEffec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79"/>
                                        </p:tgtEl>
                                        <p:attrNameLst>
                                          <p:attrName>style.visibility</p:attrName>
                                        </p:attrNameLst>
                                      </p:cBhvr>
                                      <p:to>
                                        <p:strVal val="visible"/>
                                      </p:to>
                                    </p:set>
                                    <p:animEffect transition="in" filter="fade">
                                      <p:cBhvr>
                                        <p:cTn id="36" dur="500"/>
                                        <p:tgtEl>
                                          <p:spTgt spid="79"/>
                                        </p:tgtEl>
                                      </p:cBhvr>
                                    </p:animEffect>
                                  </p:childTnLst>
                                </p:cTn>
                              </p:par>
                            </p:childTnLst>
                          </p:cTn>
                        </p:par>
                        <p:par>
                          <p:cTn id="37" fill="hold">
                            <p:stCondLst>
                              <p:cond delay="2000"/>
                            </p:stCondLst>
                            <p:childTnLst>
                              <p:par>
                                <p:cTn id="38" presetID="10" presetClass="entr" presetSubtype="0" fill="hold" nodeType="afterEffect">
                                  <p:stCondLst>
                                    <p:cond delay="0"/>
                                  </p:stCondLst>
                                  <p:childTnLst>
                                    <p:set>
                                      <p:cBhvr>
                                        <p:cTn id="39" dur="1" fill="hold">
                                          <p:stCondLst>
                                            <p:cond delay="0"/>
                                          </p:stCondLst>
                                        </p:cTn>
                                        <p:tgtEl>
                                          <p:spTgt spid="85"/>
                                        </p:tgtEl>
                                        <p:attrNameLst>
                                          <p:attrName>style.visibility</p:attrName>
                                        </p:attrNameLst>
                                      </p:cBhvr>
                                      <p:to>
                                        <p:strVal val="visible"/>
                                      </p:to>
                                    </p:set>
                                    <p:animEffect transition="in" filter="fade">
                                      <p:cBhvr>
                                        <p:cTn id="40"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握手过程演示</a:t>
            </a:r>
          </a:p>
        </p:txBody>
      </p:sp>
      <p:grpSp>
        <p:nvGrpSpPr>
          <p:cNvPr id="27" name="组合 26"/>
          <p:cNvGrpSpPr/>
          <p:nvPr/>
        </p:nvGrpSpPr>
        <p:grpSpPr>
          <a:xfrm rot="10800000">
            <a:off x="0" y="304408"/>
            <a:ext cx="1010103" cy="857396"/>
            <a:chOff x="-39567" y="0"/>
            <a:chExt cx="1677745" cy="1424104"/>
          </a:xfrm>
        </p:grpSpPr>
        <p:sp>
          <p:nvSpPr>
            <p:cNvPr id="28"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9"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16" name="iŝlïḍé"/>
          <p:cNvSpPr/>
          <p:nvPr/>
        </p:nvSpPr>
        <p:spPr>
          <a:xfrm>
            <a:off x="-1" y="1540113"/>
            <a:ext cx="12188945" cy="2550771"/>
          </a:xfrm>
          <a:custGeom>
            <a:avLst/>
            <a:gdLst>
              <a:gd name="connsiteX0" fmla="*/ 0 w 12188945"/>
              <a:gd name="connsiteY0" fmla="*/ 0 h 2550771"/>
              <a:gd name="connsiteX1" fmla="*/ 12188945 w 12188945"/>
              <a:gd name="connsiteY1" fmla="*/ 0 h 2550771"/>
              <a:gd name="connsiteX2" fmla="*/ 12188945 w 12188945"/>
              <a:gd name="connsiteY2" fmla="*/ 1317140 h 2550771"/>
              <a:gd name="connsiteX3" fmla="*/ 6463532 w 12188945"/>
              <a:gd name="connsiteY3" fmla="*/ 2244361 h 2550771"/>
              <a:gd name="connsiteX4" fmla="*/ 3760419 w 12188945"/>
              <a:gd name="connsiteY4" fmla="*/ 2550771 h 2550771"/>
              <a:gd name="connsiteX5" fmla="*/ 0 w 12188945"/>
              <a:gd name="connsiteY5" fmla="*/ 2148442 h 2550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45" h="2550771">
                <a:moveTo>
                  <a:pt x="0" y="0"/>
                </a:moveTo>
                <a:lnTo>
                  <a:pt x="12188945" y="0"/>
                </a:lnTo>
                <a:lnTo>
                  <a:pt x="12188945" y="1317140"/>
                </a:lnTo>
                <a:cubicBezTo>
                  <a:pt x="9854891" y="1317140"/>
                  <a:pt x="9376111" y="1482335"/>
                  <a:pt x="6463532" y="2244361"/>
                </a:cubicBezTo>
                <a:cubicBezTo>
                  <a:pt x="5595743" y="2470838"/>
                  <a:pt x="4653144" y="2550771"/>
                  <a:pt x="3760419" y="2550771"/>
                </a:cubicBezTo>
                <a:cubicBezTo>
                  <a:pt x="1750540" y="2550771"/>
                  <a:pt x="0" y="2148442"/>
                  <a:pt x="0" y="2148442"/>
                </a:cubicBezTo>
                <a:close/>
              </a:path>
            </a:pathLst>
          </a:custGeom>
          <a:blipFill dpi="0" rotWithShape="1">
            <a:blip r:embed="rId3"/>
            <a:srcRect/>
            <a:tile tx="0" ty="0" sx="100000" sy="100000" flip="none" algn="tl"/>
          </a:blipFill>
          <a:ln w="38100" cap="flat" cmpd="sng" algn="ctr">
            <a:no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FFFFFF"/>
              </a:solidFill>
              <a:effectLst/>
              <a:uLnTx/>
              <a:uFillTx/>
              <a:cs typeface="+mn-ea"/>
              <a:sym typeface="+mn-lt"/>
            </a:endParaRPr>
          </a:p>
        </p:txBody>
      </p:sp>
      <p:cxnSp>
        <p:nvCxnSpPr>
          <p:cNvPr id="17" name="直接连接符 16"/>
          <p:cNvCxnSpPr/>
          <p:nvPr/>
        </p:nvCxnSpPr>
        <p:spPr>
          <a:xfrm>
            <a:off x="2999656" y="4641095"/>
            <a:ext cx="0" cy="970279"/>
          </a:xfrm>
          <a:prstGeom prst="line">
            <a:avLst/>
          </a:prstGeom>
          <a:noFill/>
          <a:ln w="3175" cap="rnd" cmpd="sng" algn="ctr">
            <a:solidFill>
              <a:srgbClr val="FFFFFF">
                <a:lumMod val="85000"/>
              </a:srgbClr>
            </a:solidFill>
            <a:prstDash val="solid"/>
            <a:round/>
            <a:headEnd type="none"/>
            <a:tailEnd type="none" w="med" len="med"/>
          </a:ln>
          <a:effectLst/>
        </p:spPr>
      </p:cxnSp>
      <p:sp>
        <p:nvSpPr>
          <p:cNvPr id="18" name="îŝḻiḑè"/>
          <p:cNvSpPr/>
          <p:nvPr/>
        </p:nvSpPr>
        <p:spPr>
          <a:xfrm>
            <a:off x="2418862" y="6257065"/>
            <a:ext cx="1188126" cy="457362"/>
          </a:xfrm>
          <a:prstGeom prst="roundRect">
            <a:avLst>
              <a:gd name="adj" fmla="val 50000"/>
            </a:avLst>
          </a:prstGeom>
          <a:solidFill>
            <a:schemeClr val="accent1"/>
          </a:solidFill>
          <a:ln w="25400" cap="flat" cmpd="sng" algn="ctr">
            <a:noFill/>
            <a:prstDash val="solid"/>
          </a:ln>
          <a:effectLst/>
        </p:spPr>
        <p:txBody>
          <a:bodyPr wrap="none" anchor="ctr">
            <a:normAutofit fontScale="85000" lnSpcReduction="20000"/>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000" i="0" u="none" strike="noStrike" kern="0" cap="none" spc="0" normalizeH="0" baseline="0" noProof="0" dirty="0">
              <a:ln>
                <a:noFill/>
              </a:ln>
              <a:solidFill>
                <a:srgbClr val="FFFFFF"/>
              </a:solidFill>
              <a:effectLst/>
              <a:uLnTx/>
              <a:uFillTx/>
              <a:cs typeface="+mn-ea"/>
              <a:sym typeface="+mn-lt"/>
            </a:endParaRPr>
          </a:p>
        </p:txBody>
      </p:sp>
      <p:sp>
        <p:nvSpPr>
          <p:cNvPr id="19" name="îśḷíḓê"/>
          <p:cNvSpPr/>
          <p:nvPr/>
        </p:nvSpPr>
        <p:spPr>
          <a:xfrm>
            <a:off x="8399709" y="5816111"/>
            <a:ext cx="1188126" cy="451352"/>
          </a:xfrm>
          <a:prstGeom prst="roundRect">
            <a:avLst>
              <a:gd name="adj" fmla="val 50000"/>
            </a:avLst>
          </a:prstGeom>
          <a:solidFill>
            <a:schemeClr val="accent2"/>
          </a:solidFill>
          <a:ln w="25400" cap="flat" cmpd="sng" algn="ctr">
            <a:noFill/>
            <a:prstDash val="solid"/>
          </a:ln>
          <a:effectLst/>
        </p:spPr>
        <p:txBody>
          <a:bodyPr wrap="none" anchor="ctr">
            <a:normAutofit fontScale="85000" lnSpcReduction="20000"/>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000" i="0" u="none" strike="noStrike" kern="0" cap="none" spc="0" normalizeH="0" baseline="0" noProof="0" dirty="0">
              <a:ln>
                <a:noFill/>
              </a:ln>
              <a:solidFill>
                <a:srgbClr val="FFFFFF"/>
              </a:solidFill>
              <a:effectLst/>
              <a:uLnTx/>
              <a:uFillTx/>
              <a:cs typeface="+mn-ea"/>
              <a:sym typeface="+mn-lt"/>
            </a:endParaRPr>
          </a:p>
        </p:txBody>
      </p:sp>
      <p:grpSp>
        <p:nvGrpSpPr>
          <p:cNvPr id="20" name="组合 19"/>
          <p:cNvGrpSpPr/>
          <p:nvPr/>
        </p:nvGrpSpPr>
        <p:grpSpPr>
          <a:xfrm>
            <a:off x="765583" y="3570562"/>
            <a:ext cx="2121460" cy="1823775"/>
            <a:chOff x="765583" y="3208612"/>
            <a:chExt cx="2121460" cy="1823775"/>
          </a:xfrm>
        </p:grpSpPr>
        <p:grpSp>
          <p:nvGrpSpPr>
            <p:cNvPr id="21" name="îṧḻiḍê" title="MJ8JxobmQhO5YsZmEcy6DZVp0AZTfE39zvT5PAyas4bMl"/>
            <p:cNvGrpSpPr/>
            <p:nvPr/>
          </p:nvGrpSpPr>
          <p:grpSpPr>
            <a:xfrm>
              <a:off x="1343471" y="3208612"/>
              <a:ext cx="792088" cy="792085"/>
              <a:chOff x="2406923" y="2845390"/>
              <a:chExt cx="571222" cy="571221"/>
            </a:xfrm>
          </p:grpSpPr>
          <p:sp>
            <p:nvSpPr>
              <p:cNvPr id="24" name="íşḷíďe"/>
              <p:cNvSpPr/>
              <p:nvPr/>
            </p:nvSpPr>
            <p:spPr>
              <a:xfrm>
                <a:off x="2406923" y="2845390"/>
                <a:ext cx="571222" cy="571221"/>
              </a:xfrm>
              <a:prstGeom prst="ellipse">
                <a:avLst/>
              </a:prstGeom>
              <a:solidFill>
                <a:schemeClr val="accent1"/>
              </a:solidFill>
              <a:ln w="38100" cap="flat" cmpd="sng" algn="ctr">
                <a:solidFill>
                  <a:srgbClr val="FFFFFF"/>
                </a:solidFill>
                <a:prstDash val="solid"/>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dirty="0">
                  <a:ln>
                    <a:noFill/>
                  </a:ln>
                  <a:solidFill>
                    <a:srgbClr val="000000"/>
                  </a:solidFill>
                  <a:effectLst/>
                  <a:uLnTx/>
                  <a:uFillTx/>
                  <a:cs typeface="+mn-ea"/>
                  <a:sym typeface="+mn-lt"/>
                </a:endParaRPr>
              </a:p>
            </p:txBody>
          </p:sp>
          <p:sp>
            <p:nvSpPr>
              <p:cNvPr id="30" name="ïṡlíḍe" title="ry6MHxwOH8WsTKLSa514qPVJnvhhWFnRDjZGIbRZNsFBp"/>
              <p:cNvSpPr/>
              <p:nvPr/>
            </p:nvSpPr>
            <p:spPr bwMode="auto">
              <a:xfrm>
                <a:off x="2540113" y="3026988"/>
                <a:ext cx="304842" cy="208019"/>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82270 w 607639"/>
                  <a:gd name="connsiteY14" fmla="*/ 262926 h 414642"/>
                  <a:gd name="connsiteX15" fmla="*/ 192432 w 607639"/>
                  <a:gd name="connsiteY15" fmla="*/ 262926 h 414642"/>
                  <a:gd name="connsiteX16" fmla="*/ 202593 w 607639"/>
                  <a:gd name="connsiteY16" fmla="*/ 273052 h 414642"/>
                  <a:gd name="connsiteX17" fmla="*/ 192432 w 607639"/>
                  <a:gd name="connsiteY17" fmla="*/ 283178 h 414642"/>
                  <a:gd name="connsiteX18" fmla="*/ 182270 w 607639"/>
                  <a:gd name="connsiteY18" fmla="*/ 283178 h 414642"/>
                  <a:gd name="connsiteX19" fmla="*/ 172109 w 607639"/>
                  <a:gd name="connsiteY19" fmla="*/ 273052 h 414642"/>
                  <a:gd name="connsiteX20" fmla="*/ 182270 w 607639"/>
                  <a:gd name="connsiteY20" fmla="*/ 262926 h 414642"/>
                  <a:gd name="connsiteX21" fmla="*/ 91153 w 607639"/>
                  <a:gd name="connsiteY21" fmla="*/ 262926 h 414642"/>
                  <a:gd name="connsiteX22" fmla="*/ 141783 w 607639"/>
                  <a:gd name="connsiteY22" fmla="*/ 262926 h 414642"/>
                  <a:gd name="connsiteX23" fmla="*/ 151927 w 607639"/>
                  <a:gd name="connsiteY23" fmla="*/ 273052 h 414642"/>
                  <a:gd name="connsiteX24" fmla="*/ 141783 w 607639"/>
                  <a:gd name="connsiteY24" fmla="*/ 283178 h 414642"/>
                  <a:gd name="connsiteX25" fmla="*/ 91153 w 607639"/>
                  <a:gd name="connsiteY25" fmla="*/ 283178 h 414642"/>
                  <a:gd name="connsiteX26" fmla="*/ 81009 w 607639"/>
                  <a:gd name="connsiteY26" fmla="*/ 273052 h 414642"/>
                  <a:gd name="connsiteX27" fmla="*/ 91153 w 607639"/>
                  <a:gd name="connsiteY27" fmla="*/ 262926 h 414642"/>
                  <a:gd name="connsiteX28" fmla="*/ 161988 w 607639"/>
                  <a:gd name="connsiteY28" fmla="*/ 222493 h 414642"/>
                  <a:gd name="connsiteX29" fmla="*/ 232948 w 607639"/>
                  <a:gd name="connsiteY29" fmla="*/ 222493 h 414642"/>
                  <a:gd name="connsiteX30" fmla="*/ 243098 w 607639"/>
                  <a:gd name="connsiteY30" fmla="*/ 232619 h 414642"/>
                  <a:gd name="connsiteX31" fmla="*/ 232948 w 607639"/>
                  <a:gd name="connsiteY31" fmla="*/ 242745 h 414642"/>
                  <a:gd name="connsiteX32" fmla="*/ 161988 w 607639"/>
                  <a:gd name="connsiteY32" fmla="*/ 242745 h 414642"/>
                  <a:gd name="connsiteX33" fmla="*/ 151927 w 607639"/>
                  <a:gd name="connsiteY33" fmla="*/ 232619 h 414642"/>
                  <a:gd name="connsiteX34" fmla="*/ 161988 w 607639"/>
                  <a:gd name="connsiteY34" fmla="*/ 222493 h 414642"/>
                  <a:gd name="connsiteX35" fmla="*/ 91146 w 607639"/>
                  <a:gd name="connsiteY35" fmla="*/ 222493 h 414642"/>
                  <a:gd name="connsiteX36" fmla="*/ 121467 w 607639"/>
                  <a:gd name="connsiteY36" fmla="*/ 222493 h 414642"/>
                  <a:gd name="connsiteX37" fmla="*/ 131604 w 607639"/>
                  <a:gd name="connsiteY37" fmla="*/ 232619 h 414642"/>
                  <a:gd name="connsiteX38" fmla="*/ 121467 w 607639"/>
                  <a:gd name="connsiteY38" fmla="*/ 242745 h 414642"/>
                  <a:gd name="connsiteX39" fmla="*/ 91146 w 607639"/>
                  <a:gd name="connsiteY39" fmla="*/ 242745 h 414642"/>
                  <a:gd name="connsiteX40" fmla="*/ 81009 w 607639"/>
                  <a:gd name="connsiteY40" fmla="*/ 232619 h 414642"/>
                  <a:gd name="connsiteX41" fmla="*/ 91146 w 607639"/>
                  <a:gd name="connsiteY41" fmla="*/ 222493 h 414642"/>
                  <a:gd name="connsiteX42" fmla="*/ 182270 w 607639"/>
                  <a:gd name="connsiteY42" fmla="*/ 182059 h 414642"/>
                  <a:gd name="connsiteX43" fmla="*/ 192432 w 607639"/>
                  <a:gd name="connsiteY43" fmla="*/ 182059 h 414642"/>
                  <a:gd name="connsiteX44" fmla="*/ 202593 w 607639"/>
                  <a:gd name="connsiteY44" fmla="*/ 192195 h 414642"/>
                  <a:gd name="connsiteX45" fmla="*/ 192432 w 607639"/>
                  <a:gd name="connsiteY45" fmla="*/ 202241 h 414642"/>
                  <a:gd name="connsiteX46" fmla="*/ 182270 w 607639"/>
                  <a:gd name="connsiteY46" fmla="*/ 202241 h 414642"/>
                  <a:gd name="connsiteX47" fmla="*/ 172109 w 607639"/>
                  <a:gd name="connsiteY47" fmla="*/ 192195 h 414642"/>
                  <a:gd name="connsiteX48" fmla="*/ 182270 w 607639"/>
                  <a:gd name="connsiteY48" fmla="*/ 182059 h 414642"/>
                  <a:gd name="connsiteX49" fmla="*/ 91153 w 607639"/>
                  <a:gd name="connsiteY49" fmla="*/ 182059 h 414642"/>
                  <a:gd name="connsiteX50" fmla="*/ 141783 w 607639"/>
                  <a:gd name="connsiteY50" fmla="*/ 182059 h 414642"/>
                  <a:gd name="connsiteX51" fmla="*/ 151927 w 607639"/>
                  <a:gd name="connsiteY51" fmla="*/ 192195 h 414642"/>
                  <a:gd name="connsiteX52" fmla="*/ 141783 w 607639"/>
                  <a:gd name="connsiteY52" fmla="*/ 202241 h 414642"/>
                  <a:gd name="connsiteX53" fmla="*/ 91153 w 607639"/>
                  <a:gd name="connsiteY53" fmla="*/ 202241 h 414642"/>
                  <a:gd name="connsiteX54" fmla="*/ 81009 w 607639"/>
                  <a:gd name="connsiteY54" fmla="*/ 192195 h 414642"/>
                  <a:gd name="connsiteX55" fmla="*/ 91153 w 607639"/>
                  <a:gd name="connsiteY55" fmla="*/ 182059 h 414642"/>
                  <a:gd name="connsiteX56" fmla="*/ 161988 w 607639"/>
                  <a:gd name="connsiteY56" fmla="*/ 141625 h 414642"/>
                  <a:gd name="connsiteX57" fmla="*/ 232948 w 607639"/>
                  <a:gd name="connsiteY57" fmla="*/ 141625 h 414642"/>
                  <a:gd name="connsiteX58" fmla="*/ 243098 w 607639"/>
                  <a:gd name="connsiteY58" fmla="*/ 151761 h 414642"/>
                  <a:gd name="connsiteX59" fmla="*/ 232948 w 607639"/>
                  <a:gd name="connsiteY59" fmla="*/ 161807 h 414642"/>
                  <a:gd name="connsiteX60" fmla="*/ 161988 w 607639"/>
                  <a:gd name="connsiteY60" fmla="*/ 161807 h 414642"/>
                  <a:gd name="connsiteX61" fmla="*/ 151927 w 607639"/>
                  <a:gd name="connsiteY61" fmla="*/ 151761 h 414642"/>
                  <a:gd name="connsiteX62" fmla="*/ 161988 w 607639"/>
                  <a:gd name="connsiteY62" fmla="*/ 141625 h 414642"/>
                  <a:gd name="connsiteX63" fmla="*/ 91146 w 607639"/>
                  <a:gd name="connsiteY63" fmla="*/ 141625 h 414642"/>
                  <a:gd name="connsiteX64" fmla="*/ 121467 w 607639"/>
                  <a:gd name="connsiteY64" fmla="*/ 141625 h 414642"/>
                  <a:gd name="connsiteX65" fmla="*/ 131604 w 607639"/>
                  <a:gd name="connsiteY65" fmla="*/ 151761 h 414642"/>
                  <a:gd name="connsiteX66" fmla="*/ 121467 w 607639"/>
                  <a:gd name="connsiteY66" fmla="*/ 161807 h 414642"/>
                  <a:gd name="connsiteX67" fmla="*/ 91146 w 607639"/>
                  <a:gd name="connsiteY67" fmla="*/ 161807 h 414642"/>
                  <a:gd name="connsiteX68" fmla="*/ 81009 w 607639"/>
                  <a:gd name="connsiteY68" fmla="*/ 151761 h 414642"/>
                  <a:gd name="connsiteX69" fmla="*/ 91146 w 607639"/>
                  <a:gd name="connsiteY69" fmla="*/ 141625 h 414642"/>
                  <a:gd name="connsiteX70" fmla="*/ 364566 w 607639"/>
                  <a:gd name="connsiteY70" fmla="*/ 102176 h 414642"/>
                  <a:gd name="connsiteX71" fmla="*/ 283573 w 607639"/>
                  <a:gd name="connsiteY71" fmla="*/ 192194 h 414642"/>
                  <a:gd name="connsiteX72" fmla="*/ 374712 w 607639"/>
                  <a:gd name="connsiteY72" fmla="*/ 283188 h 414642"/>
                  <a:gd name="connsiteX73" fmla="*/ 464783 w 607639"/>
                  <a:gd name="connsiteY73" fmla="*/ 202235 h 414642"/>
                  <a:gd name="connsiteX74" fmla="*/ 374712 w 607639"/>
                  <a:gd name="connsiteY74" fmla="*/ 202235 h 414642"/>
                  <a:gd name="connsiteX75" fmla="*/ 364566 w 607639"/>
                  <a:gd name="connsiteY75" fmla="*/ 192194 h 414642"/>
                  <a:gd name="connsiteX76" fmla="*/ 182270 w 607639"/>
                  <a:gd name="connsiteY76" fmla="*/ 101191 h 414642"/>
                  <a:gd name="connsiteX77" fmla="*/ 192432 w 607639"/>
                  <a:gd name="connsiteY77" fmla="*/ 101191 h 414642"/>
                  <a:gd name="connsiteX78" fmla="*/ 202593 w 607639"/>
                  <a:gd name="connsiteY78" fmla="*/ 111238 h 414642"/>
                  <a:gd name="connsiteX79" fmla="*/ 192432 w 607639"/>
                  <a:gd name="connsiteY79" fmla="*/ 121373 h 414642"/>
                  <a:gd name="connsiteX80" fmla="*/ 182270 w 607639"/>
                  <a:gd name="connsiteY80" fmla="*/ 121373 h 414642"/>
                  <a:gd name="connsiteX81" fmla="*/ 172109 w 607639"/>
                  <a:gd name="connsiteY81" fmla="*/ 111238 h 414642"/>
                  <a:gd name="connsiteX82" fmla="*/ 182270 w 607639"/>
                  <a:gd name="connsiteY82" fmla="*/ 101191 h 414642"/>
                  <a:gd name="connsiteX83" fmla="*/ 91153 w 607639"/>
                  <a:gd name="connsiteY83" fmla="*/ 101191 h 414642"/>
                  <a:gd name="connsiteX84" fmla="*/ 141783 w 607639"/>
                  <a:gd name="connsiteY84" fmla="*/ 101191 h 414642"/>
                  <a:gd name="connsiteX85" fmla="*/ 151927 w 607639"/>
                  <a:gd name="connsiteY85" fmla="*/ 111238 h 414642"/>
                  <a:gd name="connsiteX86" fmla="*/ 141783 w 607639"/>
                  <a:gd name="connsiteY86" fmla="*/ 121373 h 414642"/>
                  <a:gd name="connsiteX87" fmla="*/ 91153 w 607639"/>
                  <a:gd name="connsiteY87" fmla="*/ 121373 h 414642"/>
                  <a:gd name="connsiteX88" fmla="*/ 81009 w 607639"/>
                  <a:gd name="connsiteY88" fmla="*/ 111238 h 414642"/>
                  <a:gd name="connsiteX89" fmla="*/ 91153 w 607639"/>
                  <a:gd name="connsiteY89" fmla="*/ 101191 h 414642"/>
                  <a:gd name="connsiteX90" fmla="*/ 374712 w 607639"/>
                  <a:gd name="connsiteY90" fmla="*/ 80938 h 414642"/>
                  <a:gd name="connsiteX91" fmla="*/ 384858 w 607639"/>
                  <a:gd name="connsiteY91" fmla="*/ 91068 h 414642"/>
                  <a:gd name="connsiteX92" fmla="*/ 384858 w 607639"/>
                  <a:gd name="connsiteY92" fmla="*/ 182063 h 414642"/>
                  <a:gd name="connsiteX93" fmla="*/ 475998 w 607639"/>
                  <a:gd name="connsiteY93" fmla="*/ 182063 h 414642"/>
                  <a:gd name="connsiteX94" fmla="*/ 486055 w 607639"/>
                  <a:gd name="connsiteY94" fmla="*/ 192194 h 414642"/>
                  <a:gd name="connsiteX95" fmla="*/ 374712 w 607639"/>
                  <a:gd name="connsiteY95" fmla="*/ 303360 h 414642"/>
                  <a:gd name="connsiteX96" fmla="*/ 263280 w 607639"/>
                  <a:gd name="connsiteY96" fmla="*/ 192194 h 414642"/>
                  <a:gd name="connsiteX97" fmla="*/ 374712 w 607639"/>
                  <a:gd name="connsiteY97" fmla="*/ 80938 h 414642"/>
                  <a:gd name="connsiteX98" fmla="*/ 425343 w 607639"/>
                  <a:gd name="connsiteY98" fmla="*/ 61744 h 414642"/>
                  <a:gd name="connsiteX99" fmla="*/ 425343 w 607639"/>
                  <a:gd name="connsiteY99" fmla="*/ 141635 h 414642"/>
                  <a:gd name="connsiteX100" fmla="*/ 505373 w 607639"/>
                  <a:gd name="connsiteY100" fmla="*/ 141635 h 414642"/>
                  <a:gd name="connsiteX101" fmla="*/ 425343 w 607639"/>
                  <a:gd name="connsiteY101" fmla="*/ 61744 h 414642"/>
                  <a:gd name="connsiteX102" fmla="*/ 161988 w 607639"/>
                  <a:gd name="connsiteY102" fmla="*/ 60757 h 414642"/>
                  <a:gd name="connsiteX103" fmla="*/ 232948 w 607639"/>
                  <a:gd name="connsiteY103" fmla="*/ 60757 h 414642"/>
                  <a:gd name="connsiteX104" fmla="*/ 243098 w 607639"/>
                  <a:gd name="connsiteY104" fmla="*/ 70804 h 414642"/>
                  <a:gd name="connsiteX105" fmla="*/ 232948 w 607639"/>
                  <a:gd name="connsiteY105" fmla="*/ 80939 h 414642"/>
                  <a:gd name="connsiteX106" fmla="*/ 161988 w 607639"/>
                  <a:gd name="connsiteY106" fmla="*/ 80939 h 414642"/>
                  <a:gd name="connsiteX107" fmla="*/ 151927 w 607639"/>
                  <a:gd name="connsiteY107" fmla="*/ 70804 h 414642"/>
                  <a:gd name="connsiteX108" fmla="*/ 161988 w 607639"/>
                  <a:gd name="connsiteY108" fmla="*/ 60757 h 414642"/>
                  <a:gd name="connsiteX109" fmla="*/ 91146 w 607639"/>
                  <a:gd name="connsiteY109" fmla="*/ 60757 h 414642"/>
                  <a:gd name="connsiteX110" fmla="*/ 121467 w 607639"/>
                  <a:gd name="connsiteY110" fmla="*/ 60757 h 414642"/>
                  <a:gd name="connsiteX111" fmla="*/ 131604 w 607639"/>
                  <a:gd name="connsiteY111" fmla="*/ 70804 h 414642"/>
                  <a:gd name="connsiteX112" fmla="*/ 121467 w 607639"/>
                  <a:gd name="connsiteY112" fmla="*/ 80939 h 414642"/>
                  <a:gd name="connsiteX113" fmla="*/ 91146 w 607639"/>
                  <a:gd name="connsiteY113" fmla="*/ 80939 h 414642"/>
                  <a:gd name="connsiteX114" fmla="*/ 81009 w 607639"/>
                  <a:gd name="connsiteY114" fmla="*/ 70804 h 414642"/>
                  <a:gd name="connsiteX115" fmla="*/ 91146 w 607639"/>
                  <a:gd name="connsiteY115" fmla="*/ 60757 h 414642"/>
                  <a:gd name="connsiteX116" fmla="*/ 415194 w 607639"/>
                  <a:gd name="connsiteY116" fmla="*/ 40505 h 414642"/>
                  <a:gd name="connsiteX117" fmla="*/ 526560 w 607639"/>
                  <a:gd name="connsiteY117" fmla="*/ 151765 h 414642"/>
                  <a:gd name="connsiteX118" fmla="*/ 516501 w 607639"/>
                  <a:gd name="connsiteY118" fmla="*/ 161807 h 414642"/>
                  <a:gd name="connsiteX119" fmla="*/ 415194 w 607639"/>
                  <a:gd name="connsiteY119" fmla="*/ 161807 h 414642"/>
                  <a:gd name="connsiteX120" fmla="*/ 405046 w 607639"/>
                  <a:gd name="connsiteY120" fmla="*/ 151765 h 414642"/>
                  <a:gd name="connsiteX121" fmla="*/ 405046 w 607639"/>
                  <a:gd name="connsiteY121" fmla="*/ 50636 h 414642"/>
                  <a:gd name="connsiteX122" fmla="*/ 415194 w 607639"/>
                  <a:gd name="connsiteY122" fmla="*/ 40505 h 414642"/>
                  <a:gd name="connsiteX123" fmla="*/ 70848 w 607639"/>
                  <a:gd name="connsiteY123" fmla="*/ 20177 h 414642"/>
                  <a:gd name="connsiteX124" fmla="*/ 60791 w 607639"/>
                  <a:gd name="connsiteY124" fmla="*/ 30309 h 414642"/>
                  <a:gd name="connsiteX125" fmla="*/ 60791 w 607639"/>
                  <a:gd name="connsiteY125" fmla="*/ 343802 h 414642"/>
                  <a:gd name="connsiteX126" fmla="*/ 222780 w 607639"/>
                  <a:gd name="connsiteY126" fmla="*/ 343802 h 414642"/>
                  <a:gd name="connsiteX127" fmla="*/ 232927 w 607639"/>
                  <a:gd name="connsiteY127" fmla="*/ 353935 h 414642"/>
                  <a:gd name="connsiteX128" fmla="*/ 232927 w 607639"/>
                  <a:gd name="connsiteY128" fmla="*/ 364067 h 414642"/>
                  <a:gd name="connsiteX129" fmla="*/ 374712 w 607639"/>
                  <a:gd name="connsiteY129" fmla="*/ 364067 h 414642"/>
                  <a:gd name="connsiteX130" fmla="*/ 374712 w 607639"/>
                  <a:gd name="connsiteY130" fmla="*/ 353935 h 414642"/>
                  <a:gd name="connsiteX131" fmla="*/ 384859 w 607639"/>
                  <a:gd name="connsiteY131" fmla="*/ 343802 h 414642"/>
                  <a:gd name="connsiteX132" fmla="*/ 546848 w 607639"/>
                  <a:gd name="connsiteY132" fmla="*/ 343802 h 414642"/>
                  <a:gd name="connsiteX133" fmla="*/ 546848 w 607639"/>
                  <a:gd name="connsiteY133" fmla="*/ 30309 h 414642"/>
                  <a:gd name="connsiteX134" fmla="*/ 536702 w 607639"/>
                  <a:gd name="connsiteY134" fmla="*/ 20177 h 414642"/>
                  <a:gd name="connsiteX135" fmla="*/ 70848 w 607639"/>
                  <a:gd name="connsiteY135" fmla="*/ 0 h 414642"/>
                  <a:gd name="connsiteX136" fmla="*/ 536702 w 607639"/>
                  <a:gd name="connsiteY136" fmla="*/ 0 h 414642"/>
                  <a:gd name="connsiteX137" fmla="*/ 567142 w 607639"/>
                  <a:gd name="connsiteY137" fmla="*/ 30309 h 414642"/>
                  <a:gd name="connsiteX138" fmla="*/ 567142 w 607639"/>
                  <a:gd name="connsiteY138" fmla="*/ 343802 h 414642"/>
                  <a:gd name="connsiteX139" fmla="*/ 597492 w 607639"/>
                  <a:gd name="connsiteY139" fmla="*/ 343802 h 414642"/>
                  <a:gd name="connsiteX140" fmla="*/ 607639 w 607639"/>
                  <a:gd name="connsiteY140" fmla="*/ 353935 h 414642"/>
                  <a:gd name="connsiteX141" fmla="*/ 607639 w 607639"/>
                  <a:gd name="connsiteY141" fmla="*/ 384244 h 414642"/>
                  <a:gd name="connsiteX142" fmla="*/ 577199 w 607639"/>
                  <a:gd name="connsiteY142" fmla="*/ 414642 h 414642"/>
                  <a:gd name="connsiteX143" fmla="*/ 30351 w 607639"/>
                  <a:gd name="connsiteY143" fmla="*/ 414642 h 414642"/>
                  <a:gd name="connsiteX144" fmla="*/ 0 w 607639"/>
                  <a:gd name="connsiteY144" fmla="*/ 384244 h 414642"/>
                  <a:gd name="connsiteX145" fmla="*/ 0 w 607639"/>
                  <a:gd name="connsiteY145" fmla="*/ 353935 h 414642"/>
                  <a:gd name="connsiteX146" fmla="*/ 10147 w 607639"/>
                  <a:gd name="connsiteY146" fmla="*/ 343802 h 414642"/>
                  <a:gd name="connsiteX147" fmla="*/ 40497 w 607639"/>
                  <a:gd name="connsiteY147" fmla="*/ 343802 h 414642"/>
                  <a:gd name="connsiteX148" fmla="*/ 40497 w 607639"/>
                  <a:gd name="connsiteY148" fmla="*/ 30309 h 414642"/>
                  <a:gd name="connsiteX149" fmla="*/ 70848 w 607639"/>
                  <a:gd name="connsiteY149"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607639" h="414642">
                    <a:moveTo>
                      <a:pt x="20293" y="364067"/>
                    </a:moveTo>
                    <a:lnTo>
                      <a:pt x="20293" y="384244"/>
                    </a:lnTo>
                    <a:cubicBezTo>
                      <a:pt x="20293" y="390377"/>
                      <a:pt x="24299"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82270" y="262926"/>
                    </a:moveTo>
                    <a:lnTo>
                      <a:pt x="192432" y="262926"/>
                    </a:lnTo>
                    <a:cubicBezTo>
                      <a:pt x="198493" y="262926"/>
                      <a:pt x="202593" y="267012"/>
                      <a:pt x="202593" y="273052"/>
                    </a:cubicBezTo>
                    <a:cubicBezTo>
                      <a:pt x="202593" y="279092"/>
                      <a:pt x="198493" y="283178"/>
                      <a:pt x="192432" y="283178"/>
                    </a:cubicBezTo>
                    <a:lnTo>
                      <a:pt x="182270" y="283178"/>
                    </a:lnTo>
                    <a:cubicBezTo>
                      <a:pt x="176209" y="283178"/>
                      <a:pt x="172109" y="279092"/>
                      <a:pt x="172109" y="273052"/>
                    </a:cubicBezTo>
                    <a:cubicBezTo>
                      <a:pt x="172109" y="267012"/>
                      <a:pt x="176209" y="262926"/>
                      <a:pt x="182270" y="262926"/>
                    </a:cubicBezTo>
                    <a:close/>
                    <a:moveTo>
                      <a:pt x="91153" y="262926"/>
                    </a:moveTo>
                    <a:lnTo>
                      <a:pt x="141783" y="262926"/>
                    </a:lnTo>
                    <a:cubicBezTo>
                      <a:pt x="147834" y="262926"/>
                      <a:pt x="151927" y="267012"/>
                      <a:pt x="151927" y="273052"/>
                    </a:cubicBezTo>
                    <a:cubicBezTo>
                      <a:pt x="151927" y="279092"/>
                      <a:pt x="147834" y="283178"/>
                      <a:pt x="141783" y="283178"/>
                    </a:cubicBezTo>
                    <a:lnTo>
                      <a:pt x="91153" y="283178"/>
                    </a:lnTo>
                    <a:cubicBezTo>
                      <a:pt x="85102" y="283178"/>
                      <a:pt x="81009" y="279092"/>
                      <a:pt x="81009" y="273052"/>
                    </a:cubicBezTo>
                    <a:cubicBezTo>
                      <a:pt x="81009" y="267012"/>
                      <a:pt x="85102" y="262926"/>
                      <a:pt x="91153" y="262926"/>
                    </a:cubicBezTo>
                    <a:close/>
                    <a:moveTo>
                      <a:pt x="161988" y="222493"/>
                    </a:moveTo>
                    <a:lnTo>
                      <a:pt x="232948" y="222493"/>
                    </a:lnTo>
                    <a:cubicBezTo>
                      <a:pt x="239002" y="222493"/>
                      <a:pt x="243098" y="226579"/>
                      <a:pt x="243098" y="232619"/>
                    </a:cubicBezTo>
                    <a:cubicBezTo>
                      <a:pt x="243098" y="238659"/>
                      <a:pt x="239002" y="242745"/>
                      <a:pt x="232948" y="242745"/>
                    </a:cubicBezTo>
                    <a:lnTo>
                      <a:pt x="161988" y="242745"/>
                    </a:lnTo>
                    <a:cubicBezTo>
                      <a:pt x="155934" y="242745"/>
                      <a:pt x="151927" y="238659"/>
                      <a:pt x="151927" y="232619"/>
                    </a:cubicBezTo>
                    <a:cubicBezTo>
                      <a:pt x="151927" y="226579"/>
                      <a:pt x="155934" y="222493"/>
                      <a:pt x="161988" y="222493"/>
                    </a:cubicBezTo>
                    <a:close/>
                    <a:moveTo>
                      <a:pt x="91146" y="222493"/>
                    </a:moveTo>
                    <a:lnTo>
                      <a:pt x="121467" y="222493"/>
                    </a:lnTo>
                    <a:cubicBezTo>
                      <a:pt x="127603" y="222493"/>
                      <a:pt x="131604" y="226579"/>
                      <a:pt x="131604" y="232619"/>
                    </a:cubicBezTo>
                    <a:cubicBezTo>
                      <a:pt x="131604" y="238659"/>
                      <a:pt x="127603" y="242745"/>
                      <a:pt x="121467" y="242745"/>
                    </a:cubicBezTo>
                    <a:lnTo>
                      <a:pt x="91146" y="242745"/>
                    </a:lnTo>
                    <a:cubicBezTo>
                      <a:pt x="85099" y="242745"/>
                      <a:pt x="81009" y="238659"/>
                      <a:pt x="81009" y="232619"/>
                    </a:cubicBezTo>
                    <a:cubicBezTo>
                      <a:pt x="81009" y="226579"/>
                      <a:pt x="85099" y="222493"/>
                      <a:pt x="91146" y="222493"/>
                    </a:cubicBezTo>
                    <a:close/>
                    <a:moveTo>
                      <a:pt x="182270" y="182059"/>
                    </a:moveTo>
                    <a:lnTo>
                      <a:pt x="192432" y="182059"/>
                    </a:lnTo>
                    <a:cubicBezTo>
                      <a:pt x="198493" y="182059"/>
                      <a:pt x="202593" y="186060"/>
                      <a:pt x="202593" y="192195"/>
                    </a:cubicBezTo>
                    <a:cubicBezTo>
                      <a:pt x="202593" y="198240"/>
                      <a:pt x="198493" y="202241"/>
                      <a:pt x="192432" y="202241"/>
                    </a:cubicBezTo>
                    <a:lnTo>
                      <a:pt x="182270" y="202241"/>
                    </a:lnTo>
                    <a:cubicBezTo>
                      <a:pt x="176209" y="202241"/>
                      <a:pt x="172109" y="198240"/>
                      <a:pt x="172109" y="192195"/>
                    </a:cubicBezTo>
                    <a:cubicBezTo>
                      <a:pt x="172109" y="186060"/>
                      <a:pt x="176209" y="182059"/>
                      <a:pt x="182270" y="182059"/>
                    </a:cubicBezTo>
                    <a:close/>
                    <a:moveTo>
                      <a:pt x="91153" y="182059"/>
                    </a:moveTo>
                    <a:lnTo>
                      <a:pt x="141783" y="182059"/>
                    </a:lnTo>
                    <a:cubicBezTo>
                      <a:pt x="147834" y="182059"/>
                      <a:pt x="151927" y="186060"/>
                      <a:pt x="151927" y="192195"/>
                    </a:cubicBezTo>
                    <a:cubicBezTo>
                      <a:pt x="151927" y="198240"/>
                      <a:pt x="147834" y="202241"/>
                      <a:pt x="141783" y="202241"/>
                    </a:cubicBezTo>
                    <a:lnTo>
                      <a:pt x="91153" y="202241"/>
                    </a:lnTo>
                    <a:cubicBezTo>
                      <a:pt x="85102" y="202241"/>
                      <a:pt x="81009" y="198240"/>
                      <a:pt x="81009" y="192195"/>
                    </a:cubicBezTo>
                    <a:cubicBezTo>
                      <a:pt x="81009" y="186060"/>
                      <a:pt x="85102" y="182059"/>
                      <a:pt x="91153" y="182059"/>
                    </a:cubicBezTo>
                    <a:close/>
                    <a:moveTo>
                      <a:pt x="161988" y="141625"/>
                    </a:moveTo>
                    <a:lnTo>
                      <a:pt x="232948" y="141625"/>
                    </a:lnTo>
                    <a:cubicBezTo>
                      <a:pt x="239002" y="141625"/>
                      <a:pt x="243098" y="145626"/>
                      <a:pt x="243098" y="151761"/>
                    </a:cubicBezTo>
                    <a:cubicBezTo>
                      <a:pt x="243098" y="157806"/>
                      <a:pt x="239002" y="161807"/>
                      <a:pt x="232948" y="161807"/>
                    </a:cubicBezTo>
                    <a:lnTo>
                      <a:pt x="161988" y="161807"/>
                    </a:lnTo>
                    <a:cubicBezTo>
                      <a:pt x="155934" y="161807"/>
                      <a:pt x="151927" y="157806"/>
                      <a:pt x="151927" y="151761"/>
                    </a:cubicBezTo>
                    <a:cubicBezTo>
                      <a:pt x="151927" y="145626"/>
                      <a:pt x="155934" y="141625"/>
                      <a:pt x="161988" y="141625"/>
                    </a:cubicBezTo>
                    <a:close/>
                    <a:moveTo>
                      <a:pt x="91146" y="141625"/>
                    </a:moveTo>
                    <a:lnTo>
                      <a:pt x="121467" y="141625"/>
                    </a:lnTo>
                    <a:cubicBezTo>
                      <a:pt x="127603" y="141625"/>
                      <a:pt x="131604" y="145626"/>
                      <a:pt x="131604" y="151761"/>
                    </a:cubicBezTo>
                    <a:cubicBezTo>
                      <a:pt x="131604" y="157806"/>
                      <a:pt x="127603" y="161807"/>
                      <a:pt x="121467" y="161807"/>
                    </a:cubicBezTo>
                    <a:lnTo>
                      <a:pt x="91146" y="161807"/>
                    </a:lnTo>
                    <a:cubicBezTo>
                      <a:pt x="85099" y="161807"/>
                      <a:pt x="81009" y="157806"/>
                      <a:pt x="81009" y="151761"/>
                    </a:cubicBezTo>
                    <a:cubicBezTo>
                      <a:pt x="81009" y="145626"/>
                      <a:pt x="85099" y="141625"/>
                      <a:pt x="91146" y="141625"/>
                    </a:cubicBezTo>
                    <a:close/>
                    <a:moveTo>
                      <a:pt x="364566" y="102176"/>
                    </a:moveTo>
                    <a:cubicBezTo>
                      <a:pt x="318996" y="107241"/>
                      <a:pt x="283573" y="145630"/>
                      <a:pt x="283573" y="192194"/>
                    </a:cubicBezTo>
                    <a:cubicBezTo>
                      <a:pt x="283573" y="242756"/>
                      <a:pt x="324069" y="283188"/>
                      <a:pt x="374712" y="283188"/>
                    </a:cubicBezTo>
                    <a:cubicBezTo>
                      <a:pt x="421261" y="283188"/>
                      <a:pt x="459799" y="247732"/>
                      <a:pt x="464783" y="202235"/>
                    </a:cubicBezTo>
                    <a:lnTo>
                      <a:pt x="374712" y="202235"/>
                    </a:lnTo>
                    <a:cubicBezTo>
                      <a:pt x="368660" y="202235"/>
                      <a:pt x="364566" y="198236"/>
                      <a:pt x="364566" y="192194"/>
                    </a:cubicBezTo>
                    <a:close/>
                    <a:moveTo>
                      <a:pt x="182270" y="101191"/>
                    </a:moveTo>
                    <a:lnTo>
                      <a:pt x="192432" y="101191"/>
                    </a:lnTo>
                    <a:cubicBezTo>
                      <a:pt x="198493" y="101191"/>
                      <a:pt x="202593" y="105192"/>
                      <a:pt x="202593" y="111238"/>
                    </a:cubicBezTo>
                    <a:cubicBezTo>
                      <a:pt x="202593" y="117372"/>
                      <a:pt x="198493" y="121373"/>
                      <a:pt x="192432" y="121373"/>
                    </a:cubicBezTo>
                    <a:lnTo>
                      <a:pt x="182270" y="121373"/>
                    </a:lnTo>
                    <a:cubicBezTo>
                      <a:pt x="176209" y="121373"/>
                      <a:pt x="172109" y="117372"/>
                      <a:pt x="172109" y="111238"/>
                    </a:cubicBezTo>
                    <a:cubicBezTo>
                      <a:pt x="172109" y="105192"/>
                      <a:pt x="176209" y="101191"/>
                      <a:pt x="182270" y="101191"/>
                    </a:cubicBezTo>
                    <a:close/>
                    <a:moveTo>
                      <a:pt x="91153" y="101191"/>
                    </a:moveTo>
                    <a:lnTo>
                      <a:pt x="141783" y="101191"/>
                    </a:lnTo>
                    <a:cubicBezTo>
                      <a:pt x="147834" y="101191"/>
                      <a:pt x="151927" y="105192"/>
                      <a:pt x="151927" y="111238"/>
                    </a:cubicBezTo>
                    <a:cubicBezTo>
                      <a:pt x="151927" y="117372"/>
                      <a:pt x="147834" y="121373"/>
                      <a:pt x="141783" y="121373"/>
                    </a:cubicBezTo>
                    <a:lnTo>
                      <a:pt x="91153" y="121373"/>
                    </a:lnTo>
                    <a:cubicBezTo>
                      <a:pt x="85102" y="121373"/>
                      <a:pt x="81009" y="117372"/>
                      <a:pt x="81009" y="111238"/>
                    </a:cubicBezTo>
                    <a:cubicBezTo>
                      <a:pt x="81009" y="105192"/>
                      <a:pt x="85102" y="101191"/>
                      <a:pt x="91153" y="101191"/>
                    </a:cubicBezTo>
                    <a:close/>
                    <a:moveTo>
                      <a:pt x="374712" y="80938"/>
                    </a:moveTo>
                    <a:cubicBezTo>
                      <a:pt x="380764" y="80938"/>
                      <a:pt x="384858" y="85026"/>
                      <a:pt x="384858" y="91068"/>
                    </a:cubicBezTo>
                    <a:lnTo>
                      <a:pt x="384858" y="182063"/>
                    </a:lnTo>
                    <a:lnTo>
                      <a:pt x="475998" y="182063"/>
                    </a:lnTo>
                    <a:cubicBezTo>
                      <a:pt x="482050" y="182063"/>
                      <a:pt x="486055" y="186062"/>
                      <a:pt x="486055" y="192194"/>
                    </a:cubicBezTo>
                    <a:cubicBezTo>
                      <a:pt x="486055" y="253864"/>
                      <a:pt x="436480" y="303360"/>
                      <a:pt x="374712" y="303360"/>
                    </a:cubicBezTo>
                    <a:cubicBezTo>
                      <a:pt x="312944" y="303360"/>
                      <a:pt x="263280" y="253864"/>
                      <a:pt x="263280" y="192194"/>
                    </a:cubicBezTo>
                    <a:cubicBezTo>
                      <a:pt x="263280" y="130523"/>
                      <a:pt x="312944" y="80938"/>
                      <a:pt x="374712" y="80938"/>
                    </a:cubicBezTo>
                    <a:close/>
                    <a:moveTo>
                      <a:pt x="425343" y="61744"/>
                    </a:moveTo>
                    <a:lnTo>
                      <a:pt x="425343" y="141635"/>
                    </a:lnTo>
                    <a:lnTo>
                      <a:pt x="505373" y="141635"/>
                    </a:lnTo>
                    <a:cubicBezTo>
                      <a:pt x="500299" y="99157"/>
                      <a:pt x="466827" y="65743"/>
                      <a:pt x="425343" y="61744"/>
                    </a:cubicBezTo>
                    <a:close/>
                    <a:moveTo>
                      <a:pt x="161988" y="60757"/>
                    </a:moveTo>
                    <a:lnTo>
                      <a:pt x="232948" y="60757"/>
                    </a:lnTo>
                    <a:cubicBezTo>
                      <a:pt x="239002" y="60757"/>
                      <a:pt x="243098" y="64758"/>
                      <a:pt x="243098" y="70804"/>
                    </a:cubicBezTo>
                    <a:cubicBezTo>
                      <a:pt x="243098" y="76938"/>
                      <a:pt x="239002" y="80939"/>
                      <a:pt x="232948" y="80939"/>
                    </a:cubicBezTo>
                    <a:lnTo>
                      <a:pt x="161988" y="80939"/>
                    </a:lnTo>
                    <a:cubicBezTo>
                      <a:pt x="155934" y="80939"/>
                      <a:pt x="151927" y="76938"/>
                      <a:pt x="151927" y="70804"/>
                    </a:cubicBezTo>
                    <a:cubicBezTo>
                      <a:pt x="151927" y="64758"/>
                      <a:pt x="155934" y="60757"/>
                      <a:pt x="161988" y="60757"/>
                    </a:cubicBezTo>
                    <a:close/>
                    <a:moveTo>
                      <a:pt x="91146" y="60757"/>
                    </a:moveTo>
                    <a:lnTo>
                      <a:pt x="121467" y="60757"/>
                    </a:lnTo>
                    <a:cubicBezTo>
                      <a:pt x="127603" y="60757"/>
                      <a:pt x="131604" y="64758"/>
                      <a:pt x="131604" y="70804"/>
                    </a:cubicBezTo>
                    <a:cubicBezTo>
                      <a:pt x="131604" y="76938"/>
                      <a:pt x="127603" y="80939"/>
                      <a:pt x="121467" y="80939"/>
                    </a:cubicBezTo>
                    <a:lnTo>
                      <a:pt x="91146" y="80939"/>
                    </a:lnTo>
                    <a:cubicBezTo>
                      <a:pt x="85099" y="80939"/>
                      <a:pt x="81009" y="76938"/>
                      <a:pt x="81009" y="70804"/>
                    </a:cubicBezTo>
                    <a:cubicBezTo>
                      <a:pt x="81009" y="64758"/>
                      <a:pt x="85099" y="60757"/>
                      <a:pt x="91146" y="60757"/>
                    </a:cubicBezTo>
                    <a:close/>
                    <a:moveTo>
                      <a:pt x="415194" y="40505"/>
                    </a:moveTo>
                    <a:cubicBezTo>
                      <a:pt x="476975" y="40505"/>
                      <a:pt x="526560" y="90092"/>
                      <a:pt x="526560" y="151765"/>
                    </a:cubicBezTo>
                    <a:cubicBezTo>
                      <a:pt x="526560" y="157808"/>
                      <a:pt x="522554" y="161807"/>
                      <a:pt x="516501" y="161807"/>
                    </a:cubicBezTo>
                    <a:lnTo>
                      <a:pt x="415194" y="161807"/>
                    </a:lnTo>
                    <a:cubicBezTo>
                      <a:pt x="409141" y="161807"/>
                      <a:pt x="405046" y="157808"/>
                      <a:pt x="405046" y="151765"/>
                    </a:cubicBezTo>
                    <a:lnTo>
                      <a:pt x="405046" y="50636"/>
                    </a:lnTo>
                    <a:cubicBezTo>
                      <a:pt x="405046" y="44593"/>
                      <a:pt x="409141" y="40505"/>
                      <a:pt x="415194" y="40505"/>
                    </a:cubicBezTo>
                    <a:close/>
                    <a:moveTo>
                      <a:pt x="70848" y="20177"/>
                    </a:moveTo>
                    <a:cubicBezTo>
                      <a:pt x="64796" y="20177"/>
                      <a:pt x="60791" y="24265"/>
                      <a:pt x="60791" y="30309"/>
                    </a:cubicBezTo>
                    <a:lnTo>
                      <a:pt x="60791" y="343802"/>
                    </a:lnTo>
                    <a:lnTo>
                      <a:pt x="222780" y="343802"/>
                    </a:lnTo>
                    <a:cubicBezTo>
                      <a:pt x="228833" y="343802"/>
                      <a:pt x="232927" y="347891"/>
                      <a:pt x="232927" y="353935"/>
                    </a:cubicBezTo>
                    <a:lnTo>
                      <a:pt x="232927" y="364067"/>
                    </a:lnTo>
                    <a:lnTo>
                      <a:pt x="374712" y="364067"/>
                    </a:lnTo>
                    <a:lnTo>
                      <a:pt x="374712" y="353935"/>
                    </a:lnTo>
                    <a:cubicBezTo>
                      <a:pt x="374712" y="347891"/>
                      <a:pt x="378718"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1"/>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1"/>
                      <a:pt x="4094" y="343802"/>
                      <a:pt x="10147" y="343802"/>
                    </a:cubicBezTo>
                    <a:lnTo>
                      <a:pt x="40497" y="343802"/>
                    </a:lnTo>
                    <a:lnTo>
                      <a:pt x="40497" y="30309"/>
                    </a:lnTo>
                    <a:cubicBezTo>
                      <a:pt x="40497" y="13155"/>
                      <a:pt x="53670" y="0"/>
                      <a:pt x="70848" y="0"/>
                    </a:cubicBezTo>
                    <a:close/>
                  </a:path>
                </a:pathLst>
              </a:custGeom>
              <a:solidFill>
                <a:srgbClr val="FFFFFF"/>
              </a:solidFill>
              <a:ln>
                <a:noFill/>
              </a:ln>
            </p:spPr>
            <p:txBody>
              <a:bodyPr wrap="square" lIns="91440" tIns="45720" rIns="91440" bIns="45720" anchor="ctr">
                <a:normAutofit fontScale="85000" lnSpcReduction="20000"/>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grpSp>
        <p:sp>
          <p:nvSpPr>
            <p:cNvPr id="22" name="文本框 21"/>
            <p:cNvSpPr txBox="1"/>
            <p:nvPr/>
          </p:nvSpPr>
          <p:spPr>
            <a:xfrm>
              <a:off x="765583" y="4664087"/>
              <a:ext cx="2121460" cy="368300"/>
            </a:xfrm>
            <a:prstGeom prst="rect">
              <a:avLst/>
            </a:prstGeom>
            <a:noFill/>
          </p:spPr>
          <p:txBody>
            <a:bodyPr wrap="square" rtlCol="0">
              <a:spAutoFit/>
            </a:bodyPr>
            <a:lstStyle/>
            <a:p>
              <a:pPr marL="0" marR="0" lvl="0" indent="0" algn="ctr" defTabSz="457200" eaLnBrk="1" fontAlgn="auto" latinLnBrk="0" hangingPunct="1">
                <a:lnSpc>
                  <a:spcPct val="150000"/>
                </a:lnSpc>
                <a:spcBef>
                  <a:spcPts val="0"/>
                </a:spcBef>
                <a:spcAft>
                  <a:spcPts val="0"/>
                </a:spcAft>
                <a:buClrTx/>
                <a:buSzTx/>
                <a:buFontTx/>
                <a:buNone/>
                <a:defRPr/>
              </a:pPr>
              <a:r>
                <a:rPr lang="zh-CN" altLang="en-US"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三次握手是TCP建立连接的过程，包括SYN、SYN-ACK、ACK三个步骤，确保双方通信可靠同步。</a:t>
              </a:r>
            </a:p>
          </p:txBody>
        </p:sp>
        <p:sp>
          <p:nvSpPr>
            <p:cNvPr id="23" name="文本框 22"/>
            <p:cNvSpPr txBox="1"/>
            <p:nvPr/>
          </p:nvSpPr>
          <p:spPr>
            <a:xfrm>
              <a:off x="1014699" y="4252510"/>
              <a:ext cx="1872344" cy="368300"/>
            </a:xfrm>
            <a:prstGeom prst="rect">
              <a:avLst/>
            </a:prstGeom>
            <a:noFill/>
          </p:spPr>
          <p:txBody>
            <a:bodyPr wrap="square" rtlCol="0">
              <a:spAutoFit/>
            </a:bodyPr>
            <a:lstStyle/>
            <a:p>
              <a:pPr marL="0" marR="0" lvl="0" indent="0" defTabSz="1219200" eaLnBrk="1" fontAlgn="auto" latinLnBrk="0" hangingPunct="1">
                <a:lnSpc>
                  <a:spcPct val="100000"/>
                </a:lnSpc>
                <a:spcBef>
                  <a:spcPts val="0"/>
                </a:spcBef>
                <a:spcAft>
                  <a:spcPts val="0"/>
                </a:spcAft>
                <a:buClrTx/>
                <a:buSzTx/>
                <a:buFontTx/>
                <a:buNone/>
                <a:defRPr/>
              </a:pPr>
              <a:r>
                <a:rPr kumimoji="0" lang="zh-CN" altLang="en-US" sz="1800" i="0" u="none" strike="noStrike" kern="0" cap="none" spc="0" normalizeH="0" baseline="0" noProof="0" dirty="0" b="1">
                  <a:ln>
                    <a:noFill/>
                  </a:ln>
                  <a:solidFill>
                    <a:srgbClr val="F0F0F0">
                      <a:lumMod val="25000"/>
                    </a:srgbClr>
                  </a:solidFill>
                  <a:effectLst/>
                  <a:uLnTx/>
                  <a:uFillTx/>
                  <a:latin typeface="等线"/>
                  <a:cs typeface="+mn-ea"/>
                  <a:sym typeface="+mn-lt"/>
                </a:rPr>
                <a:t/>
              </a:r>
              <a:r>
                <a:rPr kumimoji="0" lang="en-US" altLang="zh-CN" sz="1800" i="0" u="none" strike="noStrike" kern="0" cap="none" spc="0" normalizeH="0" baseline="0" noProof="0" dirty="0" b="1">
                  <a:ln>
                    <a:noFill/>
                  </a:ln>
                  <a:solidFill>
                    <a:srgbClr val="F0F0F0">
                      <a:lumMod val="25000"/>
                    </a:srgbClr>
                  </a:solidFill>
                  <a:effectLst/>
                  <a:uLnTx/>
                  <a:uFillTx/>
                  <a:latin typeface="等线"/>
                  <a:cs typeface="+mn-ea"/>
                  <a:sym typeface="+mn-lt"/>
                </a:rPr>
                <a:t/>
              </a:r>
              <a:r>
                <a:rPr sz="1800" i="0" b="1">
                  <a:solidFill>
                    <a:srgbClr val="F0F0F0"/>
                  </a:solidFill>
                  <a:latin typeface="等线"/>
                </a:rPr>
                <a:t>三次握手概述</a:t>
              </a:r>
            </a:p>
          </p:txBody>
        </p:sp>
      </p:grpSp>
      <p:grpSp>
        <p:nvGrpSpPr>
          <p:cNvPr id="31" name="组合 30"/>
          <p:cNvGrpSpPr/>
          <p:nvPr/>
        </p:nvGrpSpPr>
        <p:grpSpPr>
          <a:xfrm>
            <a:off x="3357872" y="3694841"/>
            <a:ext cx="2121460" cy="1699496"/>
            <a:chOff x="3357872" y="3332891"/>
            <a:chExt cx="2121460" cy="1699496"/>
          </a:xfrm>
        </p:grpSpPr>
        <p:grpSp>
          <p:nvGrpSpPr>
            <p:cNvPr id="32" name="íśḻîdè" title="MJ8JxobmQhO5YsZmEcy6DZVp0AZTfE39zvT5PAyas4bMl"/>
            <p:cNvGrpSpPr/>
            <p:nvPr/>
          </p:nvGrpSpPr>
          <p:grpSpPr>
            <a:xfrm>
              <a:off x="3935760" y="3332891"/>
              <a:ext cx="792088" cy="792085"/>
              <a:chOff x="2406923" y="2845390"/>
              <a:chExt cx="571222" cy="571221"/>
            </a:xfrm>
          </p:grpSpPr>
          <p:sp>
            <p:nvSpPr>
              <p:cNvPr id="35" name="íşḻiďe"/>
              <p:cNvSpPr/>
              <p:nvPr/>
            </p:nvSpPr>
            <p:spPr>
              <a:xfrm>
                <a:off x="2406923" y="2845390"/>
                <a:ext cx="571222" cy="571221"/>
              </a:xfrm>
              <a:prstGeom prst="ellipse">
                <a:avLst/>
              </a:prstGeom>
              <a:solidFill>
                <a:schemeClr val="accent2"/>
              </a:solidFill>
              <a:ln w="38100" cap="flat" cmpd="sng" algn="ctr">
                <a:solidFill>
                  <a:srgbClr val="FFFFFF"/>
                </a:solidFill>
                <a:prstDash val="solid"/>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dirty="0">
                  <a:ln>
                    <a:noFill/>
                  </a:ln>
                  <a:solidFill>
                    <a:srgbClr val="000000"/>
                  </a:solidFill>
                  <a:effectLst/>
                  <a:uLnTx/>
                  <a:uFillTx/>
                  <a:cs typeface="+mn-ea"/>
                  <a:sym typeface="+mn-lt"/>
                </a:endParaRPr>
              </a:p>
            </p:txBody>
          </p:sp>
          <p:sp>
            <p:nvSpPr>
              <p:cNvPr id="36" name="iṣľîḓè" title="ry6MHxwOH8WsTKLSa514qPVJnvhhWFnRDjZGIbRZNsFBp"/>
              <p:cNvSpPr/>
              <p:nvPr/>
            </p:nvSpPr>
            <p:spPr bwMode="auto">
              <a:xfrm>
                <a:off x="2540113" y="3026988"/>
                <a:ext cx="304842" cy="208018"/>
              </a:xfrm>
              <a:custGeom>
                <a:avLst/>
                <a:gdLst>
                  <a:gd name="connsiteX0" fmla="*/ 20293 w 607639"/>
                  <a:gd name="connsiteY0" fmla="*/ 364062 h 414642"/>
                  <a:gd name="connsiteX1" fmla="*/ 20293 w 607639"/>
                  <a:gd name="connsiteY1" fmla="*/ 384241 h 414642"/>
                  <a:gd name="connsiteX2" fmla="*/ 30351 w 607639"/>
                  <a:gd name="connsiteY2" fmla="*/ 394374 h 414642"/>
                  <a:gd name="connsiteX3" fmla="*/ 577199 w 607639"/>
                  <a:gd name="connsiteY3" fmla="*/ 394374 h 414642"/>
                  <a:gd name="connsiteX4" fmla="*/ 587346 w 607639"/>
                  <a:gd name="connsiteY4" fmla="*/ 384241 h 414642"/>
                  <a:gd name="connsiteX5" fmla="*/ 587346 w 607639"/>
                  <a:gd name="connsiteY5" fmla="*/ 364062 h 414642"/>
                  <a:gd name="connsiteX6" fmla="*/ 394917 w 607639"/>
                  <a:gd name="connsiteY6" fmla="*/ 364062 h 414642"/>
                  <a:gd name="connsiteX7" fmla="*/ 394917 w 607639"/>
                  <a:gd name="connsiteY7" fmla="*/ 374196 h 414642"/>
                  <a:gd name="connsiteX8" fmla="*/ 384859 w 607639"/>
                  <a:gd name="connsiteY8" fmla="*/ 384241 h 414642"/>
                  <a:gd name="connsiteX9" fmla="*/ 222780 w 607639"/>
                  <a:gd name="connsiteY9" fmla="*/ 384241 h 414642"/>
                  <a:gd name="connsiteX10" fmla="*/ 212634 w 607639"/>
                  <a:gd name="connsiteY10" fmla="*/ 374196 h 414642"/>
                  <a:gd name="connsiteX11" fmla="*/ 212634 w 607639"/>
                  <a:gd name="connsiteY11" fmla="*/ 364062 h 414642"/>
                  <a:gd name="connsiteX12" fmla="*/ 10146 w 607639"/>
                  <a:gd name="connsiteY12" fmla="*/ 343794 h 414642"/>
                  <a:gd name="connsiteX13" fmla="*/ 40505 w 607639"/>
                  <a:gd name="connsiteY13" fmla="*/ 343794 h 414642"/>
                  <a:gd name="connsiteX14" fmla="*/ 40505 w 607639"/>
                  <a:gd name="connsiteY14" fmla="*/ 353920 h 414642"/>
                  <a:gd name="connsiteX15" fmla="*/ 50652 w 607639"/>
                  <a:gd name="connsiteY15" fmla="*/ 364052 h 414642"/>
                  <a:gd name="connsiteX16" fmla="*/ 212637 w 607639"/>
                  <a:gd name="connsiteY16" fmla="*/ 364052 h 414642"/>
                  <a:gd name="connsiteX17" fmla="*/ 212637 w 607639"/>
                  <a:gd name="connsiteY17" fmla="*/ 374185 h 414642"/>
                  <a:gd name="connsiteX18" fmla="*/ 222783 w 607639"/>
                  <a:gd name="connsiteY18" fmla="*/ 384228 h 414642"/>
                  <a:gd name="connsiteX19" fmla="*/ 384857 w 607639"/>
                  <a:gd name="connsiteY19" fmla="*/ 384228 h 414642"/>
                  <a:gd name="connsiteX20" fmla="*/ 394915 w 607639"/>
                  <a:gd name="connsiteY20" fmla="*/ 374185 h 414642"/>
                  <a:gd name="connsiteX21" fmla="*/ 394915 w 607639"/>
                  <a:gd name="connsiteY21" fmla="*/ 364052 h 414642"/>
                  <a:gd name="connsiteX22" fmla="*/ 556989 w 607639"/>
                  <a:gd name="connsiteY22" fmla="*/ 364052 h 414642"/>
                  <a:gd name="connsiteX23" fmla="*/ 567135 w 607639"/>
                  <a:gd name="connsiteY23" fmla="*/ 353920 h 414642"/>
                  <a:gd name="connsiteX24" fmla="*/ 567135 w 607639"/>
                  <a:gd name="connsiteY24" fmla="*/ 343794 h 414642"/>
                  <a:gd name="connsiteX25" fmla="*/ 597493 w 607639"/>
                  <a:gd name="connsiteY25" fmla="*/ 343794 h 414642"/>
                  <a:gd name="connsiteX26" fmla="*/ 607639 w 607639"/>
                  <a:gd name="connsiteY26" fmla="*/ 353928 h 414642"/>
                  <a:gd name="connsiteX27" fmla="*/ 607639 w 607639"/>
                  <a:gd name="connsiteY27" fmla="*/ 384241 h 414642"/>
                  <a:gd name="connsiteX28" fmla="*/ 577199 w 607639"/>
                  <a:gd name="connsiteY28" fmla="*/ 414642 h 414642"/>
                  <a:gd name="connsiteX29" fmla="*/ 30351 w 607639"/>
                  <a:gd name="connsiteY29" fmla="*/ 414642 h 414642"/>
                  <a:gd name="connsiteX30" fmla="*/ 0 w 607639"/>
                  <a:gd name="connsiteY30" fmla="*/ 384241 h 414642"/>
                  <a:gd name="connsiteX31" fmla="*/ 0 w 607639"/>
                  <a:gd name="connsiteY31" fmla="*/ 353928 h 414642"/>
                  <a:gd name="connsiteX32" fmla="*/ 10146 w 607639"/>
                  <a:gd name="connsiteY32" fmla="*/ 343794 h 414642"/>
                  <a:gd name="connsiteX33" fmla="*/ 354415 w 607639"/>
                  <a:gd name="connsiteY33" fmla="*/ 262926 h 414642"/>
                  <a:gd name="connsiteX34" fmla="*/ 364541 w 607639"/>
                  <a:gd name="connsiteY34" fmla="*/ 273063 h 414642"/>
                  <a:gd name="connsiteX35" fmla="*/ 364541 w 607639"/>
                  <a:gd name="connsiteY35" fmla="*/ 303384 h 414642"/>
                  <a:gd name="connsiteX36" fmla="*/ 354415 w 607639"/>
                  <a:gd name="connsiteY36" fmla="*/ 313521 h 414642"/>
                  <a:gd name="connsiteX37" fmla="*/ 344289 w 607639"/>
                  <a:gd name="connsiteY37" fmla="*/ 303384 h 414642"/>
                  <a:gd name="connsiteX38" fmla="*/ 344289 w 607639"/>
                  <a:gd name="connsiteY38" fmla="*/ 273063 h 414642"/>
                  <a:gd name="connsiteX39" fmla="*/ 354415 w 607639"/>
                  <a:gd name="connsiteY39" fmla="*/ 262926 h 414642"/>
                  <a:gd name="connsiteX40" fmla="*/ 274426 w 607639"/>
                  <a:gd name="connsiteY40" fmla="*/ 252429 h 414642"/>
                  <a:gd name="connsiteX41" fmla="*/ 274426 w 607639"/>
                  <a:gd name="connsiteY41" fmla="*/ 253836 h 414642"/>
                  <a:gd name="connsiteX42" fmla="*/ 268732 w 607639"/>
                  <a:gd name="connsiteY42" fmla="*/ 256281 h 414642"/>
                  <a:gd name="connsiteX43" fmla="*/ 435415 w 607639"/>
                  <a:gd name="connsiteY43" fmla="*/ 242745 h 414642"/>
                  <a:gd name="connsiteX44" fmla="*/ 445550 w 607639"/>
                  <a:gd name="connsiteY44" fmla="*/ 252793 h 414642"/>
                  <a:gd name="connsiteX45" fmla="*/ 445550 w 607639"/>
                  <a:gd name="connsiteY45" fmla="*/ 303386 h 414642"/>
                  <a:gd name="connsiteX46" fmla="*/ 435415 w 607639"/>
                  <a:gd name="connsiteY46" fmla="*/ 313522 h 414642"/>
                  <a:gd name="connsiteX47" fmla="*/ 425368 w 607639"/>
                  <a:gd name="connsiteY47" fmla="*/ 303386 h 414642"/>
                  <a:gd name="connsiteX48" fmla="*/ 425368 w 607639"/>
                  <a:gd name="connsiteY48" fmla="*/ 252793 h 414642"/>
                  <a:gd name="connsiteX49" fmla="*/ 435415 w 607639"/>
                  <a:gd name="connsiteY49" fmla="*/ 242745 h 414642"/>
                  <a:gd name="connsiteX50" fmla="*/ 394911 w 607639"/>
                  <a:gd name="connsiteY50" fmla="*/ 222493 h 414642"/>
                  <a:gd name="connsiteX51" fmla="*/ 405046 w 607639"/>
                  <a:gd name="connsiteY51" fmla="*/ 232627 h 414642"/>
                  <a:gd name="connsiteX52" fmla="*/ 405046 w 607639"/>
                  <a:gd name="connsiteY52" fmla="*/ 303388 h 414642"/>
                  <a:gd name="connsiteX53" fmla="*/ 394911 w 607639"/>
                  <a:gd name="connsiteY53" fmla="*/ 313522 h 414642"/>
                  <a:gd name="connsiteX54" fmla="*/ 384864 w 607639"/>
                  <a:gd name="connsiteY54" fmla="*/ 303388 h 414642"/>
                  <a:gd name="connsiteX55" fmla="*/ 384864 w 607639"/>
                  <a:gd name="connsiteY55" fmla="*/ 232627 h 414642"/>
                  <a:gd name="connsiteX56" fmla="*/ 394911 w 607639"/>
                  <a:gd name="connsiteY56" fmla="*/ 222493 h 414642"/>
                  <a:gd name="connsiteX57" fmla="*/ 516514 w 607639"/>
                  <a:gd name="connsiteY57" fmla="*/ 212331 h 414642"/>
                  <a:gd name="connsiteX58" fmla="*/ 526560 w 607639"/>
                  <a:gd name="connsiteY58" fmla="*/ 222468 h 414642"/>
                  <a:gd name="connsiteX59" fmla="*/ 526560 w 607639"/>
                  <a:gd name="connsiteY59" fmla="*/ 303385 h 414642"/>
                  <a:gd name="connsiteX60" fmla="*/ 516514 w 607639"/>
                  <a:gd name="connsiteY60" fmla="*/ 313522 h 414642"/>
                  <a:gd name="connsiteX61" fmla="*/ 506378 w 607639"/>
                  <a:gd name="connsiteY61" fmla="*/ 303385 h 414642"/>
                  <a:gd name="connsiteX62" fmla="*/ 506378 w 607639"/>
                  <a:gd name="connsiteY62" fmla="*/ 222468 h 414642"/>
                  <a:gd name="connsiteX63" fmla="*/ 516514 w 607639"/>
                  <a:gd name="connsiteY63" fmla="*/ 212331 h 414642"/>
                  <a:gd name="connsiteX64" fmla="*/ 311213 w 607639"/>
                  <a:gd name="connsiteY64" fmla="*/ 180188 h 414642"/>
                  <a:gd name="connsiteX65" fmla="*/ 304717 w 607639"/>
                  <a:gd name="connsiteY65" fmla="*/ 211903 h 414642"/>
                  <a:gd name="connsiteX66" fmla="*/ 279633 w 607639"/>
                  <a:gd name="connsiteY66" fmla="*/ 248906 h 414642"/>
                  <a:gd name="connsiteX67" fmla="*/ 274426 w 607639"/>
                  <a:gd name="connsiteY67" fmla="*/ 252429 h 414642"/>
                  <a:gd name="connsiteX68" fmla="*/ 274426 w 607639"/>
                  <a:gd name="connsiteY68" fmla="*/ 239622 h 414642"/>
                  <a:gd name="connsiteX69" fmla="*/ 266991 w 607639"/>
                  <a:gd name="connsiteY69" fmla="*/ 232204 h 414642"/>
                  <a:gd name="connsiteX70" fmla="*/ 286105 w 607639"/>
                  <a:gd name="connsiteY70" fmla="*/ 204050 h 414642"/>
                  <a:gd name="connsiteX71" fmla="*/ 290618 w 607639"/>
                  <a:gd name="connsiteY71" fmla="*/ 182059 h 414642"/>
                  <a:gd name="connsiteX72" fmla="*/ 303796 w 607639"/>
                  <a:gd name="connsiteY72" fmla="*/ 182059 h 414642"/>
                  <a:gd name="connsiteX73" fmla="*/ 185290 w 607639"/>
                  <a:gd name="connsiteY73" fmla="*/ 178985 h 414642"/>
                  <a:gd name="connsiteX74" fmla="*/ 192421 w 607639"/>
                  <a:gd name="connsiteY74" fmla="*/ 182059 h 414642"/>
                  <a:gd name="connsiteX75" fmla="*/ 216731 w 607639"/>
                  <a:gd name="connsiteY75" fmla="*/ 182059 h 414642"/>
                  <a:gd name="connsiteX76" fmla="*/ 266991 w 607639"/>
                  <a:gd name="connsiteY76" fmla="*/ 232204 h 414642"/>
                  <a:gd name="connsiteX77" fmla="*/ 265358 w 607639"/>
                  <a:gd name="connsiteY77" fmla="*/ 234609 h 414642"/>
                  <a:gd name="connsiteX78" fmla="*/ 250836 w 607639"/>
                  <a:gd name="connsiteY78" fmla="*/ 244426 h 414642"/>
                  <a:gd name="connsiteX79" fmla="*/ 185290 w 607639"/>
                  <a:gd name="connsiteY79" fmla="*/ 179031 h 414642"/>
                  <a:gd name="connsiteX80" fmla="*/ 476009 w 607639"/>
                  <a:gd name="connsiteY80" fmla="*/ 171897 h 414642"/>
                  <a:gd name="connsiteX81" fmla="*/ 486055 w 607639"/>
                  <a:gd name="connsiteY81" fmla="*/ 182032 h 414642"/>
                  <a:gd name="connsiteX82" fmla="*/ 486055 w 607639"/>
                  <a:gd name="connsiteY82" fmla="*/ 303387 h 414642"/>
                  <a:gd name="connsiteX83" fmla="*/ 476009 w 607639"/>
                  <a:gd name="connsiteY83" fmla="*/ 313522 h 414642"/>
                  <a:gd name="connsiteX84" fmla="*/ 465873 w 607639"/>
                  <a:gd name="connsiteY84" fmla="*/ 303387 h 414642"/>
                  <a:gd name="connsiteX85" fmla="*/ 465873 w 607639"/>
                  <a:gd name="connsiteY85" fmla="*/ 182032 h 414642"/>
                  <a:gd name="connsiteX86" fmla="*/ 476009 w 607639"/>
                  <a:gd name="connsiteY86" fmla="*/ 171897 h 414642"/>
                  <a:gd name="connsiteX87" fmla="*/ 313921 w 607639"/>
                  <a:gd name="connsiteY87" fmla="*/ 166965 h 414642"/>
                  <a:gd name="connsiteX88" fmla="*/ 314925 w 607639"/>
                  <a:gd name="connsiteY88" fmla="*/ 172904 h 414642"/>
                  <a:gd name="connsiteX89" fmla="*/ 311898 w 607639"/>
                  <a:gd name="connsiteY89" fmla="*/ 180015 h 414642"/>
                  <a:gd name="connsiteX90" fmla="*/ 311213 w 607639"/>
                  <a:gd name="connsiteY90" fmla="*/ 180188 h 414642"/>
                  <a:gd name="connsiteX91" fmla="*/ 313685 w 607639"/>
                  <a:gd name="connsiteY91" fmla="*/ 165567 h 414642"/>
                  <a:gd name="connsiteX92" fmla="*/ 313946 w 607639"/>
                  <a:gd name="connsiteY92" fmla="*/ 166842 h 414642"/>
                  <a:gd name="connsiteX93" fmla="*/ 313921 w 607639"/>
                  <a:gd name="connsiteY93" fmla="*/ 166965 h 414642"/>
                  <a:gd name="connsiteX94" fmla="*/ 286557 w 607639"/>
                  <a:gd name="connsiteY94" fmla="*/ 131875 h 414642"/>
                  <a:gd name="connsiteX95" fmla="*/ 293736 w 607639"/>
                  <a:gd name="connsiteY95" fmla="*/ 161794 h 414642"/>
                  <a:gd name="connsiteX96" fmla="*/ 292704 w 607639"/>
                  <a:gd name="connsiteY96" fmla="*/ 161794 h 414642"/>
                  <a:gd name="connsiteX97" fmla="*/ 285987 w 607639"/>
                  <a:gd name="connsiteY97" fmla="*/ 129499 h 414642"/>
                  <a:gd name="connsiteX98" fmla="*/ 286105 w 607639"/>
                  <a:gd name="connsiteY98" fmla="*/ 129672 h 414642"/>
                  <a:gd name="connsiteX99" fmla="*/ 286557 w 607639"/>
                  <a:gd name="connsiteY99" fmla="*/ 131875 h 414642"/>
                  <a:gd name="connsiteX100" fmla="*/ 304744 w 607639"/>
                  <a:gd name="connsiteY100" fmla="*/ 121927 h 414642"/>
                  <a:gd name="connsiteX101" fmla="*/ 306857 w 607639"/>
                  <a:gd name="connsiteY101" fmla="*/ 125153 h 414642"/>
                  <a:gd name="connsiteX102" fmla="*/ 313685 w 607639"/>
                  <a:gd name="connsiteY102" fmla="*/ 165567 h 414642"/>
                  <a:gd name="connsiteX103" fmla="*/ 303006 w 607639"/>
                  <a:gd name="connsiteY103" fmla="*/ 119273 h 414642"/>
                  <a:gd name="connsiteX104" fmla="*/ 304717 w 607639"/>
                  <a:gd name="connsiteY104" fmla="*/ 121796 h 414642"/>
                  <a:gd name="connsiteX105" fmla="*/ 304744 w 607639"/>
                  <a:gd name="connsiteY105" fmla="*/ 121927 h 414642"/>
                  <a:gd name="connsiteX106" fmla="*/ 266335 w 607639"/>
                  <a:gd name="connsiteY106" fmla="*/ 100547 h 414642"/>
                  <a:gd name="connsiteX107" fmla="*/ 285579 w 607639"/>
                  <a:gd name="connsiteY107" fmla="*/ 127797 h 414642"/>
                  <a:gd name="connsiteX108" fmla="*/ 285987 w 607639"/>
                  <a:gd name="connsiteY108" fmla="*/ 129499 h 414642"/>
                  <a:gd name="connsiteX109" fmla="*/ 263955 w 607639"/>
                  <a:gd name="connsiteY109" fmla="*/ 98160 h 414642"/>
                  <a:gd name="connsiteX110" fmla="*/ 265358 w 607639"/>
                  <a:gd name="connsiteY110" fmla="*/ 99109 h 414642"/>
                  <a:gd name="connsiteX111" fmla="*/ 266335 w 607639"/>
                  <a:gd name="connsiteY111" fmla="*/ 100547 h 414642"/>
                  <a:gd name="connsiteX112" fmla="*/ 265336 w 607639"/>
                  <a:gd name="connsiteY112" fmla="*/ 99133 h 414642"/>
                  <a:gd name="connsiteX113" fmla="*/ 518470 w 607639"/>
                  <a:gd name="connsiteY113" fmla="*/ 91029 h 414642"/>
                  <a:gd name="connsiteX114" fmla="*/ 520515 w 607639"/>
                  <a:gd name="connsiteY114" fmla="*/ 92007 h 414642"/>
                  <a:gd name="connsiteX115" fmla="*/ 522559 w 607639"/>
                  <a:gd name="connsiteY115" fmla="*/ 93074 h 414642"/>
                  <a:gd name="connsiteX116" fmla="*/ 524604 w 607639"/>
                  <a:gd name="connsiteY116" fmla="*/ 94052 h 414642"/>
                  <a:gd name="connsiteX117" fmla="*/ 526560 w 607639"/>
                  <a:gd name="connsiteY117" fmla="*/ 101165 h 414642"/>
                  <a:gd name="connsiteX118" fmla="*/ 523537 w 607639"/>
                  <a:gd name="connsiteY118" fmla="*/ 108188 h 414642"/>
                  <a:gd name="connsiteX119" fmla="*/ 521581 w 607639"/>
                  <a:gd name="connsiteY119" fmla="*/ 109255 h 414642"/>
                  <a:gd name="connsiteX120" fmla="*/ 519537 w 607639"/>
                  <a:gd name="connsiteY120" fmla="*/ 110233 h 414642"/>
                  <a:gd name="connsiteX121" fmla="*/ 517492 w 607639"/>
                  <a:gd name="connsiteY121" fmla="*/ 111211 h 414642"/>
                  <a:gd name="connsiteX122" fmla="*/ 516514 w 607639"/>
                  <a:gd name="connsiteY122" fmla="*/ 111211 h 414642"/>
                  <a:gd name="connsiteX123" fmla="*/ 509401 w 607639"/>
                  <a:gd name="connsiteY123" fmla="*/ 108188 h 414642"/>
                  <a:gd name="connsiteX124" fmla="*/ 507356 w 607639"/>
                  <a:gd name="connsiteY124" fmla="*/ 105165 h 414642"/>
                  <a:gd name="connsiteX125" fmla="*/ 506378 w 607639"/>
                  <a:gd name="connsiteY125" fmla="*/ 101165 h 414642"/>
                  <a:gd name="connsiteX126" fmla="*/ 509401 w 607639"/>
                  <a:gd name="connsiteY126" fmla="*/ 94052 h 414642"/>
                  <a:gd name="connsiteX127" fmla="*/ 518470 w 607639"/>
                  <a:gd name="connsiteY127" fmla="*/ 91029 h 414642"/>
                  <a:gd name="connsiteX128" fmla="*/ 384846 w 607639"/>
                  <a:gd name="connsiteY128" fmla="*/ 91029 h 414642"/>
                  <a:gd name="connsiteX129" fmla="*/ 465819 w 607639"/>
                  <a:gd name="connsiteY129" fmla="*/ 91029 h 414642"/>
                  <a:gd name="connsiteX130" fmla="*/ 475963 w 607639"/>
                  <a:gd name="connsiteY130" fmla="*/ 101165 h 414642"/>
                  <a:gd name="connsiteX131" fmla="*/ 465819 w 607639"/>
                  <a:gd name="connsiteY131" fmla="*/ 111211 h 414642"/>
                  <a:gd name="connsiteX132" fmla="*/ 384846 w 607639"/>
                  <a:gd name="connsiteY132" fmla="*/ 111211 h 414642"/>
                  <a:gd name="connsiteX133" fmla="*/ 374702 w 607639"/>
                  <a:gd name="connsiteY133" fmla="*/ 101165 h 414642"/>
                  <a:gd name="connsiteX134" fmla="*/ 384846 w 607639"/>
                  <a:gd name="connsiteY134" fmla="*/ 91029 h 414642"/>
                  <a:gd name="connsiteX135" fmla="*/ 234861 w 607639"/>
                  <a:gd name="connsiteY135" fmla="*/ 78470 h 414642"/>
                  <a:gd name="connsiteX136" fmla="*/ 236624 w 607639"/>
                  <a:gd name="connsiteY136" fmla="*/ 78890 h 414642"/>
                  <a:gd name="connsiteX137" fmla="*/ 263955 w 607639"/>
                  <a:gd name="connsiteY137" fmla="*/ 98160 h 414642"/>
                  <a:gd name="connsiteX138" fmla="*/ 233277 w 607639"/>
                  <a:gd name="connsiteY138" fmla="*/ 78093 h 414642"/>
                  <a:gd name="connsiteX139" fmla="*/ 234749 w 607639"/>
                  <a:gd name="connsiteY139" fmla="*/ 78395 h 414642"/>
                  <a:gd name="connsiteX140" fmla="*/ 234861 w 607639"/>
                  <a:gd name="connsiteY140" fmla="*/ 78470 h 414642"/>
                  <a:gd name="connsiteX141" fmla="*/ 264684 w 607639"/>
                  <a:gd name="connsiteY141" fmla="*/ 74721 h 414642"/>
                  <a:gd name="connsiteX142" fmla="*/ 280560 w 607639"/>
                  <a:gd name="connsiteY142" fmla="*/ 85001 h 414642"/>
                  <a:gd name="connsiteX143" fmla="*/ 303006 w 607639"/>
                  <a:gd name="connsiteY143" fmla="*/ 119273 h 414642"/>
                  <a:gd name="connsiteX144" fmla="*/ 279633 w 607639"/>
                  <a:gd name="connsiteY144" fmla="*/ 84823 h 414642"/>
                  <a:gd name="connsiteX145" fmla="*/ 202570 w 607639"/>
                  <a:gd name="connsiteY145" fmla="*/ 70780 h 414642"/>
                  <a:gd name="connsiteX146" fmla="*/ 233277 w 607639"/>
                  <a:gd name="connsiteY146" fmla="*/ 78093 h 414642"/>
                  <a:gd name="connsiteX147" fmla="*/ 202570 w 607639"/>
                  <a:gd name="connsiteY147" fmla="*/ 71804 h 414642"/>
                  <a:gd name="connsiteX148" fmla="*/ 197522 w 607639"/>
                  <a:gd name="connsiteY148" fmla="*/ 70770 h 414642"/>
                  <a:gd name="connsiteX149" fmla="*/ 202570 w 607639"/>
                  <a:gd name="connsiteY149" fmla="*/ 71804 h 414642"/>
                  <a:gd name="connsiteX150" fmla="*/ 202570 w 607639"/>
                  <a:gd name="connsiteY150" fmla="*/ 161794 h 414642"/>
                  <a:gd name="connsiteX151" fmla="*/ 292704 w 607639"/>
                  <a:gd name="connsiteY151" fmla="*/ 161794 h 414642"/>
                  <a:gd name="connsiteX152" fmla="*/ 293741 w 607639"/>
                  <a:gd name="connsiteY152" fmla="*/ 166842 h 414642"/>
                  <a:gd name="connsiteX153" fmla="*/ 290618 w 607639"/>
                  <a:gd name="connsiteY153" fmla="*/ 182059 h 414642"/>
                  <a:gd name="connsiteX154" fmla="*/ 216731 w 607639"/>
                  <a:gd name="connsiteY154" fmla="*/ 182059 h 414642"/>
                  <a:gd name="connsiteX155" fmla="*/ 199449 w 607639"/>
                  <a:gd name="connsiteY155" fmla="*/ 164816 h 414642"/>
                  <a:gd name="connsiteX156" fmla="*/ 185290 w 607639"/>
                  <a:gd name="connsiteY156" fmla="*/ 164816 h 414642"/>
                  <a:gd name="connsiteX157" fmla="*/ 185290 w 607639"/>
                  <a:gd name="connsiteY157" fmla="*/ 178985 h 414642"/>
                  <a:gd name="connsiteX158" fmla="*/ 185076 w 607639"/>
                  <a:gd name="connsiteY158" fmla="*/ 178893 h 414642"/>
                  <a:gd name="connsiteX159" fmla="*/ 182271 w 607639"/>
                  <a:gd name="connsiteY159" fmla="*/ 171927 h 414642"/>
                  <a:gd name="connsiteX160" fmla="*/ 182271 w 607639"/>
                  <a:gd name="connsiteY160" fmla="*/ 73890 h 414642"/>
                  <a:gd name="connsiteX161" fmla="*/ 241194 w 607639"/>
                  <a:gd name="connsiteY161" fmla="*/ 59511 h 414642"/>
                  <a:gd name="connsiteX162" fmla="*/ 242600 w 607639"/>
                  <a:gd name="connsiteY162" fmla="*/ 59798 h 414642"/>
                  <a:gd name="connsiteX163" fmla="*/ 264684 w 607639"/>
                  <a:gd name="connsiteY163" fmla="*/ 74721 h 414642"/>
                  <a:gd name="connsiteX164" fmla="*/ 223078 w 607639"/>
                  <a:gd name="connsiteY164" fmla="*/ 55812 h 414642"/>
                  <a:gd name="connsiteX165" fmla="*/ 239895 w 607639"/>
                  <a:gd name="connsiteY165" fmla="*/ 58670 h 414642"/>
                  <a:gd name="connsiteX166" fmla="*/ 241194 w 607639"/>
                  <a:gd name="connsiteY166" fmla="*/ 59511 h 414642"/>
                  <a:gd name="connsiteX167" fmla="*/ 187739 w 607639"/>
                  <a:gd name="connsiteY167" fmla="*/ 52590 h 414642"/>
                  <a:gd name="connsiteX168" fmla="*/ 185298 w 607639"/>
                  <a:gd name="connsiteY168" fmla="*/ 53626 h 414642"/>
                  <a:gd name="connsiteX169" fmla="*/ 182271 w 607639"/>
                  <a:gd name="connsiteY169" fmla="*/ 60736 h 414642"/>
                  <a:gd name="connsiteX170" fmla="*/ 182271 w 607639"/>
                  <a:gd name="connsiteY170" fmla="*/ 73890 h 414642"/>
                  <a:gd name="connsiteX171" fmla="*/ 160258 w 607639"/>
                  <a:gd name="connsiteY171" fmla="*/ 78395 h 414642"/>
                  <a:gd name="connsiteX172" fmla="*/ 101303 w 607639"/>
                  <a:gd name="connsiteY172" fmla="*/ 166842 h 414642"/>
                  <a:gd name="connsiteX173" fmla="*/ 197522 w 607639"/>
                  <a:gd name="connsiteY173" fmla="*/ 262915 h 414642"/>
                  <a:gd name="connsiteX174" fmla="*/ 234749 w 607639"/>
                  <a:gd name="connsiteY174" fmla="*/ 255302 h 414642"/>
                  <a:gd name="connsiteX175" fmla="*/ 250836 w 607639"/>
                  <a:gd name="connsiteY175" fmla="*/ 244426 h 414642"/>
                  <a:gd name="connsiteX176" fmla="*/ 260268 w 607639"/>
                  <a:gd name="connsiteY176" fmla="*/ 253836 h 414642"/>
                  <a:gd name="connsiteX177" fmla="*/ 267391 w 607639"/>
                  <a:gd name="connsiteY177" fmla="*/ 256857 h 414642"/>
                  <a:gd name="connsiteX178" fmla="*/ 268732 w 607639"/>
                  <a:gd name="connsiteY178" fmla="*/ 256281 h 414642"/>
                  <a:gd name="connsiteX179" fmla="*/ 242600 w 607639"/>
                  <a:gd name="connsiteY179" fmla="*/ 273962 h 414642"/>
                  <a:gd name="connsiteX180" fmla="*/ 197522 w 607639"/>
                  <a:gd name="connsiteY180" fmla="*/ 283178 h 414642"/>
                  <a:gd name="connsiteX181" fmla="*/ 81009 w 607639"/>
                  <a:gd name="connsiteY181" fmla="*/ 166842 h 414642"/>
                  <a:gd name="connsiteX182" fmla="*/ 152393 w 607639"/>
                  <a:gd name="connsiteY182" fmla="*/ 59798 h 414642"/>
                  <a:gd name="connsiteX183" fmla="*/ 192421 w 607639"/>
                  <a:gd name="connsiteY183" fmla="*/ 50604 h 414642"/>
                  <a:gd name="connsiteX184" fmla="*/ 195181 w 607639"/>
                  <a:gd name="connsiteY184" fmla="*/ 51073 h 414642"/>
                  <a:gd name="connsiteX185" fmla="*/ 187739 w 607639"/>
                  <a:gd name="connsiteY185" fmla="*/ 52590 h 414642"/>
                  <a:gd name="connsiteX186" fmla="*/ 197522 w 607639"/>
                  <a:gd name="connsiteY186" fmla="*/ 50595 h 414642"/>
                  <a:gd name="connsiteX187" fmla="*/ 223078 w 607639"/>
                  <a:gd name="connsiteY187" fmla="*/ 55812 h 414642"/>
                  <a:gd name="connsiteX188" fmla="*/ 195181 w 607639"/>
                  <a:gd name="connsiteY188" fmla="*/ 51073 h 414642"/>
                  <a:gd name="connsiteX189" fmla="*/ 449651 w 607639"/>
                  <a:gd name="connsiteY189" fmla="*/ 41472 h 414642"/>
                  <a:gd name="connsiteX190" fmla="*/ 452682 w 607639"/>
                  <a:gd name="connsiteY190" fmla="*/ 43516 h 414642"/>
                  <a:gd name="connsiteX191" fmla="*/ 455712 w 607639"/>
                  <a:gd name="connsiteY191" fmla="*/ 50626 h 414642"/>
                  <a:gd name="connsiteX192" fmla="*/ 452682 w 607639"/>
                  <a:gd name="connsiteY192" fmla="*/ 57647 h 414642"/>
                  <a:gd name="connsiteX193" fmla="*/ 445551 w 607639"/>
                  <a:gd name="connsiteY193" fmla="*/ 60757 h 414642"/>
                  <a:gd name="connsiteX194" fmla="*/ 438509 w 607639"/>
                  <a:gd name="connsiteY194" fmla="*/ 57647 h 414642"/>
                  <a:gd name="connsiteX195" fmla="*/ 435389 w 607639"/>
                  <a:gd name="connsiteY195" fmla="*/ 50626 h 414642"/>
                  <a:gd name="connsiteX196" fmla="*/ 438509 w 607639"/>
                  <a:gd name="connsiteY196" fmla="*/ 43516 h 414642"/>
                  <a:gd name="connsiteX197" fmla="*/ 449651 w 607639"/>
                  <a:gd name="connsiteY197" fmla="*/ 41472 h 414642"/>
                  <a:gd name="connsiteX198" fmla="*/ 486030 w 607639"/>
                  <a:gd name="connsiteY198" fmla="*/ 40505 h 414642"/>
                  <a:gd name="connsiteX199" fmla="*/ 516494 w 607639"/>
                  <a:gd name="connsiteY199" fmla="*/ 40505 h 414642"/>
                  <a:gd name="connsiteX200" fmla="*/ 526559 w 607639"/>
                  <a:gd name="connsiteY200" fmla="*/ 50631 h 414642"/>
                  <a:gd name="connsiteX201" fmla="*/ 516494 w 607639"/>
                  <a:gd name="connsiteY201" fmla="*/ 60757 h 414642"/>
                  <a:gd name="connsiteX202" fmla="*/ 486030 w 607639"/>
                  <a:gd name="connsiteY202" fmla="*/ 60757 h 414642"/>
                  <a:gd name="connsiteX203" fmla="*/ 475964 w 607639"/>
                  <a:gd name="connsiteY203" fmla="*/ 50631 h 414642"/>
                  <a:gd name="connsiteX204" fmla="*/ 486030 w 607639"/>
                  <a:gd name="connsiteY204" fmla="*/ 40505 h 414642"/>
                  <a:gd name="connsiteX205" fmla="*/ 384851 w 607639"/>
                  <a:gd name="connsiteY205" fmla="*/ 40505 h 414642"/>
                  <a:gd name="connsiteX206" fmla="*/ 405059 w 607639"/>
                  <a:gd name="connsiteY206" fmla="*/ 40505 h 414642"/>
                  <a:gd name="connsiteX207" fmla="*/ 415207 w 607639"/>
                  <a:gd name="connsiteY207" fmla="*/ 50631 h 414642"/>
                  <a:gd name="connsiteX208" fmla="*/ 405059 w 607639"/>
                  <a:gd name="connsiteY208" fmla="*/ 60757 h 414642"/>
                  <a:gd name="connsiteX209" fmla="*/ 384851 w 607639"/>
                  <a:gd name="connsiteY209" fmla="*/ 60757 h 414642"/>
                  <a:gd name="connsiteX210" fmla="*/ 374702 w 607639"/>
                  <a:gd name="connsiteY210" fmla="*/ 50631 h 414642"/>
                  <a:gd name="connsiteX211" fmla="*/ 384851 w 607639"/>
                  <a:gd name="connsiteY211" fmla="*/ 40505 h 414642"/>
                  <a:gd name="connsiteX212" fmla="*/ 70855 w 607639"/>
                  <a:gd name="connsiteY212" fmla="*/ 20176 h 414642"/>
                  <a:gd name="connsiteX213" fmla="*/ 60798 w 607639"/>
                  <a:gd name="connsiteY213" fmla="*/ 30308 h 414642"/>
                  <a:gd name="connsiteX214" fmla="*/ 60798 w 607639"/>
                  <a:gd name="connsiteY214" fmla="*/ 343788 h 414642"/>
                  <a:gd name="connsiteX215" fmla="*/ 222783 w 607639"/>
                  <a:gd name="connsiteY215" fmla="*/ 343788 h 414642"/>
                  <a:gd name="connsiteX216" fmla="*/ 232929 w 607639"/>
                  <a:gd name="connsiteY216" fmla="*/ 353920 h 414642"/>
                  <a:gd name="connsiteX217" fmla="*/ 232929 w 607639"/>
                  <a:gd name="connsiteY217" fmla="*/ 364052 h 414642"/>
                  <a:gd name="connsiteX218" fmla="*/ 374711 w 607639"/>
                  <a:gd name="connsiteY218" fmla="*/ 364052 h 414642"/>
                  <a:gd name="connsiteX219" fmla="*/ 374711 w 607639"/>
                  <a:gd name="connsiteY219" fmla="*/ 353920 h 414642"/>
                  <a:gd name="connsiteX220" fmla="*/ 384857 w 607639"/>
                  <a:gd name="connsiteY220" fmla="*/ 343788 h 414642"/>
                  <a:gd name="connsiteX221" fmla="*/ 546843 w 607639"/>
                  <a:gd name="connsiteY221" fmla="*/ 343788 h 414642"/>
                  <a:gd name="connsiteX222" fmla="*/ 546843 w 607639"/>
                  <a:gd name="connsiteY222" fmla="*/ 30308 h 414642"/>
                  <a:gd name="connsiteX223" fmla="*/ 536696 w 607639"/>
                  <a:gd name="connsiteY223" fmla="*/ 20176 h 414642"/>
                  <a:gd name="connsiteX224" fmla="*/ 70855 w 607639"/>
                  <a:gd name="connsiteY224" fmla="*/ 0 h 414642"/>
                  <a:gd name="connsiteX225" fmla="*/ 536696 w 607639"/>
                  <a:gd name="connsiteY225" fmla="*/ 0 h 414642"/>
                  <a:gd name="connsiteX226" fmla="*/ 567135 w 607639"/>
                  <a:gd name="connsiteY226" fmla="*/ 30308 h 414642"/>
                  <a:gd name="connsiteX227" fmla="*/ 567135 w 607639"/>
                  <a:gd name="connsiteY227" fmla="*/ 343794 h 414642"/>
                  <a:gd name="connsiteX228" fmla="*/ 384859 w 607639"/>
                  <a:gd name="connsiteY228" fmla="*/ 343794 h 414642"/>
                  <a:gd name="connsiteX229" fmla="*/ 374712 w 607639"/>
                  <a:gd name="connsiteY229" fmla="*/ 353928 h 414642"/>
                  <a:gd name="connsiteX230" fmla="*/ 374712 w 607639"/>
                  <a:gd name="connsiteY230" fmla="*/ 364062 h 414642"/>
                  <a:gd name="connsiteX231" fmla="*/ 232927 w 607639"/>
                  <a:gd name="connsiteY231" fmla="*/ 364062 h 414642"/>
                  <a:gd name="connsiteX232" fmla="*/ 232927 w 607639"/>
                  <a:gd name="connsiteY232" fmla="*/ 353928 h 414642"/>
                  <a:gd name="connsiteX233" fmla="*/ 222780 w 607639"/>
                  <a:gd name="connsiteY233" fmla="*/ 343794 h 414642"/>
                  <a:gd name="connsiteX234" fmla="*/ 40505 w 607639"/>
                  <a:gd name="connsiteY234" fmla="*/ 343794 h 414642"/>
                  <a:gd name="connsiteX235" fmla="*/ 40505 w 607639"/>
                  <a:gd name="connsiteY235" fmla="*/ 30308 h 414642"/>
                  <a:gd name="connsiteX236" fmla="*/ 70855 w 607639"/>
                  <a:gd name="connsiteY236"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607639" h="414642">
                    <a:moveTo>
                      <a:pt x="20293" y="364062"/>
                    </a:moveTo>
                    <a:lnTo>
                      <a:pt x="20293" y="384241"/>
                    </a:lnTo>
                    <a:cubicBezTo>
                      <a:pt x="20293" y="390374"/>
                      <a:pt x="24298" y="394374"/>
                      <a:pt x="30351" y="394374"/>
                    </a:cubicBezTo>
                    <a:lnTo>
                      <a:pt x="577199" y="394374"/>
                    </a:lnTo>
                    <a:cubicBezTo>
                      <a:pt x="583341" y="394374"/>
                      <a:pt x="587346" y="390374"/>
                      <a:pt x="587346" y="384241"/>
                    </a:cubicBezTo>
                    <a:lnTo>
                      <a:pt x="587346" y="364062"/>
                    </a:lnTo>
                    <a:lnTo>
                      <a:pt x="394917" y="364062"/>
                    </a:lnTo>
                    <a:lnTo>
                      <a:pt x="394917" y="374196"/>
                    </a:lnTo>
                    <a:cubicBezTo>
                      <a:pt x="394917" y="380240"/>
                      <a:pt x="390911" y="384241"/>
                      <a:pt x="384859" y="384241"/>
                    </a:cubicBezTo>
                    <a:lnTo>
                      <a:pt x="222780" y="384241"/>
                    </a:lnTo>
                    <a:cubicBezTo>
                      <a:pt x="216728" y="384241"/>
                      <a:pt x="212634" y="380240"/>
                      <a:pt x="212634" y="374196"/>
                    </a:cubicBezTo>
                    <a:lnTo>
                      <a:pt x="212634" y="364062"/>
                    </a:lnTo>
                    <a:close/>
                    <a:moveTo>
                      <a:pt x="10146" y="343794"/>
                    </a:moveTo>
                    <a:lnTo>
                      <a:pt x="40505" y="343794"/>
                    </a:lnTo>
                    <a:lnTo>
                      <a:pt x="40505" y="353920"/>
                    </a:lnTo>
                    <a:cubicBezTo>
                      <a:pt x="40505" y="359964"/>
                      <a:pt x="44599" y="364052"/>
                      <a:pt x="50652" y="364052"/>
                    </a:cubicBezTo>
                    <a:lnTo>
                      <a:pt x="212637" y="364052"/>
                    </a:lnTo>
                    <a:lnTo>
                      <a:pt x="212637" y="374185"/>
                    </a:lnTo>
                    <a:cubicBezTo>
                      <a:pt x="212637" y="380229"/>
                      <a:pt x="216731" y="384228"/>
                      <a:pt x="222783" y="384228"/>
                    </a:cubicBezTo>
                    <a:lnTo>
                      <a:pt x="384857" y="384228"/>
                    </a:lnTo>
                    <a:cubicBezTo>
                      <a:pt x="390910" y="384228"/>
                      <a:pt x="394915" y="380229"/>
                      <a:pt x="394915" y="374185"/>
                    </a:cubicBezTo>
                    <a:lnTo>
                      <a:pt x="394915" y="364052"/>
                    </a:lnTo>
                    <a:lnTo>
                      <a:pt x="556989" y="364052"/>
                    </a:lnTo>
                    <a:cubicBezTo>
                      <a:pt x="563041" y="364052"/>
                      <a:pt x="567135" y="359964"/>
                      <a:pt x="567135" y="353920"/>
                    </a:cubicBezTo>
                    <a:lnTo>
                      <a:pt x="567135" y="343794"/>
                    </a:lnTo>
                    <a:lnTo>
                      <a:pt x="597493" y="343794"/>
                    </a:lnTo>
                    <a:cubicBezTo>
                      <a:pt x="603545" y="343794"/>
                      <a:pt x="607639" y="347883"/>
                      <a:pt x="607639" y="353928"/>
                    </a:cubicBezTo>
                    <a:lnTo>
                      <a:pt x="607639" y="384241"/>
                    </a:lnTo>
                    <a:cubicBezTo>
                      <a:pt x="607639" y="401486"/>
                      <a:pt x="594466" y="414642"/>
                      <a:pt x="577199" y="414642"/>
                    </a:cubicBezTo>
                    <a:lnTo>
                      <a:pt x="30351" y="414642"/>
                    </a:lnTo>
                    <a:cubicBezTo>
                      <a:pt x="13173" y="414642"/>
                      <a:pt x="0" y="401486"/>
                      <a:pt x="0" y="384241"/>
                    </a:cubicBezTo>
                    <a:lnTo>
                      <a:pt x="0" y="353928"/>
                    </a:lnTo>
                    <a:cubicBezTo>
                      <a:pt x="0" y="347883"/>
                      <a:pt x="4094" y="343794"/>
                      <a:pt x="10146" y="343794"/>
                    </a:cubicBezTo>
                    <a:close/>
                    <a:moveTo>
                      <a:pt x="354415" y="262926"/>
                    </a:moveTo>
                    <a:cubicBezTo>
                      <a:pt x="360455" y="262926"/>
                      <a:pt x="364541" y="267016"/>
                      <a:pt x="364541" y="273063"/>
                    </a:cubicBezTo>
                    <a:lnTo>
                      <a:pt x="364541" y="303384"/>
                    </a:lnTo>
                    <a:cubicBezTo>
                      <a:pt x="364541" y="309431"/>
                      <a:pt x="360455" y="313521"/>
                      <a:pt x="354415" y="313521"/>
                    </a:cubicBezTo>
                    <a:cubicBezTo>
                      <a:pt x="348375" y="313521"/>
                      <a:pt x="344289" y="309431"/>
                      <a:pt x="344289" y="303384"/>
                    </a:cubicBezTo>
                    <a:lnTo>
                      <a:pt x="344289" y="273063"/>
                    </a:lnTo>
                    <a:cubicBezTo>
                      <a:pt x="344289" y="267016"/>
                      <a:pt x="348375" y="262926"/>
                      <a:pt x="354415" y="262926"/>
                    </a:cubicBezTo>
                    <a:close/>
                    <a:moveTo>
                      <a:pt x="274426" y="252429"/>
                    </a:moveTo>
                    <a:lnTo>
                      <a:pt x="274426" y="253836"/>
                    </a:lnTo>
                    <a:lnTo>
                      <a:pt x="268732" y="256281"/>
                    </a:lnTo>
                    <a:close/>
                    <a:moveTo>
                      <a:pt x="435415" y="242745"/>
                    </a:moveTo>
                    <a:cubicBezTo>
                      <a:pt x="441549" y="242745"/>
                      <a:pt x="445550" y="246746"/>
                      <a:pt x="445550" y="252793"/>
                    </a:cubicBezTo>
                    <a:lnTo>
                      <a:pt x="445550" y="303386"/>
                    </a:lnTo>
                    <a:cubicBezTo>
                      <a:pt x="445550" y="309432"/>
                      <a:pt x="441549" y="313522"/>
                      <a:pt x="435415" y="313522"/>
                    </a:cubicBezTo>
                    <a:cubicBezTo>
                      <a:pt x="429369" y="313522"/>
                      <a:pt x="425368" y="309432"/>
                      <a:pt x="425368" y="303386"/>
                    </a:cubicBezTo>
                    <a:lnTo>
                      <a:pt x="425368" y="252793"/>
                    </a:lnTo>
                    <a:cubicBezTo>
                      <a:pt x="425368" y="246746"/>
                      <a:pt x="429369" y="242745"/>
                      <a:pt x="435415" y="242745"/>
                    </a:cubicBezTo>
                    <a:close/>
                    <a:moveTo>
                      <a:pt x="394911" y="222493"/>
                    </a:moveTo>
                    <a:cubicBezTo>
                      <a:pt x="401045" y="222493"/>
                      <a:pt x="405046" y="226582"/>
                      <a:pt x="405046" y="232627"/>
                    </a:cubicBezTo>
                    <a:lnTo>
                      <a:pt x="405046" y="303388"/>
                    </a:lnTo>
                    <a:cubicBezTo>
                      <a:pt x="405046" y="309433"/>
                      <a:pt x="401045" y="313522"/>
                      <a:pt x="394911" y="313522"/>
                    </a:cubicBezTo>
                    <a:cubicBezTo>
                      <a:pt x="388865" y="313522"/>
                      <a:pt x="384864" y="309433"/>
                      <a:pt x="384864" y="303388"/>
                    </a:cubicBezTo>
                    <a:lnTo>
                      <a:pt x="384864" y="232627"/>
                    </a:lnTo>
                    <a:cubicBezTo>
                      <a:pt x="384864" y="226582"/>
                      <a:pt x="388865" y="222493"/>
                      <a:pt x="394911" y="222493"/>
                    </a:cubicBezTo>
                    <a:close/>
                    <a:moveTo>
                      <a:pt x="516514" y="212331"/>
                    </a:moveTo>
                    <a:cubicBezTo>
                      <a:pt x="522559" y="212331"/>
                      <a:pt x="526560" y="216421"/>
                      <a:pt x="526560" y="222468"/>
                    </a:cubicBezTo>
                    <a:lnTo>
                      <a:pt x="526560" y="303385"/>
                    </a:lnTo>
                    <a:cubicBezTo>
                      <a:pt x="526560" y="309432"/>
                      <a:pt x="522559" y="313522"/>
                      <a:pt x="516514" y="313522"/>
                    </a:cubicBezTo>
                    <a:cubicBezTo>
                      <a:pt x="510379" y="313522"/>
                      <a:pt x="506378" y="309432"/>
                      <a:pt x="506378" y="303385"/>
                    </a:cubicBezTo>
                    <a:lnTo>
                      <a:pt x="506378" y="222468"/>
                    </a:lnTo>
                    <a:cubicBezTo>
                      <a:pt x="506378" y="216421"/>
                      <a:pt x="510379" y="212331"/>
                      <a:pt x="516514" y="212331"/>
                    </a:cubicBezTo>
                    <a:close/>
                    <a:moveTo>
                      <a:pt x="311213" y="180188"/>
                    </a:moveTo>
                    <a:lnTo>
                      <a:pt x="304717" y="211903"/>
                    </a:lnTo>
                    <a:cubicBezTo>
                      <a:pt x="298781" y="225796"/>
                      <a:pt x="290203" y="238347"/>
                      <a:pt x="279633" y="248906"/>
                    </a:cubicBezTo>
                    <a:lnTo>
                      <a:pt x="274426" y="252429"/>
                    </a:lnTo>
                    <a:lnTo>
                      <a:pt x="274426" y="239622"/>
                    </a:lnTo>
                    <a:lnTo>
                      <a:pt x="266991" y="232204"/>
                    </a:lnTo>
                    <a:lnTo>
                      <a:pt x="286105" y="204050"/>
                    </a:lnTo>
                    <a:lnTo>
                      <a:pt x="290618" y="182059"/>
                    </a:lnTo>
                    <a:lnTo>
                      <a:pt x="303796" y="182059"/>
                    </a:lnTo>
                    <a:close/>
                    <a:moveTo>
                      <a:pt x="185290" y="178985"/>
                    </a:moveTo>
                    <a:lnTo>
                      <a:pt x="192421" y="182059"/>
                    </a:lnTo>
                    <a:lnTo>
                      <a:pt x="216731" y="182059"/>
                    </a:lnTo>
                    <a:lnTo>
                      <a:pt x="266991" y="232204"/>
                    </a:lnTo>
                    <a:lnTo>
                      <a:pt x="265358" y="234609"/>
                    </a:lnTo>
                    <a:lnTo>
                      <a:pt x="250836" y="244426"/>
                    </a:lnTo>
                    <a:lnTo>
                      <a:pt x="185290" y="179031"/>
                    </a:lnTo>
                    <a:close/>
                    <a:moveTo>
                      <a:pt x="476009" y="171897"/>
                    </a:moveTo>
                    <a:cubicBezTo>
                      <a:pt x="482054" y="171897"/>
                      <a:pt x="486055" y="175987"/>
                      <a:pt x="486055" y="182032"/>
                    </a:cubicBezTo>
                    <a:lnTo>
                      <a:pt x="486055" y="303387"/>
                    </a:lnTo>
                    <a:cubicBezTo>
                      <a:pt x="486055" y="309433"/>
                      <a:pt x="482054" y="313522"/>
                      <a:pt x="476009" y="313522"/>
                    </a:cubicBezTo>
                    <a:cubicBezTo>
                      <a:pt x="469874" y="313522"/>
                      <a:pt x="465873" y="309433"/>
                      <a:pt x="465873" y="303387"/>
                    </a:cubicBezTo>
                    <a:lnTo>
                      <a:pt x="465873" y="182032"/>
                    </a:lnTo>
                    <a:cubicBezTo>
                      <a:pt x="465873" y="175987"/>
                      <a:pt x="469874" y="171897"/>
                      <a:pt x="476009" y="171897"/>
                    </a:cubicBezTo>
                    <a:close/>
                    <a:moveTo>
                      <a:pt x="313921" y="166965"/>
                    </a:moveTo>
                    <a:lnTo>
                      <a:pt x="314925" y="172904"/>
                    </a:lnTo>
                    <a:cubicBezTo>
                      <a:pt x="314925" y="176015"/>
                      <a:pt x="313946" y="177971"/>
                      <a:pt x="311898" y="180015"/>
                    </a:cubicBezTo>
                    <a:lnTo>
                      <a:pt x="311213" y="180188"/>
                    </a:lnTo>
                    <a:close/>
                    <a:moveTo>
                      <a:pt x="313685" y="165567"/>
                    </a:moveTo>
                    <a:lnTo>
                      <a:pt x="313946" y="166842"/>
                    </a:lnTo>
                    <a:lnTo>
                      <a:pt x="313921" y="166965"/>
                    </a:lnTo>
                    <a:close/>
                    <a:moveTo>
                      <a:pt x="286557" y="131875"/>
                    </a:moveTo>
                    <a:lnTo>
                      <a:pt x="293736" y="161794"/>
                    </a:lnTo>
                    <a:lnTo>
                      <a:pt x="292704" y="161794"/>
                    </a:lnTo>
                    <a:close/>
                    <a:moveTo>
                      <a:pt x="285987" y="129499"/>
                    </a:moveTo>
                    <a:lnTo>
                      <a:pt x="286105" y="129672"/>
                    </a:lnTo>
                    <a:lnTo>
                      <a:pt x="286557" y="131875"/>
                    </a:lnTo>
                    <a:close/>
                    <a:moveTo>
                      <a:pt x="304744" y="121927"/>
                    </a:moveTo>
                    <a:lnTo>
                      <a:pt x="306857" y="125153"/>
                    </a:lnTo>
                    <a:lnTo>
                      <a:pt x="313685" y="165567"/>
                    </a:lnTo>
                    <a:close/>
                    <a:moveTo>
                      <a:pt x="303006" y="119273"/>
                    </a:moveTo>
                    <a:lnTo>
                      <a:pt x="304717" y="121796"/>
                    </a:lnTo>
                    <a:lnTo>
                      <a:pt x="304744" y="121927"/>
                    </a:lnTo>
                    <a:close/>
                    <a:moveTo>
                      <a:pt x="266335" y="100547"/>
                    </a:moveTo>
                    <a:lnTo>
                      <a:pt x="285579" y="127797"/>
                    </a:lnTo>
                    <a:lnTo>
                      <a:pt x="285987" y="129499"/>
                    </a:lnTo>
                    <a:close/>
                    <a:moveTo>
                      <a:pt x="263955" y="98160"/>
                    </a:moveTo>
                    <a:lnTo>
                      <a:pt x="265358" y="99109"/>
                    </a:lnTo>
                    <a:lnTo>
                      <a:pt x="266335" y="100547"/>
                    </a:lnTo>
                    <a:lnTo>
                      <a:pt x="265336" y="99133"/>
                    </a:lnTo>
                    <a:close/>
                    <a:moveTo>
                      <a:pt x="518470" y="91029"/>
                    </a:moveTo>
                    <a:cubicBezTo>
                      <a:pt x="519537" y="91029"/>
                      <a:pt x="519537" y="91029"/>
                      <a:pt x="520515" y="92007"/>
                    </a:cubicBezTo>
                    <a:cubicBezTo>
                      <a:pt x="521581" y="92007"/>
                      <a:pt x="521581" y="93074"/>
                      <a:pt x="522559" y="93074"/>
                    </a:cubicBezTo>
                    <a:cubicBezTo>
                      <a:pt x="523537" y="93074"/>
                      <a:pt x="523537" y="94052"/>
                      <a:pt x="524604" y="94052"/>
                    </a:cubicBezTo>
                    <a:cubicBezTo>
                      <a:pt x="525582" y="96097"/>
                      <a:pt x="526560" y="98142"/>
                      <a:pt x="526560" y="101165"/>
                    </a:cubicBezTo>
                    <a:cubicBezTo>
                      <a:pt x="526560" y="104187"/>
                      <a:pt x="525582" y="106232"/>
                      <a:pt x="523537" y="108188"/>
                    </a:cubicBezTo>
                    <a:cubicBezTo>
                      <a:pt x="523537" y="108188"/>
                      <a:pt x="522559" y="109255"/>
                      <a:pt x="521581" y="109255"/>
                    </a:cubicBezTo>
                    <a:cubicBezTo>
                      <a:pt x="521581" y="109255"/>
                      <a:pt x="520515" y="110233"/>
                      <a:pt x="519537" y="110233"/>
                    </a:cubicBezTo>
                    <a:cubicBezTo>
                      <a:pt x="518470" y="110233"/>
                      <a:pt x="518470" y="110233"/>
                      <a:pt x="517492" y="111211"/>
                    </a:cubicBezTo>
                    <a:lnTo>
                      <a:pt x="516514" y="111211"/>
                    </a:lnTo>
                    <a:cubicBezTo>
                      <a:pt x="513491" y="111211"/>
                      <a:pt x="511446" y="110233"/>
                      <a:pt x="509401" y="108188"/>
                    </a:cubicBezTo>
                    <a:cubicBezTo>
                      <a:pt x="508423" y="107210"/>
                      <a:pt x="507356" y="106232"/>
                      <a:pt x="507356" y="105165"/>
                    </a:cubicBezTo>
                    <a:cubicBezTo>
                      <a:pt x="507356" y="104187"/>
                      <a:pt x="506378" y="103121"/>
                      <a:pt x="506378" y="101165"/>
                    </a:cubicBezTo>
                    <a:cubicBezTo>
                      <a:pt x="506378" y="98142"/>
                      <a:pt x="507356" y="96097"/>
                      <a:pt x="509401" y="94052"/>
                    </a:cubicBezTo>
                    <a:cubicBezTo>
                      <a:pt x="511446" y="92007"/>
                      <a:pt x="515447" y="91029"/>
                      <a:pt x="518470" y="91029"/>
                    </a:cubicBezTo>
                    <a:close/>
                    <a:moveTo>
                      <a:pt x="384846" y="91029"/>
                    </a:moveTo>
                    <a:lnTo>
                      <a:pt x="465819" y="91029"/>
                    </a:lnTo>
                    <a:cubicBezTo>
                      <a:pt x="471870" y="91029"/>
                      <a:pt x="475963" y="95030"/>
                      <a:pt x="475963" y="101165"/>
                    </a:cubicBezTo>
                    <a:cubicBezTo>
                      <a:pt x="475963" y="107210"/>
                      <a:pt x="471870" y="111211"/>
                      <a:pt x="465819" y="111211"/>
                    </a:cubicBezTo>
                    <a:lnTo>
                      <a:pt x="384846" y="111211"/>
                    </a:lnTo>
                    <a:cubicBezTo>
                      <a:pt x="378706" y="111211"/>
                      <a:pt x="374702" y="107210"/>
                      <a:pt x="374702" y="101165"/>
                    </a:cubicBezTo>
                    <a:cubicBezTo>
                      <a:pt x="374702" y="95030"/>
                      <a:pt x="378706" y="91029"/>
                      <a:pt x="384846" y="91029"/>
                    </a:cubicBezTo>
                    <a:close/>
                    <a:moveTo>
                      <a:pt x="234861" y="78470"/>
                    </a:moveTo>
                    <a:lnTo>
                      <a:pt x="236624" y="78890"/>
                    </a:lnTo>
                    <a:lnTo>
                      <a:pt x="263955" y="98160"/>
                    </a:lnTo>
                    <a:close/>
                    <a:moveTo>
                      <a:pt x="233277" y="78093"/>
                    </a:moveTo>
                    <a:lnTo>
                      <a:pt x="234749" y="78395"/>
                    </a:lnTo>
                    <a:lnTo>
                      <a:pt x="234861" y="78470"/>
                    </a:lnTo>
                    <a:close/>
                    <a:moveTo>
                      <a:pt x="264684" y="74721"/>
                    </a:moveTo>
                    <a:lnTo>
                      <a:pt x="280560" y="85001"/>
                    </a:lnTo>
                    <a:lnTo>
                      <a:pt x="303006" y="119273"/>
                    </a:lnTo>
                    <a:lnTo>
                      <a:pt x="279633" y="84823"/>
                    </a:lnTo>
                    <a:close/>
                    <a:moveTo>
                      <a:pt x="202570" y="70780"/>
                    </a:moveTo>
                    <a:lnTo>
                      <a:pt x="233277" y="78093"/>
                    </a:lnTo>
                    <a:lnTo>
                      <a:pt x="202570" y="71804"/>
                    </a:lnTo>
                    <a:close/>
                    <a:moveTo>
                      <a:pt x="197522" y="70770"/>
                    </a:moveTo>
                    <a:lnTo>
                      <a:pt x="202570" y="71804"/>
                    </a:lnTo>
                    <a:lnTo>
                      <a:pt x="202570" y="161794"/>
                    </a:lnTo>
                    <a:lnTo>
                      <a:pt x="292704" y="161794"/>
                    </a:lnTo>
                    <a:lnTo>
                      <a:pt x="293741" y="166842"/>
                    </a:lnTo>
                    <a:lnTo>
                      <a:pt x="290618" y="182059"/>
                    </a:lnTo>
                    <a:lnTo>
                      <a:pt x="216731" y="182059"/>
                    </a:lnTo>
                    <a:lnTo>
                      <a:pt x="199449" y="164816"/>
                    </a:lnTo>
                    <a:cubicBezTo>
                      <a:pt x="195442" y="160818"/>
                      <a:pt x="189386" y="160818"/>
                      <a:pt x="185290" y="164816"/>
                    </a:cubicBezTo>
                    <a:lnTo>
                      <a:pt x="185290" y="178985"/>
                    </a:lnTo>
                    <a:lnTo>
                      <a:pt x="185076" y="178893"/>
                    </a:lnTo>
                    <a:cubicBezTo>
                      <a:pt x="183295" y="176993"/>
                      <a:pt x="182271" y="174460"/>
                      <a:pt x="182271" y="171927"/>
                    </a:cubicBezTo>
                    <a:lnTo>
                      <a:pt x="182271" y="73890"/>
                    </a:lnTo>
                    <a:close/>
                    <a:moveTo>
                      <a:pt x="241194" y="59511"/>
                    </a:moveTo>
                    <a:lnTo>
                      <a:pt x="242600" y="59798"/>
                    </a:lnTo>
                    <a:lnTo>
                      <a:pt x="264684" y="74721"/>
                    </a:lnTo>
                    <a:close/>
                    <a:moveTo>
                      <a:pt x="223078" y="55812"/>
                    </a:moveTo>
                    <a:lnTo>
                      <a:pt x="239895" y="58670"/>
                    </a:lnTo>
                    <a:lnTo>
                      <a:pt x="241194" y="59511"/>
                    </a:lnTo>
                    <a:close/>
                    <a:moveTo>
                      <a:pt x="187739" y="52590"/>
                    </a:moveTo>
                    <a:lnTo>
                      <a:pt x="185298" y="53626"/>
                    </a:lnTo>
                    <a:cubicBezTo>
                      <a:pt x="183251" y="55670"/>
                      <a:pt x="182271" y="57625"/>
                      <a:pt x="182271" y="60736"/>
                    </a:cubicBezTo>
                    <a:lnTo>
                      <a:pt x="182271" y="73890"/>
                    </a:lnTo>
                    <a:lnTo>
                      <a:pt x="160258" y="78395"/>
                    </a:lnTo>
                    <a:cubicBezTo>
                      <a:pt x="125786" y="93105"/>
                      <a:pt x="101303" y="127449"/>
                      <a:pt x="101303" y="166842"/>
                    </a:cubicBezTo>
                    <a:cubicBezTo>
                      <a:pt x="101303" y="219456"/>
                      <a:pt x="144829" y="262915"/>
                      <a:pt x="197522" y="262915"/>
                    </a:cubicBezTo>
                    <a:cubicBezTo>
                      <a:pt x="210673" y="262915"/>
                      <a:pt x="223263" y="260199"/>
                      <a:pt x="234749" y="255302"/>
                    </a:cubicBezTo>
                    <a:lnTo>
                      <a:pt x="250836" y="244426"/>
                    </a:lnTo>
                    <a:lnTo>
                      <a:pt x="260268" y="253836"/>
                    </a:lnTo>
                    <a:cubicBezTo>
                      <a:pt x="262316" y="255791"/>
                      <a:pt x="264364" y="256857"/>
                      <a:pt x="267391" y="256857"/>
                    </a:cubicBezTo>
                    <a:lnTo>
                      <a:pt x="268732" y="256281"/>
                    </a:lnTo>
                    <a:lnTo>
                      <a:pt x="242600" y="273962"/>
                    </a:lnTo>
                    <a:cubicBezTo>
                      <a:pt x="228698" y="279890"/>
                      <a:pt x="213455" y="283178"/>
                      <a:pt x="197522" y="283178"/>
                    </a:cubicBezTo>
                    <a:cubicBezTo>
                      <a:pt x="133703" y="283178"/>
                      <a:pt x="81009" y="230565"/>
                      <a:pt x="81009" y="166842"/>
                    </a:cubicBezTo>
                    <a:cubicBezTo>
                      <a:pt x="81009" y="119050"/>
                      <a:pt x="110649" y="77557"/>
                      <a:pt x="152393" y="59798"/>
                    </a:cubicBezTo>
                    <a:close/>
                    <a:moveTo>
                      <a:pt x="192421" y="50604"/>
                    </a:moveTo>
                    <a:lnTo>
                      <a:pt x="195181" y="51073"/>
                    </a:lnTo>
                    <a:lnTo>
                      <a:pt x="187739" y="52590"/>
                    </a:lnTo>
                    <a:close/>
                    <a:moveTo>
                      <a:pt x="197522" y="50595"/>
                    </a:moveTo>
                    <a:lnTo>
                      <a:pt x="223078" y="55812"/>
                    </a:lnTo>
                    <a:lnTo>
                      <a:pt x="195181" y="51073"/>
                    </a:lnTo>
                    <a:close/>
                    <a:moveTo>
                      <a:pt x="449651" y="41472"/>
                    </a:moveTo>
                    <a:cubicBezTo>
                      <a:pt x="450631" y="42539"/>
                      <a:pt x="451612" y="42539"/>
                      <a:pt x="452682" y="43516"/>
                    </a:cubicBezTo>
                    <a:cubicBezTo>
                      <a:pt x="454732" y="45560"/>
                      <a:pt x="455712" y="47604"/>
                      <a:pt x="455712" y="50626"/>
                    </a:cubicBezTo>
                    <a:cubicBezTo>
                      <a:pt x="455712" y="53648"/>
                      <a:pt x="454732" y="55692"/>
                      <a:pt x="452682" y="57647"/>
                    </a:cubicBezTo>
                    <a:cubicBezTo>
                      <a:pt x="450631" y="59691"/>
                      <a:pt x="448581" y="60757"/>
                      <a:pt x="445551" y="60757"/>
                    </a:cubicBezTo>
                    <a:cubicBezTo>
                      <a:pt x="442520" y="60757"/>
                      <a:pt x="440470" y="59691"/>
                      <a:pt x="438509" y="57647"/>
                    </a:cubicBezTo>
                    <a:cubicBezTo>
                      <a:pt x="436459" y="55692"/>
                      <a:pt x="435389" y="53648"/>
                      <a:pt x="435389" y="50626"/>
                    </a:cubicBezTo>
                    <a:cubicBezTo>
                      <a:pt x="435389" y="47604"/>
                      <a:pt x="436459" y="45560"/>
                      <a:pt x="438509" y="43516"/>
                    </a:cubicBezTo>
                    <a:cubicBezTo>
                      <a:pt x="441540" y="40495"/>
                      <a:pt x="445551" y="39517"/>
                      <a:pt x="449651" y="41472"/>
                    </a:cubicBezTo>
                    <a:close/>
                    <a:moveTo>
                      <a:pt x="486030" y="40505"/>
                    </a:moveTo>
                    <a:lnTo>
                      <a:pt x="516494" y="40505"/>
                    </a:lnTo>
                    <a:cubicBezTo>
                      <a:pt x="522551" y="40505"/>
                      <a:pt x="526559" y="44591"/>
                      <a:pt x="526559" y="50631"/>
                    </a:cubicBezTo>
                    <a:cubicBezTo>
                      <a:pt x="526559" y="56671"/>
                      <a:pt x="522551" y="60757"/>
                      <a:pt x="516494" y="60757"/>
                    </a:cubicBezTo>
                    <a:lnTo>
                      <a:pt x="486030" y="60757"/>
                    </a:lnTo>
                    <a:cubicBezTo>
                      <a:pt x="479973" y="60757"/>
                      <a:pt x="475964" y="56671"/>
                      <a:pt x="475964" y="50631"/>
                    </a:cubicBezTo>
                    <a:cubicBezTo>
                      <a:pt x="475964" y="44591"/>
                      <a:pt x="479973" y="40505"/>
                      <a:pt x="486030" y="40505"/>
                    </a:cubicBezTo>
                    <a:close/>
                    <a:moveTo>
                      <a:pt x="384851" y="40505"/>
                    </a:moveTo>
                    <a:lnTo>
                      <a:pt x="405059" y="40505"/>
                    </a:lnTo>
                    <a:cubicBezTo>
                      <a:pt x="411112" y="40505"/>
                      <a:pt x="415207" y="44591"/>
                      <a:pt x="415207" y="50631"/>
                    </a:cubicBezTo>
                    <a:cubicBezTo>
                      <a:pt x="415207" y="56671"/>
                      <a:pt x="411112" y="60757"/>
                      <a:pt x="405059" y="60757"/>
                    </a:cubicBezTo>
                    <a:lnTo>
                      <a:pt x="384851" y="60757"/>
                    </a:lnTo>
                    <a:cubicBezTo>
                      <a:pt x="378708" y="60757"/>
                      <a:pt x="374702" y="56671"/>
                      <a:pt x="374702" y="50631"/>
                    </a:cubicBezTo>
                    <a:cubicBezTo>
                      <a:pt x="374702" y="44591"/>
                      <a:pt x="378708" y="40505"/>
                      <a:pt x="384851" y="40505"/>
                    </a:cubicBezTo>
                    <a:close/>
                    <a:moveTo>
                      <a:pt x="70855" y="20176"/>
                    </a:moveTo>
                    <a:cubicBezTo>
                      <a:pt x="64803" y="20176"/>
                      <a:pt x="60798" y="24264"/>
                      <a:pt x="60798" y="30308"/>
                    </a:cubicBezTo>
                    <a:lnTo>
                      <a:pt x="60798" y="343788"/>
                    </a:lnTo>
                    <a:lnTo>
                      <a:pt x="222783" y="343788"/>
                    </a:lnTo>
                    <a:cubicBezTo>
                      <a:pt x="228835" y="343788"/>
                      <a:pt x="232929" y="347876"/>
                      <a:pt x="232929" y="353920"/>
                    </a:cubicBezTo>
                    <a:lnTo>
                      <a:pt x="232929" y="364052"/>
                    </a:lnTo>
                    <a:lnTo>
                      <a:pt x="374711" y="364052"/>
                    </a:lnTo>
                    <a:lnTo>
                      <a:pt x="374711" y="353920"/>
                    </a:lnTo>
                    <a:cubicBezTo>
                      <a:pt x="374711" y="347876"/>
                      <a:pt x="378716" y="343788"/>
                      <a:pt x="384857" y="343788"/>
                    </a:cubicBezTo>
                    <a:lnTo>
                      <a:pt x="546843" y="343788"/>
                    </a:lnTo>
                    <a:lnTo>
                      <a:pt x="546843" y="30308"/>
                    </a:lnTo>
                    <a:cubicBezTo>
                      <a:pt x="546843" y="24264"/>
                      <a:pt x="542748" y="20176"/>
                      <a:pt x="536696" y="20176"/>
                    </a:cubicBezTo>
                    <a:close/>
                    <a:moveTo>
                      <a:pt x="70855" y="0"/>
                    </a:moveTo>
                    <a:lnTo>
                      <a:pt x="536696" y="0"/>
                    </a:lnTo>
                    <a:cubicBezTo>
                      <a:pt x="553963" y="0"/>
                      <a:pt x="567135" y="13154"/>
                      <a:pt x="567135" y="30308"/>
                    </a:cubicBezTo>
                    <a:lnTo>
                      <a:pt x="567135" y="343794"/>
                    </a:lnTo>
                    <a:lnTo>
                      <a:pt x="384859" y="343794"/>
                    </a:lnTo>
                    <a:cubicBezTo>
                      <a:pt x="378718" y="343794"/>
                      <a:pt x="374712" y="347883"/>
                      <a:pt x="374712" y="353928"/>
                    </a:cubicBezTo>
                    <a:lnTo>
                      <a:pt x="374712" y="364062"/>
                    </a:lnTo>
                    <a:lnTo>
                      <a:pt x="232927" y="364062"/>
                    </a:lnTo>
                    <a:lnTo>
                      <a:pt x="232927" y="353928"/>
                    </a:lnTo>
                    <a:cubicBezTo>
                      <a:pt x="232927" y="347883"/>
                      <a:pt x="228833" y="343794"/>
                      <a:pt x="222780" y="343794"/>
                    </a:cubicBezTo>
                    <a:lnTo>
                      <a:pt x="40505" y="343794"/>
                    </a:lnTo>
                    <a:lnTo>
                      <a:pt x="40505" y="30308"/>
                    </a:lnTo>
                    <a:cubicBezTo>
                      <a:pt x="40505" y="13154"/>
                      <a:pt x="53678" y="0"/>
                      <a:pt x="70855" y="0"/>
                    </a:cubicBezTo>
                    <a:close/>
                  </a:path>
                </a:pathLst>
              </a:custGeom>
              <a:solidFill>
                <a:srgbClr val="FFFFFF"/>
              </a:solidFill>
              <a:ln>
                <a:noFill/>
              </a:ln>
            </p:spPr>
            <p:txBody>
              <a:bodyPr wrap="square" lIns="91440" tIns="45720" rIns="91440" bIns="45720" anchor="ctr">
                <a:normAutofit fontScale="85000" lnSpcReduction="20000"/>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grpSp>
        <p:sp>
          <p:nvSpPr>
            <p:cNvPr id="33" name="文本框 32"/>
            <p:cNvSpPr txBox="1"/>
            <p:nvPr/>
          </p:nvSpPr>
          <p:spPr>
            <a:xfrm>
              <a:off x="3357872" y="4664087"/>
              <a:ext cx="2121460" cy="368300"/>
            </a:xfrm>
            <a:prstGeom prst="rect">
              <a:avLst/>
            </a:prstGeom>
            <a:noFill/>
          </p:spPr>
          <p:txBody>
            <a:bodyPr wrap="square" rtlCol="0">
              <a:spAutoFit/>
            </a:bodyPr>
            <a:lstStyle/>
            <a:p>
              <a:pPr algn="ctr" defTabSz="457200">
                <a:lnSpc>
                  <a:spcPct val="150000"/>
                </a:lnSpc>
              </a:pPr>
              <a:r>
                <a:rPr lang="zh-CN" altLang="en-US"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报文格式解析阶段重点讲解常见协议头部结构、字段含义及解析方法，通过抓包分析实例演示二进制数据解码过程。</a:t>
              </a:r>
            </a:p>
          </p:txBody>
        </p:sp>
        <p:sp>
          <p:nvSpPr>
            <p:cNvPr id="34" name="文本框 33"/>
            <p:cNvSpPr txBox="1"/>
            <p:nvPr/>
          </p:nvSpPr>
          <p:spPr>
            <a:xfrm>
              <a:off x="3606988" y="4252510"/>
              <a:ext cx="1872344" cy="368300"/>
            </a:xfrm>
            <a:prstGeom prst="rect">
              <a:avLst/>
            </a:prstGeom>
            <a:noFill/>
          </p:spPr>
          <p:txBody>
            <a:bodyPr wrap="square" rtlCol="0">
              <a:spAutoFit/>
            </a:bodyPr>
            <a:lstStyle/>
            <a:p>
              <a:pPr marL="0" marR="0" lvl="0" indent="0" defTabSz="1219200" eaLnBrk="1" fontAlgn="auto" latinLnBrk="0" hangingPunct="1">
                <a:lnSpc>
                  <a:spcPct val="100000"/>
                </a:lnSpc>
                <a:spcBef>
                  <a:spcPts val="0"/>
                </a:spcBef>
                <a:spcAft>
                  <a:spcPts val="0"/>
                </a:spcAft>
                <a:buClrTx/>
                <a:buSzTx/>
                <a:buFontTx/>
                <a:buNone/>
                <a:defRPr/>
              </a:pPr>
              <a:r>
                <a:rPr kumimoji="0" lang="zh-CN" altLang="en-US" sz="1800" i="0" u="none" strike="noStrike" kern="0" cap="none" spc="0" normalizeH="0" baseline="0" noProof="0" dirty="0" b="1">
                  <a:ln>
                    <a:noFill/>
                  </a:ln>
                  <a:solidFill>
                    <a:srgbClr val="F0F0F0">
                      <a:lumMod val="25000"/>
                    </a:srgbClr>
                  </a:solidFill>
                  <a:effectLst/>
                  <a:uLnTx/>
                  <a:uFillTx/>
                  <a:latin typeface="等线"/>
                  <a:cs typeface="+mn-ea"/>
                  <a:sym typeface="+mn-lt"/>
                </a:rPr>
                <a:t/>
              </a:r>
              <a:r>
                <a:rPr kumimoji="0" lang="en-US" altLang="zh-CN" sz="1800" i="0" u="none" strike="noStrike" kern="0" cap="none" spc="0" normalizeH="0" baseline="0" noProof="0" dirty="0" b="1">
                  <a:ln>
                    <a:noFill/>
                  </a:ln>
                  <a:solidFill>
                    <a:srgbClr val="F0F0F0">
                      <a:lumMod val="25000"/>
                    </a:srgbClr>
                  </a:solidFill>
                  <a:effectLst/>
                  <a:uLnTx/>
                  <a:uFillTx/>
                  <a:latin typeface="等线"/>
                  <a:cs typeface="+mn-ea"/>
                  <a:sym typeface="+mn-lt"/>
                </a:rPr>
                <a:t/>
              </a:r>
              <a:r>
                <a:rPr sz="1800" i="0" b="1">
                  <a:solidFill>
                    <a:srgbClr val="F0F0F0"/>
                  </a:solidFill>
                  <a:latin typeface="等线"/>
                </a:rPr>
                <a:t>报文格式解析</a:t>
              </a:r>
            </a:p>
          </p:txBody>
        </p:sp>
      </p:grpSp>
      <p:cxnSp>
        <p:nvCxnSpPr>
          <p:cNvPr id="37" name="直接连接符 36"/>
          <p:cNvCxnSpPr/>
          <p:nvPr/>
        </p:nvCxnSpPr>
        <p:spPr>
          <a:xfrm>
            <a:off x="8946066" y="4044195"/>
            <a:ext cx="0" cy="970279"/>
          </a:xfrm>
          <a:prstGeom prst="line">
            <a:avLst/>
          </a:prstGeom>
          <a:noFill/>
          <a:ln w="3175" cap="rnd" cmpd="sng" algn="ctr">
            <a:solidFill>
              <a:srgbClr val="FFFFFF">
                <a:lumMod val="85000"/>
              </a:srgbClr>
            </a:solidFill>
            <a:prstDash val="solid"/>
            <a:round/>
            <a:headEnd type="none"/>
            <a:tailEnd type="none" w="med" len="med"/>
          </a:ln>
          <a:effectLst/>
        </p:spPr>
      </p:cxnSp>
      <p:grpSp>
        <p:nvGrpSpPr>
          <p:cNvPr id="38" name="组合 37"/>
          <p:cNvGrpSpPr/>
          <p:nvPr/>
        </p:nvGrpSpPr>
        <p:grpSpPr>
          <a:xfrm>
            <a:off x="6711992" y="3048457"/>
            <a:ext cx="2121460" cy="1678074"/>
            <a:chOff x="6711992" y="2686507"/>
            <a:chExt cx="2121460" cy="1678074"/>
          </a:xfrm>
        </p:grpSpPr>
        <p:grpSp>
          <p:nvGrpSpPr>
            <p:cNvPr id="39" name="ïŝļïďe" title="RRWCujOtcqiJLIlMJ8JxobmQhO5YsZmEcy6DZVp0AZTfE39zvT5PAyas4bMl"/>
            <p:cNvGrpSpPr/>
            <p:nvPr/>
          </p:nvGrpSpPr>
          <p:grpSpPr>
            <a:xfrm>
              <a:off x="7391935" y="2686507"/>
              <a:ext cx="792088" cy="792085"/>
              <a:chOff x="2406923" y="2845390"/>
              <a:chExt cx="571222" cy="571221"/>
            </a:xfrm>
          </p:grpSpPr>
          <p:sp>
            <p:nvSpPr>
              <p:cNvPr id="42" name="îS1íḋê"/>
              <p:cNvSpPr/>
              <p:nvPr/>
            </p:nvSpPr>
            <p:spPr>
              <a:xfrm>
                <a:off x="2406923" y="2845390"/>
                <a:ext cx="571222" cy="571221"/>
              </a:xfrm>
              <a:prstGeom prst="ellipse">
                <a:avLst/>
              </a:prstGeom>
              <a:solidFill>
                <a:schemeClr val="accent1"/>
              </a:solidFill>
              <a:ln w="38100" cap="flat" cmpd="sng" algn="ctr">
                <a:solidFill>
                  <a:srgbClr val="FFFFFF"/>
                </a:solidFill>
                <a:prstDash val="solid"/>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sp>
            <p:nvSpPr>
              <p:cNvPr id="43" name="iŝ1iďê" title="tENvehlOdiZm1Hmry6MHxwOH8WsTKLSa514qPVJnvhhWFnRDjZGIbRZNsFBp"/>
              <p:cNvSpPr/>
              <p:nvPr/>
            </p:nvSpPr>
            <p:spPr bwMode="auto">
              <a:xfrm>
                <a:off x="2540113" y="2978777"/>
                <a:ext cx="304843" cy="304442"/>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rgbClr val="FFFFFF"/>
              </a:solidFill>
              <a:ln>
                <a:noFill/>
              </a:ln>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grpSp>
        <p:sp>
          <p:nvSpPr>
            <p:cNvPr id="40" name="文本框 39"/>
            <p:cNvSpPr txBox="1"/>
            <p:nvPr/>
          </p:nvSpPr>
          <p:spPr>
            <a:xfrm>
              <a:off x="6711992" y="3996281"/>
              <a:ext cx="2121460" cy="368300"/>
            </a:xfrm>
            <a:prstGeom prst="rect">
              <a:avLst/>
            </a:prstGeom>
            <a:noFill/>
          </p:spPr>
          <p:txBody>
            <a:bodyPr wrap="square" rtlCol="0">
              <a:spAutoFit/>
            </a:bodyPr>
            <a:lstStyle/>
            <a:p>
              <a:pPr algn="ctr" defTabSz="457200">
                <a:lnSpc>
                  <a:spcPct val="150000"/>
                </a:lnSpc>
              </a:pPr>
              <a:r>
                <a:rPr lang="zh-CN" altLang="en-US"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状态转换分析阶段重点讲解协议状态机模型，通过状态图演示协议行为变化，分析状态转换条件和动作，培养学生协议设计能力。</a:t>
              </a:r>
            </a:p>
          </p:txBody>
        </p:sp>
        <p:sp>
          <p:nvSpPr>
            <p:cNvPr id="41" name="文本框 40"/>
            <p:cNvSpPr txBox="1"/>
            <p:nvPr/>
          </p:nvSpPr>
          <p:spPr>
            <a:xfrm>
              <a:off x="6961108" y="3584704"/>
              <a:ext cx="1872344" cy="368300"/>
            </a:xfrm>
            <a:prstGeom prst="rect">
              <a:avLst/>
            </a:prstGeom>
            <a:noFill/>
          </p:spPr>
          <p:txBody>
            <a:bodyPr wrap="square" rtlCol="0">
              <a:spAutoFit/>
            </a:bodyPr>
            <a:lstStyle/>
            <a:p>
              <a:pPr marL="0" marR="0" lvl="0" indent="0" defTabSz="1219200" eaLnBrk="1" fontAlgn="auto" latinLnBrk="0" hangingPunct="1">
                <a:lnSpc>
                  <a:spcPct val="100000"/>
                </a:lnSpc>
                <a:spcBef>
                  <a:spcPts val="0"/>
                </a:spcBef>
                <a:spcAft>
                  <a:spcPts val="0"/>
                </a:spcAft>
                <a:buClrTx/>
                <a:buSzTx/>
                <a:buFontTx/>
                <a:buNone/>
                <a:defRPr/>
              </a:pPr>
              <a:r>
                <a:rPr kumimoji="0" lang="zh-CN" altLang="en-US" sz="1800" i="0" u="none" strike="noStrike" kern="0" cap="none" spc="0" normalizeH="0" baseline="0" noProof="0" dirty="0" b="1">
                  <a:ln>
                    <a:noFill/>
                  </a:ln>
                  <a:solidFill>
                    <a:srgbClr val="F0F0F0">
                      <a:lumMod val="25000"/>
                    </a:srgbClr>
                  </a:solidFill>
                  <a:effectLst/>
                  <a:uLnTx/>
                  <a:uFillTx/>
                  <a:latin typeface="等线"/>
                  <a:cs typeface="+mn-ea"/>
                  <a:sym typeface="+mn-lt"/>
                </a:rPr>
                <a:t/>
              </a:r>
              <a:r>
                <a:rPr kumimoji="0" lang="en-US" altLang="zh-CN" sz="1800" i="0" u="none" strike="noStrike" kern="0" cap="none" spc="0" normalizeH="0" baseline="0" noProof="0" dirty="0" b="1">
                  <a:ln>
                    <a:noFill/>
                  </a:ln>
                  <a:solidFill>
                    <a:srgbClr val="F0F0F0">
                      <a:lumMod val="25000"/>
                    </a:srgbClr>
                  </a:solidFill>
                  <a:effectLst/>
                  <a:uLnTx/>
                  <a:uFillTx/>
                  <a:latin typeface="等线"/>
                  <a:cs typeface="+mn-ea"/>
                  <a:sym typeface="+mn-lt"/>
                </a:rPr>
                <a:t/>
              </a:r>
              <a:r>
                <a:rPr sz="1800" i="0" b="1">
                  <a:solidFill>
                    <a:srgbClr val="F0F0F0"/>
                  </a:solidFill>
                  <a:latin typeface="等线"/>
                </a:rPr>
                <a:t>状态转换分析</a:t>
              </a:r>
            </a:p>
          </p:txBody>
        </p:sp>
      </p:grpSp>
      <p:grpSp>
        <p:nvGrpSpPr>
          <p:cNvPr id="44" name="组合 43"/>
          <p:cNvGrpSpPr/>
          <p:nvPr/>
        </p:nvGrpSpPr>
        <p:grpSpPr>
          <a:xfrm>
            <a:off x="9099098" y="2563318"/>
            <a:ext cx="2182293" cy="1765926"/>
            <a:chOff x="9099098" y="2201368"/>
            <a:chExt cx="2182293" cy="1765926"/>
          </a:xfrm>
        </p:grpSpPr>
        <p:grpSp>
          <p:nvGrpSpPr>
            <p:cNvPr id="45" name="i$líḍê" title="MJ8JxobmQhO5YsZmEcy6DZVp0AZTfE39zvT5PAyas4bMl"/>
            <p:cNvGrpSpPr/>
            <p:nvPr/>
          </p:nvGrpSpPr>
          <p:grpSpPr>
            <a:xfrm>
              <a:off x="9777181" y="2201368"/>
              <a:ext cx="792088" cy="792085"/>
              <a:chOff x="2406923" y="2845390"/>
              <a:chExt cx="571222" cy="571221"/>
            </a:xfrm>
          </p:grpSpPr>
          <p:sp>
            <p:nvSpPr>
              <p:cNvPr id="48" name="îṩľíḓê"/>
              <p:cNvSpPr/>
              <p:nvPr/>
            </p:nvSpPr>
            <p:spPr>
              <a:xfrm>
                <a:off x="2406923" y="2845390"/>
                <a:ext cx="571222" cy="571221"/>
              </a:xfrm>
              <a:prstGeom prst="ellipse">
                <a:avLst/>
              </a:prstGeom>
              <a:solidFill>
                <a:schemeClr val="accent2"/>
              </a:solidFill>
              <a:ln w="38100" cap="flat" cmpd="sng" algn="ctr">
                <a:solidFill>
                  <a:srgbClr val="FFFFFF"/>
                </a:solidFill>
                <a:prstDash val="solid"/>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sp>
            <p:nvSpPr>
              <p:cNvPr id="49" name="îs1îḍê" title="ry6MHxwOH8WsTKLSa514qPVJnvhhWFnRDjZGIbRZNsFBp"/>
              <p:cNvSpPr/>
              <p:nvPr/>
            </p:nvSpPr>
            <p:spPr bwMode="auto">
              <a:xfrm>
                <a:off x="2540113" y="2998523"/>
                <a:ext cx="304843" cy="264949"/>
              </a:xfrm>
              <a:custGeom>
                <a:avLst/>
                <a:gdLst>
                  <a:gd name="connsiteX0" fmla="*/ 427885 w 601094"/>
                  <a:gd name="connsiteY0" fmla="*/ 274980 h 522431"/>
                  <a:gd name="connsiteX1" fmla="*/ 432269 w 601094"/>
                  <a:gd name="connsiteY1" fmla="*/ 321660 h 522431"/>
                  <a:gd name="connsiteX2" fmla="*/ 431295 w 601094"/>
                  <a:gd name="connsiteY2" fmla="*/ 429121 h 522431"/>
                  <a:gd name="connsiteX3" fmla="*/ 453455 w 601094"/>
                  <a:gd name="connsiteY3" fmla="*/ 417208 h 522431"/>
                  <a:gd name="connsiteX4" fmla="*/ 448585 w 601094"/>
                  <a:gd name="connsiteY4" fmla="*/ 349619 h 522431"/>
                  <a:gd name="connsiteX5" fmla="*/ 448585 w 601094"/>
                  <a:gd name="connsiteY5" fmla="*/ 301238 h 522431"/>
                  <a:gd name="connsiteX6" fmla="*/ 427885 w 601094"/>
                  <a:gd name="connsiteY6" fmla="*/ 274980 h 522431"/>
                  <a:gd name="connsiteX7" fmla="*/ 352921 w 601094"/>
                  <a:gd name="connsiteY7" fmla="*/ 272822 h 522431"/>
                  <a:gd name="connsiteX8" fmla="*/ 354868 w 601094"/>
                  <a:gd name="connsiteY8" fmla="*/ 371774 h 522431"/>
                  <a:gd name="connsiteX9" fmla="*/ 351947 w 601094"/>
                  <a:gd name="connsiteY9" fmla="*/ 423317 h 522431"/>
                  <a:gd name="connsiteX10" fmla="*/ 378481 w 601094"/>
                  <a:gd name="connsiteY10" fmla="*/ 441065 h 522431"/>
                  <a:gd name="connsiteX11" fmla="*/ 386514 w 601094"/>
                  <a:gd name="connsiteY11" fmla="*/ 411647 h 522431"/>
                  <a:gd name="connsiteX12" fmla="*/ 385297 w 601094"/>
                  <a:gd name="connsiteY12" fmla="*/ 362535 h 522431"/>
                  <a:gd name="connsiteX13" fmla="*/ 388461 w 601094"/>
                  <a:gd name="connsiteY13" fmla="*/ 301511 h 522431"/>
                  <a:gd name="connsiteX14" fmla="*/ 356816 w 601094"/>
                  <a:gd name="connsiteY14" fmla="*/ 273795 h 522431"/>
                  <a:gd name="connsiteX15" fmla="*/ 352921 w 601094"/>
                  <a:gd name="connsiteY15" fmla="*/ 272822 h 522431"/>
                  <a:gd name="connsiteX16" fmla="*/ 276425 w 601094"/>
                  <a:gd name="connsiteY16" fmla="*/ 271096 h 522431"/>
                  <a:gd name="connsiteX17" fmla="*/ 279350 w 601094"/>
                  <a:gd name="connsiteY17" fmla="*/ 382676 h 522431"/>
                  <a:gd name="connsiteX18" fmla="*/ 278131 w 601094"/>
                  <a:gd name="connsiteY18" fmla="*/ 427892 h 522431"/>
                  <a:gd name="connsiteX19" fmla="*/ 302017 w 601094"/>
                  <a:gd name="connsiteY19" fmla="*/ 447096 h 522431"/>
                  <a:gd name="connsiteX20" fmla="*/ 308841 w 601094"/>
                  <a:gd name="connsiteY20" fmla="*/ 393859 h 522431"/>
                  <a:gd name="connsiteX21" fmla="*/ 309816 w 601094"/>
                  <a:gd name="connsiteY21" fmla="*/ 321660 h 522431"/>
                  <a:gd name="connsiteX22" fmla="*/ 313472 w 601094"/>
                  <a:gd name="connsiteY22" fmla="*/ 278875 h 522431"/>
                  <a:gd name="connsiteX23" fmla="*/ 281787 w 601094"/>
                  <a:gd name="connsiteY23" fmla="*/ 273041 h 522431"/>
                  <a:gd name="connsiteX24" fmla="*/ 276425 w 601094"/>
                  <a:gd name="connsiteY24" fmla="*/ 271096 h 522431"/>
                  <a:gd name="connsiteX25" fmla="*/ 207982 w 601094"/>
                  <a:gd name="connsiteY25" fmla="*/ 270139 h 522431"/>
                  <a:gd name="connsiteX26" fmla="*/ 212122 w 601094"/>
                  <a:gd name="connsiteY26" fmla="*/ 371024 h 522431"/>
                  <a:gd name="connsiteX27" fmla="*/ 213826 w 601094"/>
                  <a:gd name="connsiteY27" fmla="*/ 428880 h 522431"/>
                  <a:gd name="connsiteX28" fmla="*/ 219427 w 601094"/>
                  <a:gd name="connsiteY28" fmla="*/ 447842 h 522431"/>
                  <a:gd name="connsiteX29" fmla="*/ 237689 w 601094"/>
                  <a:gd name="connsiteY29" fmla="*/ 443709 h 522431"/>
                  <a:gd name="connsiteX30" fmla="*/ 236472 w 601094"/>
                  <a:gd name="connsiteY30" fmla="*/ 345013 h 522431"/>
                  <a:gd name="connsiteX31" fmla="*/ 237446 w 601094"/>
                  <a:gd name="connsiteY31" fmla="*/ 302228 h 522431"/>
                  <a:gd name="connsiteX32" fmla="*/ 213339 w 601094"/>
                  <a:gd name="connsiteY32" fmla="*/ 272570 h 522431"/>
                  <a:gd name="connsiteX33" fmla="*/ 207982 w 601094"/>
                  <a:gd name="connsiteY33" fmla="*/ 270139 h 522431"/>
                  <a:gd name="connsiteX34" fmla="*/ 167332 w 601094"/>
                  <a:gd name="connsiteY34" fmla="*/ 268198 h 522431"/>
                  <a:gd name="connsiteX35" fmla="*/ 141519 w 601094"/>
                  <a:gd name="connsiteY35" fmla="*/ 270872 h 522431"/>
                  <a:gd name="connsiteX36" fmla="*/ 136893 w 601094"/>
                  <a:gd name="connsiteY36" fmla="*/ 269657 h 522431"/>
                  <a:gd name="connsiteX37" fmla="*/ 141032 w 601094"/>
                  <a:gd name="connsiteY37" fmla="*/ 391464 h 522431"/>
                  <a:gd name="connsiteX38" fmla="*/ 138354 w 601094"/>
                  <a:gd name="connsiteY38" fmla="*/ 445924 h 522431"/>
                  <a:gd name="connsiteX39" fmla="*/ 167332 w 601094"/>
                  <a:gd name="connsiteY39" fmla="*/ 431823 h 522431"/>
                  <a:gd name="connsiteX40" fmla="*/ 168793 w 601094"/>
                  <a:gd name="connsiteY40" fmla="*/ 322172 h 522431"/>
                  <a:gd name="connsiteX41" fmla="*/ 167332 w 601094"/>
                  <a:gd name="connsiteY41" fmla="*/ 268198 h 522431"/>
                  <a:gd name="connsiteX42" fmla="*/ 424963 w 601094"/>
                  <a:gd name="connsiteY42" fmla="*/ 258205 h 522431"/>
                  <a:gd name="connsiteX43" fmla="*/ 470015 w 601094"/>
                  <a:gd name="connsiteY43" fmla="*/ 309504 h 522431"/>
                  <a:gd name="connsiteX44" fmla="*/ 468797 w 601094"/>
                  <a:gd name="connsiteY44" fmla="*/ 403836 h 522431"/>
                  <a:gd name="connsiteX45" fmla="*/ 467336 w 601094"/>
                  <a:gd name="connsiteY45" fmla="*/ 447112 h 522431"/>
                  <a:gd name="connsiteX46" fmla="*/ 417658 w 601094"/>
                  <a:gd name="connsiteY46" fmla="*/ 434469 h 522431"/>
                  <a:gd name="connsiteX47" fmla="*/ 418632 w 601094"/>
                  <a:gd name="connsiteY47" fmla="*/ 335761 h 522431"/>
                  <a:gd name="connsiteX48" fmla="*/ 415222 w 601094"/>
                  <a:gd name="connsiteY48" fmla="*/ 267687 h 522431"/>
                  <a:gd name="connsiteX49" fmla="*/ 419362 w 601094"/>
                  <a:gd name="connsiteY49" fmla="*/ 262824 h 522431"/>
                  <a:gd name="connsiteX50" fmla="*/ 424963 w 601094"/>
                  <a:gd name="connsiteY50" fmla="*/ 258205 h 522431"/>
                  <a:gd name="connsiteX51" fmla="*/ 356816 w 601094"/>
                  <a:gd name="connsiteY51" fmla="*/ 257749 h 522431"/>
                  <a:gd name="connsiteX52" fmla="*/ 392356 w 601094"/>
                  <a:gd name="connsiteY52" fmla="*/ 258478 h 522431"/>
                  <a:gd name="connsiteX53" fmla="*/ 398685 w 601094"/>
                  <a:gd name="connsiteY53" fmla="*/ 263340 h 522431"/>
                  <a:gd name="connsiteX54" fmla="*/ 400876 w 601094"/>
                  <a:gd name="connsiteY54" fmla="*/ 423803 h 522431"/>
                  <a:gd name="connsiteX55" fmla="*/ 366066 w 601094"/>
                  <a:gd name="connsiteY55" fmla="*/ 455652 h 522431"/>
                  <a:gd name="connsiteX56" fmla="*/ 340019 w 601094"/>
                  <a:gd name="connsiteY56" fmla="*/ 412133 h 522431"/>
                  <a:gd name="connsiteX57" fmla="*/ 344401 w 601094"/>
                  <a:gd name="connsiteY57" fmla="*/ 260909 h 522431"/>
                  <a:gd name="connsiteX58" fmla="*/ 352434 w 601094"/>
                  <a:gd name="connsiteY58" fmla="*/ 258964 h 522431"/>
                  <a:gd name="connsiteX59" fmla="*/ 356816 w 601094"/>
                  <a:gd name="connsiteY59" fmla="*/ 257749 h 522431"/>
                  <a:gd name="connsiteX60" fmla="*/ 213339 w 601094"/>
                  <a:gd name="connsiteY60" fmla="*/ 256040 h 522431"/>
                  <a:gd name="connsiteX61" fmla="*/ 252787 w 601094"/>
                  <a:gd name="connsiteY61" fmla="*/ 302228 h 522431"/>
                  <a:gd name="connsiteX62" fmla="*/ 250595 w 601094"/>
                  <a:gd name="connsiteY62" fmla="*/ 454405 h 522431"/>
                  <a:gd name="connsiteX63" fmla="*/ 243290 w 601094"/>
                  <a:gd name="connsiteY63" fmla="*/ 461455 h 522431"/>
                  <a:gd name="connsiteX64" fmla="*/ 207738 w 601094"/>
                  <a:gd name="connsiteY64" fmla="*/ 461455 h 522431"/>
                  <a:gd name="connsiteX65" fmla="*/ 201164 w 601094"/>
                  <a:gd name="connsiteY65" fmla="*/ 454891 h 522431"/>
                  <a:gd name="connsiteX66" fmla="*/ 199459 w 601094"/>
                  <a:gd name="connsiteY66" fmla="*/ 342825 h 522431"/>
                  <a:gd name="connsiteX67" fmla="*/ 198972 w 601094"/>
                  <a:gd name="connsiteY67" fmla="*/ 265277 h 522431"/>
                  <a:gd name="connsiteX68" fmla="*/ 205790 w 601094"/>
                  <a:gd name="connsiteY68" fmla="*/ 262360 h 522431"/>
                  <a:gd name="connsiteX69" fmla="*/ 213339 w 601094"/>
                  <a:gd name="connsiteY69" fmla="*/ 256040 h 522431"/>
                  <a:gd name="connsiteX70" fmla="*/ 281787 w 601094"/>
                  <a:gd name="connsiteY70" fmla="*/ 255781 h 522431"/>
                  <a:gd name="connsiteX71" fmla="*/ 327608 w 601094"/>
                  <a:gd name="connsiteY71" fmla="*/ 286897 h 522431"/>
                  <a:gd name="connsiteX72" fmla="*/ 323708 w 601094"/>
                  <a:gd name="connsiteY72" fmla="*/ 451472 h 522431"/>
                  <a:gd name="connsiteX73" fmla="*/ 316884 w 601094"/>
                  <a:gd name="connsiteY73" fmla="*/ 458279 h 522431"/>
                  <a:gd name="connsiteX74" fmla="*/ 262533 w 601094"/>
                  <a:gd name="connsiteY74" fmla="*/ 435914 h 522431"/>
                  <a:gd name="connsiteX75" fmla="*/ 267895 w 601094"/>
                  <a:gd name="connsiteY75" fmla="*/ 264289 h 522431"/>
                  <a:gd name="connsiteX76" fmla="*/ 273744 w 601094"/>
                  <a:gd name="connsiteY76" fmla="*/ 262831 h 522431"/>
                  <a:gd name="connsiteX77" fmla="*/ 281787 w 601094"/>
                  <a:gd name="connsiteY77" fmla="*/ 255781 h 522431"/>
                  <a:gd name="connsiteX78" fmla="*/ 163192 w 601094"/>
                  <a:gd name="connsiteY78" fmla="*/ 253367 h 522431"/>
                  <a:gd name="connsiteX79" fmla="*/ 179751 w 601094"/>
                  <a:gd name="connsiteY79" fmla="*/ 264794 h 522431"/>
                  <a:gd name="connsiteX80" fmla="*/ 176829 w 601094"/>
                  <a:gd name="connsiteY80" fmla="*/ 354508 h 522431"/>
                  <a:gd name="connsiteX81" fmla="*/ 177073 w 601094"/>
                  <a:gd name="connsiteY81" fmla="*/ 422341 h 522431"/>
                  <a:gd name="connsiteX82" fmla="*/ 176099 w 601094"/>
                  <a:gd name="connsiteY82" fmla="*/ 457108 h 522431"/>
                  <a:gd name="connsiteX83" fmla="*/ 132996 w 601094"/>
                  <a:gd name="connsiteY83" fmla="*/ 460755 h 522431"/>
                  <a:gd name="connsiteX84" fmla="*/ 130074 w 601094"/>
                  <a:gd name="connsiteY84" fmla="*/ 457838 h 522431"/>
                  <a:gd name="connsiteX85" fmla="*/ 132266 w 601094"/>
                  <a:gd name="connsiteY85" fmla="*/ 255312 h 522431"/>
                  <a:gd name="connsiteX86" fmla="*/ 136406 w 601094"/>
                  <a:gd name="connsiteY86" fmla="*/ 255798 h 522431"/>
                  <a:gd name="connsiteX87" fmla="*/ 141519 w 601094"/>
                  <a:gd name="connsiteY87" fmla="*/ 253610 h 522431"/>
                  <a:gd name="connsiteX88" fmla="*/ 163192 w 601094"/>
                  <a:gd name="connsiteY88" fmla="*/ 253367 h 522431"/>
                  <a:gd name="connsiteX89" fmla="*/ 15157 w 601094"/>
                  <a:gd name="connsiteY89" fmla="*/ 218612 h 522431"/>
                  <a:gd name="connsiteX90" fmla="*/ 20027 w 601094"/>
                  <a:gd name="connsiteY90" fmla="*/ 391686 h 522431"/>
                  <a:gd name="connsiteX91" fmla="*/ 17592 w 601094"/>
                  <a:gd name="connsiteY91" fmla="*/ 493293 h 522431"/>
                  <a:gd name="connsiteX92" fmla="*/ 79445 w 601094"/>
                  <a:gd name="connsiteY92" fmla="*/ 475791 h 522431"/>
                  <a:gd name="connsiteX93" fmla="*/ 83585 w 601094"/>
                  <a:gd name="connsiteY93" fmla="*/ 475548 h 522431"/>
                  <a:gd name="connsiteX94" fmla="*/ 373855 w 601094"/>
                  <a:gd name="connsiteY94" fmla="*/ 479438 h 522431"/>
                  <a:gd name="connsiteX95" fmla="*/ 582061 w 601094"/>
                  <a:gd name="connsiteY95" fmla="*/ 507149 h 522431"/>
                  <a:gd name="connsiteX96" fmla="*/ 588879 w 601094"/>
                  <a:gd name="connsiteY96" fmla="*/ 508607 h 522431"/>
                  <a:gd name="connsiteX97" fmla="*/ 582791 w 601094"/>
                  <a:gd name="connsiteY97" fmla="*/ 365433 h 522431"/>
                  <a:gd name="connsiteX98" fmla="*/ 581817 w 601094"/>
                  <a:gd name="connsiteY98" fmla="*/ 243893 h 522431"/>
                  <a:gd name="connsiteX99" fmla="*/ 479541 w 601094"/>
                  <a:gd name="connsiteY99" fmla="*/ 244622 h 522431"/>
                  <a:gd name="connsiteX100" fmla="*/ 471505 w 601094"/>
                  <a:gd name="connsiteY100" fmla="*/ 233683 h 522431"/>
                  <a:gd name="connsiteX101" fmla="*/ 471992 w 601094"/>
                  <a:gd name="connsiteY101" fmla="*/ 232711 h 522431"/>
                  <a:gd name="connsiteX102" fmla="*/ 265734 w 601094"/>
                  <a:gd name="connsiteY102" fmla="*/ 227849 h 522431"/>
                  <a:gd name="connsiteX103" fmla="*/ 119138 w 601094"/>
                  <a:gd name="connsiteY103" fmla="*/ 222988 h 522431"/>
                  <a:gd name="connsiteX104" fmla="*/ 126200 w 601094"/>
                  <a:gd name="connsiteY104" fmla="*/ 240003 h 522431"/>
                  <a:gd name="connsiteX105" fmla="*/ 126687 w 601094"/>
                  <a:gd name="connsiteY105" fmla="*/ 242920 h 522431"/>
                  <a:gd name="connsiteX106" fmla="*/ 126200 w 601094"/>
                  <a:gd name="connsiteY106" fmla="*/ 248268 h 522431"/>
                  <a:gd name="connsiteX107" fmla="*/ 69461 w 601094"/>
                  <a:gd name="connsiteY107" fmla="*/ 258721 h 522431"/>
                  <a:gd name="connsiteX108" fmla="*/ 15157 w 601094"/>
                  <a:gd name="connsiteY108" fmla="*/ 218612 h 522431"/>
                  <a:gd name="connsiteX109" fmla="*/ 300922 w 601094"/>
                  <a:gd name="connsiteY109" fmla="*/ 127898 h 522431"/>
                  <a:gd name="connsiteX110" fmla="*/ 259890 w 601094"/>
                  <a:gd name="connsiteY110" fmla="*/ 137666 h 522431"/>
                  <a:gd name="connsiteX111" fmla="*/ 169546 w 601094"/>
                  <a:gd name="connsiteY111" fmla="*/ 180449 h 522431"/>
                  <a:gd name="connsiteX112" fmla="*/ 119138 w 601094"/>
                  <a:gd name="connsiteY112" fmla="*/ 208160 h 522431"/>
                  <a:gd name="connsiteX113" fmla="*/ 288868 w 601094"/>
                  <a:gd name="connsiteY113" fmla="*/ 212292 h 522431"/>
                  <a:gd name="connsiteX114" fmla="*/ 479541 w 601094"/>
                  <a:gd name="connsiteY114" fmla="*/ 214966 h 522431"/>
                  <a:gd name="connsiteX115" fmla="*/ 420367 w 601094"/>
                  <a:gd name="connsiteY115" fmla="*/ 166593 h 522431"/>
                  <a:gd name="connsiteX116" fmla="*/ 300922 w 601094"/>
                  <a:gd name="connsiteY116" fmla="*/ 127898 h 522431"/>
                  <a:gd name="connsiteX117" fmla="*/ 304940 w 601094"/>
                  <a:gd name="connsiteY117" fmla="*/ 19043 h 522431"/>
                  <a:gd name="connsiteX118" fmla="*/ 305671 w 601094"/>
                  <a:gd name="connsiteY118" fmla="*/ 25606 h 522431"/>
                  <a:gd name="connsiteX119" fmla="*/ 320282 w 601094"/>
                  <a:gd name="connsiteY119" fmla="*/ 28766 h 522431"/>
                  <a:gd name="connsiteX120" fmla="*/ 311271 w 601094"/>
                  <a:gd name="connsiteY120" fmla="*/ 22932 h 522431"/>
                  <a:gd name="connsiteX121" fmla="*/ 304940 w 601094"/>
                  <a:gd name="connsiteY121" fmla="*/ 19043 h 522431"/>
                  <a:gd name="connsiteX122" fmla="*/ 296417 w 601094"/>
                  <a:gd name="connsiteY122" fmla="*/ 113 h 522431"/>
                  <a:gd name="connsiteX123" fmla="*/ 302992 w 601094"/>
                  <a:gd name="connsiteY123" fmla="*/ 4458 h 522431"/>
                  <a:gd name="connsiteX124" fmla="*/ 302992 w 601094"/>
                  <a:gd name="connsiteY124" fmla="*/ 4701 h 522431"/>
                  <a:gd name="connsiteX125" fmla="*/ 323691 w 601094"/>
                  <a:gd name="connsiteY125" fmla="*/ 12723 h 522431"/>
                  <a:gd name="connsiteX126" fmla="*/ 355835 w 601094"/>
                  <a:gd name="connsiteY126" fmla="*/ 31197 h 522431"/>
                  <a:gd name="connsiteX127" fmla="*/ 351451 w 601094"/>
                  <a:gd name="connsiteY127" fmla="*/ 47727 h 522431"/>
                  <a:gd name="connsiteX128" fmla="*/ 306888 w 601094"/>
                  <a:gd name="connsiteY128" fmla="*/ 47970 h 522431"/>
                  <a:gd name="connsiteX129" fmla="*/ 302018 w 601094"/>
                  <a:gd name="connsiteY129" fmla="*/ 104851 h 522431"/>
                  <a:gd name="connsiteX130" fmla="*/ 388222 w 601094"/>
                  <a:gd name="connsiteY130" fmla="*/ 131832 h 522431"/>
                  <a:gd name="connsiteX131" fmla="*/ 491960 w 601094"/>
                  <a:gd name="connsiteY131" fmla="*/ 235385 h 522431"/>
                  <a:gd name="connsiteX132" fmla="*/ 583035 w 601094"/>
                  <a:gd name="connsiteY132" fmla="*/ 217640 h 522431"/>
                  <a:gd name="connsiteX133" fmla="*/ 596185 w 601094"/>
                  <a:gd name="connsiteY133" fmla="*/ 224203 h 522431"/>
                  <a:gd name="connsiteX134" fmla="*/ 598376 w 601094"/>
                  <a:gd name="connsiteY134" fmla="*/ 229551 h 522431"/>
                  <a:gd name="connsiteX135" fmla="*/ 599107 w 601094"/>
                  <a:gd name="connsiteY135" fmla="*/ 403840 h 522431"/>
                  <a:gd name="connsiteX136" fmla="*/ 591558 w 601094"/>
                  <a:gd name="connsiteY136" fmla="*/ 516629 h 522431"/>
                  <a:gd name="connsiteX137" fmla="*/ 585470 w 601094"/>
                  <a:gd name="connsiteY137" fmla="*/ 519546 h 522431"/>
                  <a:gd name="connsiteX138" fmla="*/ 577677 w 601094"/>
                  <a:gd name="connsiteY138" fmla="*/ 522220 h 522431"/>
                  <a:gd name="connsiteX139" fmla="*/ 449101 w 601094"/>
                  <a:gd name="connsiteY139" fmla="*/ 489890 h 522431"/>
                  <a:gd name="connsiteX140" fmla="*/ 323934 w 601094"/>
                  <a:gd name="connsiteY140" fmla="*/ 501558 h 522431"/>
                  <a:gd name="connsiteX141" fmla="*/ 89429 w 601094"/>
                  <a:gd name="connsiteY141" fmla="*/ 487459 h 522431"/>
                  <a:gd name="connsiteX142" fmla="*/ 84072 w 601094"/>
                  <a:gd name="connsiteY142" fmla="*/ 492564 h 522431"/>
                  <a:gd name="connsiteX143" fmla="*/ 12966 w 601094"/>
                  <a:gd name="connsiteY143" fmla="*/ 518817 h 522431"/>
                  <a:gd name="connsiteX144" fmla="*/ 4686 w 601094"/>
                  <a:gd name="connsiteY144" fmla="*/ 512497 h 522431"/>
                  <a:gd name="connsiteX145" fmla="*/ 7121 w 601094"/>
                  <a:gd name="connsiteY145" fmla="*/ 310497 h 522431"/>
                  <a:gd name="connsiteX146" fmla="*/ 6878 w 601094"/>
                  <a:gd name="connsiteY146" fmla="*/ 210834 h 522431"/>
                  <a:gd name="connsiteX147" fmla="*/ 15888 w 601094"/>
                  <a:gd name="connsiteY147" fmla="*/ 212535 h 522431"/>
                  <a:gd name="connsiteX148" fmla="*/ 66782 w 601094"/>
                  <a:gd name="connsiteY148" fmla="*/ 247296 h 522431"/>
                  <a:gd name="connsiteX149" fmla="*/ 115485 w 601094"/>
                  <a:gd name="connsiteY149" fmla="*/ 242434 h 522431"/>
                  <a:gd name="connsiteX150" fmla="*/ 85046 w 601094"/>
                  <a:gd name="connsiteY150" fmla="*/ 211806 h 522431"/>
                  <a:gd name="connsiteX151" fmla="*/ 88212 w 601094"/>
                  <a:gd name="connsiteY151" fmla="*/ 200138 h 522431"/>
                  <a:gd name="connsiteX152" fmla="*/ 274014 w 601094"/>
                  <a:gd name="connsiteY152" fmla="*/ 111171 h 522431"/>
                  <a:gd name="connsiteX153" fmla="*/ 292521 w 601094"/>
                  <a:gd name="connsiteY153" fmla="*/ 105580 h 522431"/>
                  <a:gd name="connsiteX154" fmla="*/ 290329 w 601094"/>
                  <a:gd name="connsiteY154" fmla="*/ 40434 h 522431"/>
                  <a:gd name="connsiteX155" fmla="*/ 290086 w 601094"/>
                  <a:gd name="connsiteY155" fmla="*/ 29009 h 522431"/>
                  <a:gd name="connsiteX156" fmla="*/ 290573 w 601094"/>
                  <a:gd name="connsiteY156" fmla="*/ 6160 h 522431"/>
                  <a:gd name="connsiteX157" fmla="*/ 296417 w 601094"/>
                  <a:gd name="connsiteY157" fmla="*/ 113 h 52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601094" h="522431">
                    <a:moveTo>
                      <a:pt x="427885" y="274980"/>
                    </a:moveTo>
                    <a:cubicBezTo>
                      <a:pt x="432025" y="289568"/>
                      <a:pt x="431782" y="309261"/>
                      <a:pt x="432269" y="321660"/>
                    </a:cubicBezTo>
                    <a:cubicBezTo>
                      <a:pt x="433730" y="357156"/>
                      <a:pt x="437139" y="394111"/>
                      <a:pt x="431295" y="429121"/>
                    </a:cubicBezTo>
                    <a:cubicBezTo>
                      <a:pt x="427885" y="449300"/>
                      <a:pt x="455403" y="436171"/>
                      <a:pt x="453455" y="417208"/>
                    </a:cubicBezTo>
                    <a:cubicBezTo>
                      <a:pt x="451020" y="394840"/>
                      <a:pt x="449802" y="372230"/>
                      <a:pt x="448585" y="349619"/>
                    </a:cubicBezTo>
                    <a:cubicBezTo>
                      <a:pt x="447611" y="333330"/>
                      <a:pt x="446637" y="317527"/>
                      <a:pt x="448585" y="301238"/>
                    </a:cubicBezTo>
                    <a:cubicBezTo>
                      <a:pt x="450533" y="282760"/>
                      <a:pt x="446880" y="275224"/>
                      <a:pt x="427885" y="274980"/>
                    </a:cubicBezTo>
                    <a:close/>
                    <a:moveTo>
                      <a:pt x="352921" y="272822"/>
                    </a:moveTo>
                    <a:cubicBezTo>
                      <a:pt x="351217" y="305158"/>
                      <a:pt x="355112" y="339439"/>
                      <a:pt x="354868" y="371774"/>
                    </a:cubicBezTo>
                    <a:cubicBezTo>
                      <a:pt x="354868" y="389279"/>
                      <a:pt x="353651" y="405812"/>
                      <a:pt x="351947" y="423317"/>
                    </a:cubicBezTo>
                    <a:cubicBezTo>
                      <a:pt x="350000" y="446170"/>
                      <a:pt x="359980" y="444468"/>
                      <a:pt x="378481" y="441065"/>
                    </a:cubicBezTo>
                    <a:cubicBezTo>
                      <a:pt x="393817" y="438390"/>
                      <a:pt x="387488" y="426477"/>
                      <a:pt x="386514" y="411647"/>
                    </a:cubicBezTo>
                    <a:cubicBezTo>
                      <a:pt x="385540" y="395357"/>
                      <a:pt x="384323" y="378825"/>
                      <a:pt x="385297" y="362535"/>
                    </a:cubicBezTo>
                    <a:cubicBezTo>
                      <a:pt x="386514" y="342356"/>
                      <a:pt x="388948" y="321690"/>
                      <a:pt x="388461" y="301511"/>
                    </a:cubicBezTo>
                    <a:cubicBezTo>
                      <a:pt x="387974" y="273552"/>
                      <a:pt x="380428" y="274038"/>
                      <a:pt x="356816" y="273795"/>
                    </a:cubicBezTo>
                    <a:cubicBezTo>
                      <a:pt x="355112" y="273795"/>
                      <a:pt x="353895" y="273309"/>
                      <a:pt x="352921" y="272822"/>
                    </a:cubicBezTo>
                    <a:close/>
                    <a:moveTo>
                      <a:pt x="276425" y="271096"/>
                    </a:moveTo>
                    <a:cubicBezTo>
                      <a:pt x="286174" y="306831"/>
                      <a:pt x="280325" y="345969"/>
                      <a:pt x="279350" y="382676"/>
                    </a:cubicBezTo>
                    <a:cubicBezTo>
                      <a:pt x="278862" y="397748"/>
                      <a:pt x="278131" y="413063"/>
                      <a:pt x="278131" y="427892"/>
                    </a:cubicBezTo>
                    <a:cubicBezTo>
                      <a:pt x="278131" y="449041"/>
                      <a:pt x="279350" y="450986"/>
                      <a:pt x="302017" y="447096"/>
                    </a:cubicBezTo>
                    <a:cubicBezTo>
                      <a:pt x="317128" y="444422"/>
                      <a:pt x="309085" y="407715"/>
                      <a:pt x="308841" y="393859"/>
                    </a:cubicBezTo>
                    <a:cubicBezTo>
                      <a:pt x="308841" y="369792"/>
                      <a:pt x="308353" y="345483"/>
                      <a:pt x="309816" y="321660"/>
                    </a:cubicBezTo>
                    <a:cubicBezTo>
                      <a:pt x="310547" y="308289"/>
                      <a:pt x="314690" y="291759"/>
                      <a:pt x="313472" y="278875"/>
                    </a:cubicBezTo>
                    <a:cubicBezTo>
                      <a:pt x="312497" y="266477"/>
                      <a:pt x="288855" y="273041"/>
                      <a:pt x="281787" y="273041"/>
                    </a:cubicBezTo>
                    <a:cubicBezTo>
                      <a:pt x="279594" y="273041"/>
                      <a:pt x="277888" y="272068"/>
                      <a:pt x="276425" y="271096"/>
                    </a:cubicBezTo>
                    <a:close/>
                    <a:moveTo>
                      <a:pt x="207982" y="270139"/>
                    </a:moveTo>
                    <a:cubicBezTo>
                      <a:pt x="205060" y="301985"/>
                      <a:pt x="210174" y="339421"/>
                      <a:pt x="212122" y="371024"/>
                    </a:cubicBezTo>
                    <a:cubicBezTo>
                      <a:pt x="213339" y="390471"/>
                      <a:pt x="214800" y="409433"/>
                      <a:pt x="213826" y="428880"/>
                    </a:cubicBezTo>
                    <a:cubicBezTo>
                      <a:pt x="209687" y="437632"/>
                      <a:pt x="211635" y="443952"/>
                      <a:pt x="219427" y="447842"/>
                    </a:cubicBezTo>
                    <a:cubicBezTo>
                      <a:pt x="226732" y="450030"/>
                      <a:pt x="232576" y="448571"/>
                      <a:pt x="237689" y="443709"/>
                    </a:cubicBezTo>
                    <a:cubicBezTo>
                      <a:pt x="237933" y="410891"/>
                      <a:pt x="236472" y="377830"/>
                      <a:pt x="236472" y="345013"/>
                    </a:cubicBezTo>
                    <a:cubicBezTo>
                      <a:pt x="236228" y="330670"/>
                      <a:pt x="236715" y="316570"/>
                      <a:pt x="237446" y="302228"/>
                    </a:cubicBezTo>
                    <a:cubicBezTo>
                      <a:pt x="238663" y="279620"/>
                      <a:pt x="232819" y="274515"/>
                      <a:pt x="213339" y="272570"/>
                    </a:cubicBezTo>
                    <a:cubicBezTo>
                      <a:pt x="211148" y="272327"/>
                      <a:pt x="209200" y="271355"/>
                      <a:pt x="207982" y="270139"/>
                    </a:cubicBezTo>
                    <a:close/>
                    <a:moveTo>
                      <a:pt x="167332" y="268198"/>
                    </a:moveTo>
                    <a:cubicBezTo>
                      <a:pt x="169037" y="272817"/>
                      <a:pt x="147120" y="270629"/>
                      <a:pt x="141519" y="270872"/>
                    </a:cubicBezTo>
                    <a:cubicBezTo>
                      <a:pt x="139571" y="270872"/>
                      <a:pt x="138110" y="270386"/>
                      <a:pt x="136893" y="269657"/>
                    </a:cubicBezTo>
                    <a:cubicBezTo>
                      <a:pt x="138354" y="310259"/>
                      <a:pt x="141276" y="350861"/>
                      <a:pt x="141032" y="391464"/>
                    </a:cubicBezTo>
                    <a:cubicBezTo>
                      <a:pt x="141032" y="409698"/>
                      <a:pt x="141763" y="428176"/>
                      <a:pt x="138354" y="445924"/>
                    </a:cubicBezTo>
                    <a:cubicBezTo>
                      <a:pt x="134701" y="464645"/>
                      <a:pt x="170011" y="452002"/>
                      <a:pt x="167332" y="431823"/>
                    </a:cubicBezTo>
                    <a:cubicBezTo>
                      <a:pt x="162705" y="395354"/>
                      <a:pt x="165384" y="358641"/>
                      <a:pt x="168793" y="322172"/>
                    </a:cubicBezTo>
                    <a:cubicBezTo>
                      <a:pt x="170498" y="304910"/>
                      <a:pt x="173907" y="284974"/>
                      <a:pt x="167332" y="268198"/>
                    </a:cubicBezTo>
                    <a:close/>
                    <a:moveTo>
                      <a:pt x="424963" y="258205"/>
                    </a:moveTo>
                    <a:cubicBezTo>
                      <a:pt x="464414" y="252613"/>
                      <a:pt x="474155" y="272063"/>
                      <a:pt x="470015" y="309504"/>
                    </a:cubicBezTo>
                    <a:cubicBezTo>
                      <a:pt x="466362" y="340137"/>
                      <a:pt x="467336" y="372959"/>
                      <a:pt x="468797" y="403836"/>
                    </a:cubicBezTo>
                    <a:cubicBezTo>
                      <a:pt x="469284" y="414047"/>
                      <a:pt x="476346" y="438116"/>
                      <a:pt x="467336" y="447112"/>
                    </a:cubicBezTo>
                    <a:cubicBezTo>
                      <a:pt x="455160" y="459511"/>
                      <a:pt x="414248" y="458782"/>
                      <a:pt x="417658" y="434469"/>
                    </a:cubicBezTo>
                    <a:cubicBezTo>
                      <a:pt x="422528" y="402377"/>
                      <a:pt x="418875" y="368097"/>
                      <a:pt x="418632" y="335761"/>
                    </a:cubicBezTo>
                    <a:cubicBezTo>
                      <a:pt x="418632" y="314123"/>
                      <a:pt x="420823" y="288838"/>
                      <a:pt x="415222" y="267687"/>
                    </a:cubicBezTo>
                    <a:cubicBezTo>
                      <a:pt x="414492" y="264526"/>
                      <a:pt x="416927" y="262581"/>
                      <a:pt x="419362" y="262824"/>
                    </a:cubicBezTo>
                    <a:cubicBezTo>
                      <a:pt x="420336" y="260393"/>
                      <a:pt x="422041" y="258691"/>
                      <a:pt x="424963" y="258205"/>
                    </a:cubicBezTo>
                    <a:close/>
                    <a:moveTo>
                      <a:pt x="356816" y="257749"/>
                    </a:moveTo>
                    <a:cubicBezTo>
                      <a:pt x="368500" y="258235"/>
                      <a:pt x="380428" y="258478"/>
                      <a:pt x="392356" y="258478"/>
                    </a:cubicBezTo>
                    <a:cubicBezTo>
                      <a:pt x="395034" y="258478"/>
                      <a:pt x="398198" y="260423"/>
                      <a:pt x="398685" y="263340"/>
                    </a:cubicBezTo>
                    <a:cubicBezTo>
                      <a:pt x="408179" y="315126"/>
                      <a:pt x="399415" y="371045"/>
                      <a:pt x="400876" y="423803"/>
                    </a:cubicBezTo>
                    <a:cubicBezTo>
                      <a:pt x="401606" y="455652"/>
                      <a:pt x="396738" y="452248"/>
                      <a:pt x="366066" y="455652"/>
                    </a:cubicBezTo>
                    <a:cubicBezTo>
                      <a:pt x="335638" y="459299"/>
                      <a:pt x="336611" y="437418"/>
                      <a:pt x="340019" y="412133"/>
                    </a:cubicBezTo>
                    <a:cubicBezTo>
                      <a:pt x="346835" y="362292"/>
                      <a:pt x="337585" y="310507"/>
                      <a:pt x="344401" y="260909"/>
                    </a:cubicBezTo>
                    <a:cubicBezTo>
                      <a:pt x="344888" y="257019"/>
                      <a:pt x="350000" y="256776"/>
                      <a:pt x="352434" y="258964"/>
                    </a:cubicBezTo>
                    <a:cubicBezTo>
                      <a:pt x="353651" y="258235"/>
                      <a:pt x="354868" y="257749"/>
                      <a:pt x="356816" y="257749"/>
                    </a:cubicBezTo>
                    <a:close/>
                    <a:moveTo>
                      <a:pt x="213339" y="256040"/>
                    </a:moveTo>
                    <a:cubicBezTo>
                      <a:pt x="251569" y="254095"/>
                      <a:pt x="255709" y="265277"/>
                      <a:pt x="252787" y="302228"/>
                    </a:cubicBezTo>
                    <a:cubicBezTo>
                      <a:pt x="248891" y="352548"/>
                      <a:pt x="257170" y="404571"/>
                      <a:pt x="250595" y="454405"/>
                    </a:cubicBezTo>
                    <a:cubicBezTo>
                      <a:pt x="249865" y="458052"/>
                      <a:pt x="247673" y="461212"/>
                      <a:pt x="243290" y="461455"/>
                    </a:cubicBezTo>
                    <a:cubicBezTo>
                      <a:pt x="231602" y="461455"/>
                      <a:pt x="219670" y="461455"/>
                      <a:pt x="207738" y="461455"/>
                    </a:cubicBezTo>
                    <a:cubicBezTo>
                      <a:pt x="203842" y="461698"/>
                      <a:pt x="201407" y="458538"/>
                      <a:pt x="201164" y="454891"/>
                    </a:cubicBezTo>
                    <a:cubicBezTo>
                      <a:pt x="197755" y="418184"/>
                      <a:pt x="199216" y="379775"/>
                      <a:pt x="199459" y="342825"/>
                    </a:cubicBezTo>
                    <a:cubicBezTo>
                      <a:pt x="199459" y="318758"/>
                      <a:pt x="192885" y="288371"/>
                      <a:pt x="198972" y="265277"/>
                    </a:cubicBezTo>
                    <a:cubicBezTo>
                      <a:pt x="199703" y="262117"/>
                      <a:pt x="203355" y="261388"/>
                      <a:pt x="205790" y="262360"/>
                    </a:cubicBezTo>
                    <a:cubicBezTo>
                      <a:pt x="206521" y="259200"/>
                      <a:pt x="208956" y="256283"/>
                      <a:pt x="213339" y="256040"/>
                    </a:cubicBezTo>
                    <a:close/>
                    <a:moveTo>
                      <a:pt x="281787" y="255781"/>
                    </a:moveTo>
                    <a:cubicBezTo>
                      <a:pt x="310303" y="255052"/>
                      <a:pt x="331264" y="253107"/>
                      <a:pt x="327608" y="286897"/>
                    </a:cubicBezTo>
                    <a:cubicBezTo>
                      <a:pt x="322002" y="341350"/>
                      <a:pt x="323464" y="396533"/>
                      <a:pt x="323708" y="451472"/>
                    </a:cubicBezTo>
                    <a:cubicBezTo>
                      <a:pt x="323708" y="455605"/>
                      <a:pt x="320540" y="457793"/>
                      <a:pt x="316884" y="458279"/>
                    </a:cubicBezTo>
                    <a:cubicBezTo>
                      <a:pt x="292755" y="461196"/>
                      <a:pt x="262533" y="469461"/>
                      <a:pt x="262533" y="435914"/>
                    </a:cubicBezTo>
                    <a:cubicBezTo>
                      <a:pt x="262533" y="379030"/>
                      <a:pt x="264726" y="321173"/>
                      <a:pt x="267895" y="264289"/>
                    </a:cubicBezTo>
                    <a:cubicBezTo>
                      <a:pt x="268138" y="260886"/>
                      <a:pt x="272038" y="260157"/>
                      <a:pt x="273744" y="262831"/>
                    </a:cubicBezTo>
                    <a:cubicBezTo>
                      <a:pt x="274475" y="259184"/>
                      <a:pt x="277156" y="255781"/>
                      <a:pt x="281787" y="255781"/>
                    </a:cubicBezTo>
                    <a:close/>
                    <a:moveTo>
                      <a:pt x="163192" y="253367"/>
                    </a:moveTo>
                    <a:cubicBezTo>
                      <a:pt x="171289" y="254339"/>
                      <a:pt x="178534" y="257257"/>
                      <a:pt x="179751" y="264794"/>
                    </a:cubicBezTo>
                    <a:cubicBezTo>
                      <a:pt x="184135" y="295428"/>
                      <a:pt x="177560" y="323631"/>
                      <a:pt x="176829" y="354508"/>
                    </a:cubicBezTo>
                    <a:cubicBezTo>
                      <a:pt x="176342" y="377119"/>
                      <a:pt x="174151" y="399730"/>
                      <a:pt x="177073" y="422341"/>
                    </a:cubicBezTo>
                    <a:cubicBezTo>
                      <a:pt x="178534" y="434254"/>
                      <a:pt x="180482" y="445438"/>
                      <a:pt x="176099" y="457108"/>
                    </a:cubicBezTo>
                    <a:cubicBezTo>
                      <a:pt x="171472" y="470237"/>
                      <a:pt x="141276" y="461484"/>
                      <a:pt x="132996" y="460755"/>
                    </a:cubicBezTo>
                    <a:cubicBezTo>
                      <a:pt x="131535" y="460755"/>
                      <a:pt x="130074" y="459539"/>
                      <a:pt x="130074" y="457838"/>
                    </a:cubicBezTo>
                    <a:cubicBezTo>
                      <a:pt x="132266" y="392193"/>
                      <a:pt x="117168" y="319255"/>
                      <a:pt x="132266" y="255312"/>
                    </a:cubicBezTo>
                    <a:cubicBezTo>
                      <a:pt x="132996" y="253124"/>
                      <a:pt x="136162" y="253610"/>
                      <a:pt x="136406" y="255798"/>
                    </a:cubicBezTo>
                    <a:cubicBezTo>
                      <a:pt x="137623" y="254583"/>
                      <a:pt x="139328" y="253853"/>
                      <a:pt x="141519" y="253610"/>
                    </a:cubicBezTo>
                    <a:cubicBezTo>
                      <a:pt x="146146" y="253367"/>
                      <a:pt x="155096" y="252394"/>
                      <a:pt x="163192" y="253367"/>
                    </a:cubicBezTo>
                    <a:close/>
                    <a:moveTo>
                      <a:pt x="15157" y="218612"/>
                    </a:moveTo>
                    <a:cubicBezTo>
                      <a:pt x="5904" y="271847"/>
                      <a:pt x="21002" y="337722"/>
                      <a:pt x="20027" y="391686"/>
                    </a:cubicBezTo>
                    <a:cubicBezTo>
                      <a:pt x="19297" y="425474"/>
                      <a:pt x="17592" y="459505"/>
                      <a:pt x="17592" y="493293"/>
                    </a:cubicBezTo>
                    <a:cubicBezTo>
                      <a:pt x="17592" y="505933"/>
                      <a:pt x="71653" y="478222"/>
                      <a:pt x="79445" y="475791"/>
                    </a:cubicBezTo>
                    <a:cubicBezTo>
                      <a:pt x="80906" y="475305"/>
                      <a:pt x="82367" y="475305"/>
                      <a:pt x="83585" y="475548"/>
                    </a:cubicBezTo>
                    <a:cubicBezTo>
                      <a:pt x="180991" y="476278"/>
                      <a:pt x="276205" y="489890"/>
                      <a:pt x="373855" y="479438"/>
                    </a:cubicBezTo>
                    <a:cubicBezTo>
                      <a:pt x="455920" y="470687"/>
                      <a:pt x="510954" y="465825"/>
                      <a:pt x="582061" y="507149"/>
                    </a:cubicBezTo>
                    <a:cubicBezTo>
                      <a:pt x="584252" y="505933"/>
                      <a:pt x="586931" y="506177"/>
                      <a:pt x="588879" y="508607"/>
                    </a:cubicBezTo>
                    <a:cubicBezTo>
                      <a:pt x="566232" y="478708"/>
                      <a:pt x="581817" y="399707"/>
                      <a:pt x="582791" y="365433"/>
                    </a:cubicBezTo>
                    <a:cubicBezTo>
                      <a:pt x="584009" y="324839"/>
                      <a:pt x="584009" y="284487"/>
                      <a:pt x="581817" y="243893"/>
                    </a:cubicBezTo>
                    <a:cubicBezTo>
                      <a:pt x="554300" y="264068"/>
                      <a:pt x="507302" y="259936"/>
                      <a:pt x="479541" y="244622"/>
                    </a:cubicBezTo>
                    <a:cubicBezTo>
                      <a:pt x="473940" y="246080"/>
                      <a:pt x="467365" y="238788"/>
                      <a:pt x="471505" y="233683"/>
                    </a:cubicBezTo>
                    <a:cubicBezTo>
                      <a:pt x="471748" y="233197"/>
                      <a:pt x="471748" y="232954"/>
                      <a:pt x="471992" y="232711"/>
                    </a:cubicBezTo>
                    <a:cubicBezTo>
                      <a:pt x="405512" y="223717"/>
                      <a:pt x="332944" y="230766"/>
                      <a:pt x="265734" y="227849"/>
                    </a:cubicBezTo>
                    <a:cubicBezTo>
                      <a:pt x="217762" y="225662"/>
                      <a:pt x="167598" y="221043"/>
                      <a:pt x="119138" y="222988"/>
                    </a:cubicBezTo>
                    <a:cubicBezTo>
                      <a:pt x="120599" y="227849"/>
                      <a:pt x="122791" y="233440"/>
                      <a:pt x="126200" y="240003"/>
                    </a:cubicBezTo>
                    <a:cubicBezTo>
                      <a:pt x="126687" y="240976"/>
                      <a:pt x="126687" y="241948"/>
                      <a:pt x="126687" y="242920"/>
                    </a:cubicBezTo>
                    <a:cubicBezTo>
                      <a:pt x="127661" y="244379"/>
                      <a:pt x="127905" y="246566"/>
                      <a:pt x="126200" y="248268"/>
                    </a:cubicBezTo>
                    <a:cubicBezTo>
                      <a:pt x="112563" y="261151"/>
                      <a:pt x="86994" y="262610"/>
                      <a:pt x="69461" y="258721"/>
                    </a:cubicBezTo>
                    <a:cubicBezTo>
                      <a:pt x="45110" y="253616"/>
                      <a:pt x="31473" y="235871"/>
                      <a:pt x="15157" y="218612"/>
                    </a:cubicBezTo>
                    <a:close/>
                    <a:moveTo>
                      <a:pt x="300922" y="127898"/>
                    </a:moveTo>
                    <a:cubicBezTo>
                      <a:pt x="287057" y="128201"/>
                      <a:pt x="273283" y="131103"/>
                      <a:pt x="259890" y="137666"/>
                    </a:cubicBezTo>
                    <a:cubicBezTo>
                      <a:pt x="230181" y="152251"/>
                      <a:pt x="200229" y="167808"/>
                      <a:pt x="169546" y="180449"/>
                    </a:cubicBezTo>
                    <a:cubicBezTo>
                      <a:pt x="143490" y="191144"/>
                      <a:pt x="124008" y="195276"/>
                      <a:pt x="119138" y="208160"/>
                    </a:cubicBezTo>
                    <a:cubicBezTo>
                      <a:pt x="173198" y="199409"/>
                      <a:pt x="235782" y="209618"/>
                      <a:pt x="288868" y="212292"/>
                    </a:cubicBezTo>
                    <a:cubicBezTo>
                      <a:pt x="351451" y="215209"/>
                      <a:pt x="417932" y="207431"/>
                      <a:pt x="479541" y="214966"/>
                    </a:cubicBezTo>
                    <a:cubicBezTo>
                      <a:pt x="481732" y="190415"/>
                      <a:pt x="443501" y="177532"/>
                      <a:pt x="420367" y="166593"/>
                    </a:cubicBezTo>
                    <a:cubicBezTo>
                      <a:pt x="384935" y="149456"/>
                      <a:pt x="342518" y="126986"/>
                      <a:pt x="300922" y="127898"/>
                    </a:cubicBezTo>
                    <a:close/>
                    <a:moveTo>
                      <a:pt x="304940" y="19043"/>
                    </a:moveTo>
                    <a:cubicBezTo>
                      <a:pt x="305184" y="21231"/>
                      <a:pt x="305427" y="23419"/>
                      <a:pt x="305671" y="25606"/>
                    </a:cubicBezTo>
                    <a:cubicBezTo>
                      <a:pt x="310541" y="27308"/>
                      <a:pt x="315411" y="28280"/>
                      <a:pt x="320282" y="28766"/>
                    </a:cubicBezTo>
                    <a:cubicBezTo>
                      <a:pt x="317359" y="26822"/>
                      <a:pt x="314194" y="24877"/>
                      <a:pt x="311271" y="22932"/>
                    </a:cubicBezTo>
                    <a:cubicBezTo>
                      <a:pt x="309567" y="21717"/>
                      <a:pt x="307132" y="20502"/>
                      <a:pt x="304940" y="19043"/>
                    </a:cubicBezTo>
                    <a:close/>
                    <a:moveTo>
                      <a:pt x="296417" y="113"/>
                    </a:moveTo>
                    <a:cubicBezTo>
                      <a:pt x="299339" y="-403"/>
                      <a:pt x="302383" y="812"/>
                      <a:pt x="302992" y="4458"/>
                    </a:cubicBezTo>
                    <a:cubicBezTo>
                      <a:pt x="302992" y="4701"/>
                      <a:pt x="302992" y="4701"/>
                      <a:pt x="302992" y="4701"/>
                    </a:cubicBezTo>
                    <a:cubicBezTo>
                      <a:pt x="310054" y="5431"/>
                      <a:pt x="318090" y="10535"/>
                      <a:pt x="323691" y="12723"/>
                    </a:cubicBezTo>
                    <a:cubicBezTo>
                      <a:pt x="335136" y="17585"/>
                      <a:pt x="346338" y="23176"/>
                      <a:pt x="355835" y="31197"/>
                    </a:cubicBezTo>
                    <a:cubicBezTo>
                      <a:pt x="361192" y="35816"/>
                      <a:pt x="358757" y="46511"/>
                      <a:pt x="351451" y="47727"/>
                    </a:cubicBezTo>
                    <a:cubicBezTo>
                      <a:pt x="338302" y="49914"/>
                      <a:pt x="321499" y="51130"/>
                      <a:pt x="306888" y="47970"/>
                    </a:cubicBezTo>
                    <a:cubicBezTo>
                      <a:pt x="307375" y="67173"/>
                      <a:pt x="306158" y="86863"/>
                      <a:pt x="302018" y="104851"/>
                    </a:cubicBezTo>
                    <a:cubicBezTo>
                      <a:pt x="331727" y="105337"/>
                      <a:pt x="365819" y="122109"/>
                      <a:pt x="388222" y="131832"/>
                    </a:cubicBezTo>
                    <a:cubicBezTo>
                      <a:pt x="429620" y="149577"/>
                      <a:pt x="547238" y="184095"/>
                      <a:pt x="491960" y="235385"/>
                    </a:cubicBezTo>
                    <a:cubicBezTo>
                      <a:pt x="524348" y="245108"/>
                      <a:pt x="554300" y="233926"/>
                      <a:pt x="583035" y="217640"/>
                    </a:cubicBezTo>
                    <a:cubicBezTo>
                      <a:pt x="588879" y="214480"/>
                      <a:pt x="595454" y="218855"/>
                      <a:pt x="596185" y="224203"/>
                    </a:cubicBezTo>
                    <a:cubicBezTo>
                      <a:pt x="597402" y="225662"/>
                      <a:pt x="598376" y="227363"/>
                      <a:pt x="598376" y="229551"/>
                    </a:cubicBezTo>
                    <a:cubicBezTo>
                      <a:pt x="600811" y="287404"/>
                      <a:pt x="600081" y="345987"/>
                      <a:pt x="599107" y="403840"/>
                    </a:cubicBezTo>
                    <a:cubicBezTo>
                      <a:pt x="598620" y="440302"/>
                      <a:pt x="607386" y="482841"/>
                      <a:pt x="591558" y="516629"/>
                    </a:cubicBezTo>
                    <a:cubicBezTo>
                      <a:pt x="590584" y="518817"/>
                      <a:pt x="587905" y="519789"/>
                      <a:pt x="585470" y="519546"/>
                    </a:cubicBezTo>
                    <a:cubicBezTo>
                      <a:pt x="583765" y="521734"/>
                      <a:pt x="581087" y="522949"/>
                      <a:pt x="577677" y="522220"/>
                    </a:cubicBezTo>
                    <a:cubicBezTo>
                      <a:pt x="532871" y="510795"/>
                      <a:pt x="499996" y="485515"/>
                      <a:pt x="449101" y="489890"/>
                    </a:cubicBezTo>
                    <a:cubicBezTo>
                      <a:pt x="407460" y="493293"/>
                      <a:pt x="365819" y="499856"/>
                      <a:pt x="323934" y="501558"/>
                    </a:cubicBezTo>
                    <a:cubicBezTo>
                      <a:pt x="248445" y="504718"/>
                      <a:pt x="163458" y="506177"/>
                      <a:pt x="89429" y="487459"/>
                    </a:cubicBezTo>
                    <a:cubicBezTo>
                      <a:pt x="88455" y="489647"/>
                      <a:pt x="86751" y="491592"/>
                      <a:pt x="84072" y="492564"/>
                    </a:cubicBezTo>
                    <a:cubicBezTo>
                      <a:pt x="58990" y="501072"/>
                      <a:pt x="39265" y="515171"/>
                      <a:pt x="12966" y="518817"/>
                    </a:cubicBezTo>
                    <a:cubicBezTo>
                      <a:pt x="8582" y="519303"/>
                      <a:pt x="5173" y="517115"/>
                      <a:pt x="4686" y="512497"/>
                    </a:cubicBezTo>
                    <a:cubicBezTo>
                      <a:pt x="-915" y="445406"/>
                      <a:pt x="12235" y="377830"/>
                      <a:pt x="7121" y="310497"/>
                    </a:cubicBezTo>
                    <a:cubicBezTo>
                      <a:pt x="5173" y="283758"/>
                      <a:pt x="-7733" y="235628"/>
                      <a:pt x="6878" y="210834"/>
                    </a:cubicBezTo>
                    <a:cubicBezTo>
                      <a:pt x="9556" y="206458"/>
                      <a:pt x="15157" y="208403"/>
                      <a:pt x="15888" y="212535"/>
                    </a:cubicBezTo>
                    <a:cubicBezTo>
                      <a:pt x="32203" y="223960"/>
                      <a:pt x="46571" y="243406"/>
                      <a:pt x="66782" y="247296"/>
                    </a:cubicBezTo>
                    <a:cubicBezTo>
                      <a:pt x="84559" y="250699"/>
                      <a:pt x="99170" y="246323"/>
                      <a:pt x="115485" y="242434"/>
                    </a:cubicBezTo>
                    <a:cubicBezTo>
                      <a:pt x="103797" y="232711"/>
                      <a:pt x="94300" y="224446"/>
                      <a:pt x="85046" y="211806"/>
                    </a:cubicBezTo>
                    <a:cubicBezTo>
                      <a:pt x="82367" y="208160"/>
                      <a:pt x="84315" y="202326"/>
                      <a:pt x="88212" y="200138"/>
                    </a:cubicBezTo>
                    <a:cubicBezTo>
                      <a:pt x="148116" y="166836"/>
                      <a:pt x="213622" y="144473"/>
                      <a:pt x="274014" y="111171"/>
                    </a:cubicBezTo>
                    <a:cubicBezTo>
                      <a:pt x="279858" y="108011"/>
                      <a:pt x="285946" y="106309"/>
                      <a:pt x="292521" y="105580"/>
                    </a:cubicBezTo>
                    <a:cubicBezTo>
                      <a:pt x="292521" y="83946"/>
                      <a:pt x="290816" y="62068"/>
                      <a:pt x="290329" y="40434"/>
                    </a:cubicBezTo>
                    <a:cubicBezTo>
                      <a:pt x="287894" y="37031"/>
                      <a:pt x="288138" y="32656"/>
                      <a:pt x="290086" y="29009"/>
                    </a:cubicBezTo>
                    <a:cubicBezTo>
                      <a:pt x="289842" y="21474"/>
                      <a:pt x="290086" y="13695"/>
                      <a:pt x="290573" y="6160"/>
                    </a:cubicBezTo>
                    <a:cubicBezTo>
                      <a:pt x="290695" y="2878"/>
                      <a:pt x="293495" y="630"/>
                      <a:pt x="296417" y="113"/>
                    </a:cubicBezTo>
                    <a:close/>
                  </a:path>
                </a:pathLst>
              </a:custGeom>
              <a:solidFill>
                <a:srgbClr val="FFFFFF"/>
              </a:solidFill>
              <a:ln>
                <a:noFill/>
              </a:ln>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grpSp>
        <p:sp>
          <p:nvSpPr>
            <p:cNvPr id="46" name="文本框 45"/>
            <p:cNvSpPr txBox="1"/>
            <p:nvPr/>
          </p:nvSpPr>
          <p:spPr>
            <a:xfrm>
              <a:off x="9099098" y="3598994"/>
              <a:ext cx="2121460" cy="368300"/>
            </a:xfrm>
            <a:prstGeom prst="rect">
              <a:avLst/>
            </a:prstGeom>
            <a:noFill/>
          </p:spPr>
          <p:txBody>
            <a:bodyPr wrap="square" rtlCol="0">
              <a:spAutoFit/>
            </a:bodyPr>
            <a:lstStyle/>
            <a:p>
              <a:pPr algn="ctr" defTabSz="457200">
                <a:lnSpc>
                  <a:spcPct val="150000"/>
                </a:lnSpc>
              </a:pPr>
              <a:r>
                <a:rPr lang="zh-CN" altLang="en-US"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异常情况处理阶段主要讲解网络故障检测、诊断与恢复方法，包括错误检测机制、重传策略和容错技术等实践操作。</a:t>
              </a:r>
            </a:p>
          </p:txBody>
        </p:sp>
        <p:sp>
          <p:nvSpPr>
            <p:cNvPr id="47" name="文本框 46"/>
            <p:cNvSpPr txBox="1"/>
            <p:nvPr/>
          </p:nvSpPr>
          <p:spPr>
            <a:xfrm>
              <a:off x="9409047" y="3187417"/>
              <a:ext cx="1872344" cy="368300"/>
            </a:xfrm>
            <a:prstGeom prst="rect">
              <a:avLst/>
            </a:prstGeom>
            <a:noFill/>
          </p:spPr>
          <p:txBody>
            <a:bodyPr wrap="square" rtlCol="0">
              <a:spAutoFit/>
            </a:bodyPr>
            <a:lstStyle/>
            <a:p>
              <a:pPr marL="0" marR="0" lvl="0" indent="0" defTabSz="1219200" eaLnBrk="1" fontAlgn="auto" latinLnBrk="0" hangingPunct="1">
                <a:lnSpc>
                  <a:spcPct val="100000"/>
                </a:lnSpc>
                <a:spcBef>
                  <a:spcPts val="0"/>
                </a:spcBef>
                <a:spcAft>
                  <a:spcPts val="0"/>
                </a:spcAft>
                <a:buClrTx/>
                <a:buSzTx/>
                <a:buFontTx/>
                <a:buNone/>
                <a:defRPr/>
              </a:pPr>
              <a:r>
                <a:rPr kumimoji="0" lang="zh-CN" altLang="en-US" sz="1800" i="0" u="none" strike="noStrike" kern="0" cap="none" spc="0" normalizeH="0" baseline="0" noProof="0" dirty="0" b="1">
                  <a:ln>
                    <a:noFill/>
                  </a:ln>
                  <a:solidFill>
                    <a:srgbClr val="F0F0F0">
                      <a:lumMod val="25000"/>
                    </a:srgbClr>
                  </a:solidFill>
                  <a:effectLst/>
                  <a:uLnTx/>
                  <a:uFillTx/>
                  <a:latin typeface="等线"/>
                  <a:cs typeface="+mn-ea"/>
                  <a:sym typeface="+mn-lt"/>
                </a:rPr>
                <a:t/>
              </a:r>
              <a:r>
                <a:rPr kumimoji="0" lang="en-US" altLang="zh-CN" sz="1800" i="0" u="none" strike="noStrike" kern="0" cap="none" spc="0" normalizeH="0" baseline="0" noProof="0" dirty="0" b="1">
                  <a:ln>
                    <a:noFill/>
                  </a:ln>
                  <a:solidFill>
                    <a:srgbClr val="F0F0F0">
                      <a:lumMod val="25000"/>
                    </a:srgbClr>
                  </a:solidFill>
                  <a:effectLst/>
                  <a:uLnTx/>
                  <a:uFillTx/>
                  <a:latin typeface="等线"/>
                  <a:cs typeface="+mn-ea"/>
                  <a:sym typeface="+mn-lt"/>
                </a:rPr>
                <a:t/>
              </a:r>
              <a:r>
                <a:rPr sz="1800" i="0" b="1">
                  <a:solidFill>
                    <a:srgbClr val="F0F0F0"/>
                  </a:solidFill>
                  <a:latin typeface="等线"/>
                </a:rPr>
                <a:t>异常情况处理</a:t>
              </a: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500"/>
                                        <p:tgtEl>
                                          <p:spTgt spid="16"/>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barn(outHorizontal)">
                                      <p:cBhvr>
                                        <p:cTn id="11" dur="500"/>
                                        <p:tgtEl>
                                          <p:spTgt spid="17"/>
                                        </p:tgtEl>
                                      </p:cBhvr>
                                    </p:animEffect>
                                  </p:childTnLst>
                                </p:cTn>
                              </p:par>
                              <p:par>
                                <p:cTn id="12" presetID="42" presetClass="entr" presetSubtype="0" fill="hold" nodeType="withEffect">
                                  <p:stCondLst>
                                    <p:cond delay="50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1000"/>
                                        <p:tgtEl>
                                          <p:spTgt spid="20"/>
                                        </p:tgtEl>
                                      </p:cBhvr>
                                    </p:animEffect>
                                    <p:anim calcmode="lin" valueType="num">
                                      <p:cBhvr>
                                        <p:cTn id="15" dur="1000" fill="hold"/>
                                        <p:tgtEl>
                                          <p:spTgt spid="20"/>
                                        </p:tgtEl>
                                        <p:attrNameLst>
                                          <p:attrName>ppt_x</p:attrName>
                                        </p:attrNameLst>
                                      </p:cBhvr>
                                      <p:tavLst>
                                        <p:tav tm="0">
                                          <p:val>
                                            <p:strVal val="#ppt_x"/>
                                          </p:val>
                                        </p:tav>
                                        <p:tav tm="100000">
                                          <p:val>
                                            <p:strVal val="#ppt_x"/>
                                          </p:val>
                                        </p:tav>
                                      </p:tavLst>
                                    </p:anim>
                                    <p:anim calcmode="lin" valueType="num">
                                      <p:cBhvr>
                                        <p:cTn id="16" dur="1000" fill="hold"/>
                                        <p:tgtEl>
                                          <p:spTgt spid="20"/>
                                        </p:tgtEl>
                                        <p:attrNameLst>
                                          <p:attrName>ppt_y</p:attrName>
                                        </p:attrNameLst>
                                      </p:cBhvr>
                                      <p:tavLst>
                                        <p:tav tm="0">
                                          <p:val>
                                            <p:strVal val="#ppt_y+.1"/>
                                          </p:val>
                                        </p:tav>
                                        <p:tav tm="100000">
                                          <p:val>
                                            <p:strVal val="#ppt_y"/>
                                          </p:val>
                                        </p:tav>
                                      </p:tavLst>
                                    </p:anim>
                                  </p:childTnLst>
                                </p:cTn>
                              </p:par>
                              <p:par>
                                <p:cTn id="17" presetID="47" presetClass="entr" presetSubtype="0" fill="hold" nodeType="withEffect">
                                  <p:stCondLst>
                                    <p:cond delay="50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1000"/>
                                        <p:tgtEl>
                                          <p:spTgt spid="31"/>
                                        </p:tgtEl>
                                      </p:cBhvr>
                                    </p:animEffect>
                                    <p:anim calcmode="lin" valueType="num">
                                      <p:cBhvr>
                                        <p:cTn id="20" dur="1000" fill="hold"/>
                                        <p:tgtEl>
                                          <p:spTgt spid="31"/>
                                        </p:tgtEl>
                                        <p:attrNameLst>
                                          <p:attrName>ppt_x</p:attrName>
                                        </p:attrNameLst>
                                      </p:cBhvr>
                                      <p:tavLst>
                                        <p:tav tm="0">
                                          <p:val>
                                            <p:strVal val="#ppt_x"/>
                                          </p:val>
                                        </p:tav>
                                        <p:tav tm="100000">
                                          <p:val>
                                            <p:strVal val="#ppt_x"/>
                                          </p:val>
                                        </p:tav>
                                      </p:tavLst>
                                    </p:anim>
                                    <p:anim calcmode="lin" valueType="num">
                                      <p:cBhvr>
                                        <p:cTn id="21" dur="1000" fill="hold"/>
                                        <p:tgtEl>
                                          <p:spTgt spid="31"/>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14" presetClass="entr" presetSubtype="10"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randombar(horizontal)">
                                      <p:cBhvr>
                                        <p:cTn id="25" dur="500"/>
                                        <p:tgtEl>
                                          <p:spTgt spid="18"/>
                                        </p:tgtEl>
                                      </p:cBhvr>
                                    </p:animEffect>
                                  </p:childTnLst>
                                </p:cTn>
                              </p:par>
                            </p:childTnLst>
                          </p:cTn>
                        </p:par>
                        <p:par>
                          <p:cTn id="26" fill="hold">
                            <p:stCondLst>
                              <p:cond delay="1500"/>
                            </p:stCondLst>
                            <p:childTnLst>
                              <p:par>
                                <p:cTn id="27" presetID="16" presetClass="entr" presetSubtype="42" fill="hold" nodeType="afterEffect">
                                  <p:stCondLst>
                                    <p:cond delay="0"/>
                                  </p:stCondLst>
                                  <p:childTnLst>
                                    <p:set>
                                      <p:cBhvr>
                                        <p:cTn id="28" dur="1" fill="hold">
                                          <p:stCondLst>
                                            <p:cond delay="0"/>
                                          </p:stCondLst>
                                        </p:cTn>
                                        <p:tgtEl>
                                          <p:spTgt spid="37"/>
                                        </p:tgtEl>
                                        <p:attrNameLst>
                                          <p:attrName>style.visibility</p:attrName>
                                        </p:attrNameLst>
                                      </p:cBhvr>
                                      <p:to>
                                        <p:strVal val="visible"/>
                                      </p:to>
                                    </p:set>
                                    <p:animEffect transition="in" filter="barn(outHorizontal)">
                                      <p:cBhvr>
                                        <p:cTn id="29" dur="500"/>
                                        <p:tgtEl>
                                          <p:spTgt spid="37"/>
                                        </p:tgtEl>
                                      </p:cBhvr>
                                    </p:animEffect>
                                  </p:childTnLst>
                                </p:cTn>
                              </p:par>
                              <p:par>
                                <p:cTn id="30" presetID="42" presetClass="entr" presetSubtype="0" fill="hold" nodeType="withEffect">
                                  <p:stCondLst>
                                    <p:cond delay="50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1000"/>
                                        <p:tgtEl>
                                          <p:spTgt spid="38"/>
                                        </p:tgtEl>
                                      </p:cBhvr>
                                    </p:animEffect>
                                    <p:anim calcmode="lin" valueType="num">
                                      <p:cBhvr>
                                        <p:cTn id="33" dur="1000" fill="hold"/>
                                        <p:tgtEl>
                                          <p:spTgt spid="38"/>
                                        </p:tgtEl>
                                        <p:attrNameLst>
                                          <p:attrName>ppt_x</p:attrName>
                                        </p:attrNameLst>
                                      </p:cBhvr>
                                      <p:tavLst>
                                        <p:tav tm="0">
                                          <p:val>
                                            <p:strVal val="#ppt_x"/>
                                          </p:val>
                                        </p:tav>
                                        <p:tav tm="100000">
                                          <p:val>
                                            <p:strVal val="#ppt_x"/>
                                          </p:val>
                                        </p:tav>
                                      </p:tavLst>
                                    </p:anim>
                                    <p:anim calcmode="lin" valueType="num">
                                      <p:cBhvr>
                                        <p:cTn id="34" dur="1000" fill="hold"/>
                                        <p:tgtEl>
                                          <p:spTgt spid="38"/>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50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1000"/>
                                        <p:tgtEl>
                                          <p:spTgt spid="44"/>
                                        </p:tgtEl>
                                      </p:cBhvr>
                                    </p:animEffect>
                                    <p:anim calcmode="lin" valueType="num">
                                      <p:cBhvr>
                                        <p:cTn id="38" dur="1000" fill="hold"/>
                                        <p:tgtEl>
                                          <p:spTgt spid="44"/>
                                        </p:tgtEl>
                                        <p:attrNameLst>
                                          <p:attrName>ppt_x</p:attrName>
                                        </p:attrNameLst>
                                      </p:cBhvr>
                                      <p:tavLst>
                                        <p:tav tm="0">
                                          <p:val>
                                            <p:strVal val="#ppt_x"/>
                                          </p:val>
                                        </p:tav>
                                        <p:tav tm="100000">
                                          <p:val>
                                            <p:strVal val="#ppt_x"/>
                                          </p:val>
                                        </p:tav>
                                      </p:tavLst>
                                    </p:anim>
                                    <p:anim calcmode="lin" valueType="num">
                                      <p:cBhvr>
                                        <p:cTn id="39" dur="1000" fill="hold"/>
                                        <p:tgtEl>
                                          <p:spTgt spid="44"/>
                                        </p:tgtEl>
                                        <p:attrNameLst>
                                          <p:attrName>ppt_y</p:attrName>
                                        </p:attrNameLst>
                                      </p:cBhvr>
                                      <p:tavLst>
                                        <p:tav tm="0">
                                          <p:val>
                                            <p:strVal val="#ppt_y-.1"/>
                                          </p:val>
                                        </p:tav>
                                        <p:tav tm="100000">
                                          <p:val>
                                            <p:strVal val="#ppt_y"/>
                                          </p:val>
                                        </p:tav>
                                      </p:tavLst>
                                    </p:anim>
                                  </p:childTnLst>
                                </p:cTn>
                              </p:par>
                            </p:childTnLst>
                          </p:cTn>
                        </p:par>
                        <p:par>
                          <p:cTn id="40" fill="hold">
                            <p:stCondLst>
                              <p:cond delay="2000"/>
                            </p:stCondLst>
                            <p:childTnLst>
                              <p:par>
                                <p:cTn id="41" presetID="14" presetClass="entr" presetSubtype="10"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randombar(horizontal)">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常见问题分析</a:t>
            </a:r>
          </a:p>
        </p:txBody>
      </p:sp>
      <p:grpSp>
        <p:nvGrpSpPr>
          <p:cNvPr id="13" name="组合 12"/>
          <p:cNvGrpSpPr/>
          <p:nvPr/>
        </p:nvGrpSpPr>
        <p:grpSpPr>
          <a:xfrm rot="10800000">
            <a:off x="0" y="304408"/>
            <a:ext cx="1010103" cy="857396"/>
            <a:chOff x="-39567" y="0"/>
            <a:chExt cx="1677745" cy="1424104"/>
          </a:xfrm>
        </p:grpSpPr>
        <p:sp>
          <p:nvSpPr>
            <p:cNvPr id="14"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15"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17" name="矩形: 圆角 2"/>
          <p:cNvSpPr/>
          <p:nvPr/>
        </p:nvSpPr>
        <p:spPr>
          <a:xfrm>
            <a:off x="519659" y="2148589"/>
            <a:ext cx="2448393" cy="335779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cs typeface="+mn-ea"/>
              <a:sym typeface="+mn-lt"/>
            </a:endParaRPr>
          </a:p>
        </p:txBody>
      </p:sp>
      <p:sp>
        <p:nvSpPr>
          <p:cNvPr id="18" name="矩形: 圆角 17"/>
          <p:cNvSpPr/>
          <p:nvPr/>
        </p:nvSpPr>
        <p:spPr>
          <a:xfrm>
            <a:off x="3421088" y="2148589"/>
            <a:ext cx="2448393" cy="33577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cs typeface="+mn-ea"/>
              <a:sym typeface="+mn-lt"/>
            </a:endParaRPr>
          </a:p>
        </p:txBody>
      </p:sp>
      <p:sp>
        <p:nvSpPr>
          <p:cNvPr id="19" name="矩形: 圆角 18"/>
          <p:cNvSpPr/>
          <p:nvPr/>
        </p:nvSpPr>
        <p:spPr>
          <a:xfrm>
            <a:off x="6322517" y="2148589"/>
            <a:ext cx="2448393" cy="335779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cs typeface="+mn-ea"/>
              <a:sym typeface="+mn-lt"/>
            </a:endParaRPr>
          </a:p>
        </p:txBody>
      </p:sp>
      <p:sp>
        <p:nvSpPr>
          <p:cNvPr id="20" name="矩形: 圆角 19"/>
          <p:cNvSpPr/>
          <p:nvPr/>
        </p:nvSpPr>
        <p:spPr>
          <a:xfrm>
            <a:off x="9223948" y="2148589"/>
            <a:ext cx="2448393" cy="33577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cs typeface="+mn-ea"/>
              <a:sym typeface="+mn-lt"/>
            </a:endParaRPr>
          </a:p>
        </p:txBody>
      </p:sp>
      <p:sp>
        <p:nvSpPr>
          <p:cNvPr id="21" name="矩形 2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948835" y="3326204"/>
            <a:ext cx="1590040" cy="398780"/>
          </a:xfrm>
          <a:prstGeom prst="rect">
            <a:avLst/>
          </a:prstGeom>
        </p:spPr>
        <p:txBody>
          <a:bodyPr wrap="none">
            <a:spAutoFit/>
          </a:bodyPr>
          <a:lstStyle/>
          <a:p>
            <a:pPr algn="ctr"/>
            <a:r>
              <a:rPr lang="zh-CN" altLang="en-US" sz="2000" b="1" dirty="0">
                <a:solidFill>
                  <a:schemeClr val="bg1"/>
                </a:solidFill>
                <a:latin typeface="等线"/>
                <a:cs typeface="+mn-ea"/>
                <a:sym typeface="+mn-lt"/>
              </a:rPr>
              <a:t/>
            </a:r>
            <a:r>
              <a:rPr lang="en-US" altLang="zh-CN" sz="2000" b="1" dirty="0">
                <a:solidFill>
                  <a:schemeClr val="bg1"/>
                </a:solidFill>
                <a:latin typeface="等线"/>
                <a:cs typeface="+mn-ea"/>
                <a:sym typeface="+mn-lt"/>
              </a:rPr>
              <a:t/>
            </a:r>
            <a:r>
              <a:rPr sz="2000" b="1">
                <a:solidFill>
                  <a:srgbClr val="000000"/>
                </a:solidFill>
                <a:latin typeface="等线"/>
              </a:rPr>
              <a:t>握手流程详解</a:t>
            </a:r>
          </a:p>
        </p:txBody>
      </p:sp>
      <p:sp>
        <p:nvSpPr>
          <p:cNvPr id="22" name="文本框 21"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605589" y="3777609"/>
            <a:ext cx="2276532" cy="414020"/>
          </a:xfrm>
          <a:prstGeom prst="rect">
            <a:avLst/>
          </a:prstGeom>
          <a:noFill/>
        </p:spPr>
        <p:txBody>
          <a:bodyPr wrap="square" rtlCol="0">
            <a:spAutoFit/>
          </a:bodyPr>
          <a:lstStyle/>
          <a:p>
            <a:pPr algn="ctr">
              <a:lnSpc>
                <a:spcPct val="150000"/>
              </a:lnSpc>
            </a:pPr>
            <a:r>
              <a:rPr lang="zh-CN" altLang="en-US" sz="1400" dirty="0">
                <a:solidFill>
                  <a:schemeClr val="bg1"/>
                </a:solidFill>
                <a:latin typeface="等线"/>
                <a:cs typeface="+mn-ea"/>
                <a:sym typeface="+mn-lt"/>
              </a:rPr>
              <a:t/>
            </a:r>
            <a:r>
              <a:rPr lang="en-US" altLang="zh-CN" sz="1400" dirty="0">
                <a:solidFill>
                  <a:schemeClr val="bg1"/>
                </a:solidFill>
                <a:latin typeface="等线"/>
                <a:cs typeface="+mn-ea"/>
                <a:sym typeface="+mn-lt"/>
              </a:rPr>
              <a:t/>
            </a:r>
            <a:r>
              <a:rPr lang="zh-CN" altLang="en-US" sz="1400" dirty="0">
                <a:solidFill>
                  <a:schemeClr val="bg1"/>
                </a:solidFill>
                <a:latin typeface="等线"/>
                <a:cs typeface="+mn-ea"/>
                <a:sym typeface="+mn-lt"/>
              </a:rPr>
              <a:t/>
            </a:r>
            <a:r>
              <a:rPr sz="1400">
                <a:solidFill>
                  <a:srgbClr val="000000"/>
                </a:solidFill>
                <a:latin typeface="等线"/>
              </a:rPr>
              <a:t>三次握手过程：客户端发送SYN，服务端回复SYN-ACK，客户端最后发送ACK确认。该机制确保TCP连接可靠建立，需重点讲解各报文段标志位变化及状态转换。</a:t>
            </a:r>
          </a:p>
        </p:txBody>
      </p:sp>
      <p:sp>
        <p:nvSpPr>
          <p:cNvPr id="23" name="矩形 2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850263" y="3326204"/>
            <a:ext cx="1590040" cy="398780"/>
          </a:xfrm>
          <a:prstGeom prst="rect">
            <a:avLst/>
          </a:prstGeom>
        </p:spPr>
        <p:txBody>
          <a:bodyPr wrap="none">
            <a:spAutoFit/>
          </a:bodyPr>
          <a:lstStyle/>
          <a:p>
            <a:pPr algn="ctr"/>
            <a:r>
              <a:rPr lang="zh-CN" altLang="en-US" sz="2000" b="1" dirty="0">
                <a:solidFill>
                  <a:schemeClr val="bg1"/>
                </a:solidFill>
                <a:latin typeface="等线"/>
                <a:cs typeface="+mn-ea"/>
                <a:sym typeface="+mn-lt"/>
              </a:rPr>
              <a:t/>
            </a:r>
            <a:r>
              <a:rPr lang="en-US" altLang="zh-CN" sz="2000" b="1" dirty="0">
                <a:solidFill>
                  <a:schemeClr val="bg1"/>
                </a:solidFill>
                <a:latin typeface="等线"/>
                <a:cs typeface="+mn-ea"/>
                <a:sym typeface="+mn-lt"/>
              </a:rPr>
              <a:t/>
            </a:r>
            <a:r>
              <a:rPr sz="2000" b="1">
                <a:solidFill>
                  <a:srgbClr val="000000"/>
                </a:solidFill>
                <a:latin typeface="等线"/>
              </a:rPr>
              <a:t>常见错误分析</a:t>
            </a:r>
          </a:p>
        </p:txBody>
      </p:sp>
      <p:sp>
        <p:nvSpPr>
          <p:cNvPr id="24" name="文本框 2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3507019" y="3777609"/>
            <a:ext cx="2276532" cy="414020"/>
          </a:xfrm>
          <a:prstGeom prst="rect">
            <a:avLst/>
          </a:prstGeom>
          <a:noFill/>
        </p:spPr>
        <p:txBody>
          <a:bodyPr wrap="square" rtlCol="0">
            <a:spAutoFit/>
          </a:bodyPr>
          <a:lstStyle/>
          <a:p>
            <a:pPr algn="ctr">
              <a:lnSpc>
                <a:spcPct val="150000"/>
              </a:lnSpc>
            </a:pPr>
            <a:r>
              <a:rPr lang="zh-CN" altLang="en-US" sz="1400" dirty="0">
                <a:solidFill>
                  <a:schemeClr val="bg1"/>
                </a:solidFill>
                <a:latin typeface="等线"/>
                <a:cs typeface="+mn-ea"/>
                <a:sym typeface="+mn-lt"/>
              </a:rPr>
              <a:t/>
            </a:r>
            <a:r>
              <a:rPr lang="en-US" altLang="zh-CN" sz="1400" dirty="0">
                <a:solidFill>
                  <a:schemeClr val="bg1"/>
                </a:solidFill>
                <a:latin typeface="等线"/>
                <a:cs typeface="+mn-ea"/>
                <a:sym typeface="+mn-lt"/>
              </a:rPr>
              <a:t/>
            </a:r>
            <a:r>
              <a:rPr lang="zh-CN" altLang="en-US" sz="1400" dirty="0">
                <a:solidFill>
                  <a:schemeClr val="bg1"/>
                </a:solidFill>
                <a:latin typeface="等线"/>
                <a:cs typeface="+mn-ea"/>
                <a:sym typeface="+mn-lt"/>
              </a:rPr>
              <a:t/>
            </a:r>
            <a:r>
              <a:rPr sz="1400">
                <a:solidFill>
                  <a:srgbClr val="000000"/>
                </a:solidFill>
                <a:latin typeface="等线"/>
              </a:rPr>
              <a:t>常见错误分析阶段重点讲解网络配置错误、协议理解偏差和故障排查方法，通过案例演示典型问题及解决方案。</a:t>
            </a:r>
          </a:p>
        </p:txBody>
      </p:sp>
      <p:sp>
        <p:nvSpPr>
          <p:cNvPr id="25" name="矩形 2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751693" y="3350631"/>
            <a:ext cx="1590040" cy="398780"/>
          </a:xfrm>
          <a:prstGeom prst="rect">
            <a:avLst/>
          </a:prstGeom>
        </p:spPr>
        <p:txBody>
          <a:bodyPr wrap="none">
            <a:spAutoFit/>
          </a:bodyPr>
          <a:lstStyle/>
          <a:p>
            <a:pPr algn="ctr"/>
            <a:r>
              <a:rPr lang="zh-CN" altLang="en-US" sz="2000" b="1" dirty="0">
                <a:solidFill>
                  <a:schemeClr val="bg1"/>
                </a:solidFill>
                <a:latin typeface="等线"/>
                <a:cs typeface="+mn-ea"/>
                <a:sym typeface="+mn-lt"/>
              </a:rPr>
              <a:t/>
            </a:r>
            <a:r>
              <a:rPr lang="en-US" altLang="zh-CN" sz="2000" b="1" dirty="0">
                <a:solidFill>
                  <a:schemeClr val="bg1"/>
                </a:solidFill>
                <a:latin typeface="等线"/>
                <a:cs typeface="+mn-ea"/>
                <a:sym typeface="+mn-lt"/>
              </a:rPr>
              <a:t/>
            </a:r>
            <a:r>
              <a:rPr sz="2000" b="1">
                <a:solidFill>
                  <a:srgbClr val="000000"/>
                </a:solidFill>
                <a:latin typeface="等线"/>
              </a:rPr>
              <a:t>状态转换解读</a:t>
            </a:r>
          </a:p>
        </p:txBody>
      </p:sp>
      <p:sp>
        <p:nvSpPr>
          <p:cNvPr id="26" name="文本框 2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6408448" y="3802036"/>
            <a:ext cx="2276532" cy="414020"/>
          </a:xfrm>
          <a:prstGeom prst="rect">
            <a:avLst/>
          </a:prstGeom>
          <a:noFill/>
        </p:spPr>
        <p:txBody>
          <a:bodyPr wrap="square" rtlCol="0">
            <a:spAutoFit/>
          </a:bodyPr>
          <a:lstStyle/>
          <a:p>
            <a:pPr algn="ctr">
              <a:lnSpc>
                <a:spcPct val="150000"/>
              </a:lnSpc>
            </a:pPr>
            <a:r>
              <a:rPr lang="zh-CN" altLang="en-US" sz="1400" dirty="0">
                <a:solidFill>
                  <a:schemeClr val="bg1"/>
                </a:solidFill>
                <a:latin typeface="等线"/>
                <a:cs typeface="+mn-ea"/>
                <a:sym typeface="+mn-lt"/>
              </a:rPr>
              <a:t/>
            </a:r>
            <a:r>
              <a:rPr lang="en-US" altLang="zh-CN" sz="1400" dirty="0">
                <a:solidFill>
                  <a:schemeClr val="bg1"/>
                </a:solidFill>
                <a:latin typeface="等线"/>
                <a:cs typeface="+mn-ea"/>
                <a:sym typeface="+mn-lt"/>
              </a:rPr>
              <a:t/>
            </a:r>
            <a:r>
              <a:rPr lang="zh-CN" altLang="en-US" sz="1400" dirty="0">
                <a:solidFill>
                  <a:schemeClr val="bg1"/>
                </a:solidFill>
                <a:latin typeface="等线"/>
                <a:cs typeface="+mn-ea"/>
                <a:sym typeface="+mn-lt"/>
              </a:rPr>
              <a:t/>
            </a:r>
            <a:r>
              <a:rPr sz="1400">
                <a:solidFill>
                  <a:srgbClr val="000000"/>
                </a:solidFill>
                <a:latin typeface="等线"/>
              </a:rPr>
              <a:t>状态转换解读阶段重点分析协议状态机中状态迁移条件与动作，通过实例演示TCP三次握手等典型转换过程，强化协议交互逻辑理解。</a:t>
            </a:r>
          </a:p>
        </p:txBody>
      </p:sp>
      <p:sp>
        <p:nvSpPr>
          <p:cNvPr id="27" name="矩形 26"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9653124" y="3350631"/>
            <a:ext cx="1590040" cy="398780"/>
          </a:xfrm>
          <a:prstGeom prst="rect">
            <a:avLst/>
          </a:prstGeom>
        </p:spPr>
        <p:txBody>
          <a:bodyPr wrap="none">
            <a:spAutoFit/>
          </a:bodyPr>
          <a:lstStyle/>
          <a:p>
            <a:pPr algn="ctr"/>
            <a:r>
              <a:rPr lang="zh-CN" altLang="en-US" sz="2000" b="1" dirty="0">
                <a:solidFill>
                  <a:schemeClr val="bg1"/>
                </a:solidFill>
                <a:latin typeface="等线"/>
                <a:cs typeface="+mn-ea"/>
                <a:sym typeface="+mn-lt"/>
              </a:rPr>
              <a:t/>
            </a:r>
            <a:r>
              <a:rPr lang="en-US" altLang="zh-CN" sz="2000" b="1" dirty="0">
                <a:solidFill>
                  <a:schemeClr val="bg1"/>
                </a:solidFill>
                <a:latin typeface="等线"/>
                <a:cs typeface="+mn-ea"/>
                <a:sym typeface="+mn-lt"/>
              </a:rPr>
              <a:t/>
            </a:r>
            <a:r>
              <a:rPr sz="2000" b="1">
                <a:solidFill>
                  <a:srgbClr val="000000"/>
                </a:solidFill>
                <a:latin typeface="等线"/>
              </a:rPr>
              <a:t>实战案例演练</a:t>
            </a:r>
          </a:p>
        </p:txBody>
      </p:sp>
      <p:sp>
        <p:nvSpPr>
          <p:cNvPr id="28" name="文本框 27"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9309879" y="3802036"/>
            <a:ext cx="2276532" cy="414020"/>
          </a:xfrm>
          <a:prstGeom prst="rect">
            <a:avLst/>
          </a:prstGeom>
          <a:noFill/>
        </p:spPr>
        <p:txBody>
          <a:bodyPr wrap="square" rtlCol="0">
            <a:spAutoFit/>
          </a:bodyPr>
          <a:lstStyle/>
          <a:p>
            <a:pPr algn="ctr">
              <a:lnSpc>
                <a:spcPct val="150000"/>
              </a:lnSpc>
            </a:pPr>
            <a:r>
              <a:rPr lang="zh-CN" altLang="en-US" sz="1400" dirty="0">
                <a:solidFill>
                  <a:schemeClr val="bg1"/>
                </a:solidFill>
                <a:latin typeface="等线"/>
                <a:cs typeface="+mn-ea"/>
                <a:sym typeface="+mn-lt"/>
              </a:rPr>
              <a:t/>
            </a:r>
            <a:r>
              <a:rPr lang="en-US" altLang="zh-CN" sz="1400" dirty="0">
                <a:solidFill>
                  <a:schemeClr val="bg1"/>
                </a:solidFill>
                <a:latin typeface="等线"/>
                <a:cs typeface="+mn-ea"/>
                <a:sym typeface="+mn-lt"/>
              </a:rPr>
              <a:t/>
            </a:r>
            <a:r>
              <a:rPr lang="zh-CN" altLang="en-US" sz="1400" dirty="0">
                <a:solidFill>
                  <a:schemeClr val="bg1"/>
                </a:solidFill>
                <a:latin typeface="等线"/>
                <a:cs typeface="+mn-ea"/>
                <a:sym typeface="+mn-lt"/>
              </a:rPr>
              <a:t/>
            </a:r>
            <a:r>
              <a:rPr sz="1400">
                <a:solidFill>
                  <a:srgbClr val="000000"/>
                </a:solidFill>
                <a:latin typeface="等线"/>
              </a:rPr>
              <a:t>设计网络攻防实验，分析TCP/IP协议漏洞，配置防火墙规则，通过Wireshark抓包分析实战网络攻击与防御案例。</a:t>
            </a:r>
          </a:p>
        </p:txBody>
      </p:sp>
      <p:sp>
        <p:nvSpPr>
          <p:cNvPr id="29" name="AutoShape 59"/>
          <p:cNvSpPr/>
          <p:nvPr/>
        </p:nvSpPr>
        <p:spPr bwMode="auto">
          <a:xfrm>
            <a:off x="10125511" y="2611201"/>
            <a:ext cx="645268" cy="642427"/>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grpSp>
        <p:nvGrpSpPr>
          <p:cNvPr id="30" name="Group 112"/>
          <p:cNvGrpSpPr/>
          <p:nvPr/>
        </p:nvGrpSpPr>
        <p:grpSpPr>
          <a:xfrm>
            <a:off x="7224601" y="2630641"/>
            <a:ext cx="644224" cy="603548"/>
            <a:chOff x="5368132" y="3540125"/>
            <a:chExt cx="465138" cy="435769"/>
          </a:xfrm>
          <a:solidFill>
            <a:schemeClr val="bg1"/>
          </a:solidFill>
        </p:grpSpPr>
        <p:sp>
          <p:nvSpPr>
            <p:cNvPr id="31"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sp>
          <p:nvSpPr>
            <p:cNvPr id="32"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grpSp>
      <p:sp>
        <p:nvSpPr>
          <p:cNvPr id="33" name="AutoShape 112"/>
          <p:cNvSpPr/>
          <p:nvPr/>
        </p:nvSpPr>
        <p:spPr bwMode="auto">
          <a:xfrm>
            <a:off x="4322649" y="2611201"/>
            <a:ext cx="645271" cy="642427"/>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grpSp>
        <p:nvGrpSpPr>
          <p:cNvPr id="34" name="组合 33"/>
          <p:cNvGrpSpPr/>
          <p:nvPr/>
        </p:nvGrpSpPr>
        <p:grpSpPr>
          <a:xfrm>
            <a:off x="1522884" y="2610303"/>
            <a:ext cx="441943" cy="644224"/>
            <a:chOff x="2528974" y="2863357"/>
            <a:chExt cx="246811" cy="359779"/>
          </a:xfrm>
          <a:solidFill>
            <a:schemeClr val="bg1"/>
          </a:solidFill>
        </p:grpSpPr>
        <p:sp>
          <p:nvSpPr>
            <p:cNvPr id="35"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sp>
          <p:nvSpPr>
            <p:cNvPr id="36"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animEffect transition="in" filter="fade">
                                      <p:cBhvr>
                                        <p:cTn id="14" dur="500"/>
                                        <p:tgtEl>
                                          <p:spTgt spid="18"/>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p:cTn id="17" dur="500" fill="hold"/>
                                        <p:tgtEl>
                                          <p:spTgt spid="19"/>
                                        </p:tgtEl>
                                        <p:attrNameLst>
                                          <p:attrName>ppt_w</p:attrName>
                                        </p:attrNameLst>
                                      </p:cBhvr>
                                      <p:tavLst>
                                        <p:tav tm="0">
                                          <p:val>
                                            <p:fltVal val="0"/>
                                          </p:val>
                                        </p:tav>
                                        <p:tav tm="100000">
                                          <p:val>
                                            <p:strVal val="#ppt_w"/>
                                          </p:val>
                                        </p:tav>
                                      </p:tavLst>
                                    </p:anim>
                                    <p:anim calcmode="lin" valueType="num">
                                      <p:cBhvr>
                                        <p:cTn id="18" dur="500" fill="hold"/>
                                        <p:tgtEl>
                                          <p:spTgt spid="19"/>
                                        </p:tgtEl>
                                        <p:attrNameLst>
                                          <p:attrName>ppt_h</p:attrName>
                                        </p:attrNameLst>
                                      </p:cBhvr>
                                      <p:tavLst>
                                        <p:tav tm="0">
                                          <p:val>
                                            <p:fltVal val="0"/>
                                          </p:val>
                                        </p:tav>
                                        <p:tav tm="100000">
                                          <p:val>
                                            <p:strVal val="#ppt_h"/>
                                          </p:val>
                                        </p:tav>
                                      </p:tavLst>
                                    </p:anim>
                                    <p:animEffect transition="in" filter="fade">
                                      <p:cBhvr>
                                        <p:cTn id="19" dur="500"/>
                                        <p:tgtEl>
                                          <p:spTgt spid="19"/>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Effect transition="in" filter="fade">
                                      <p:cBhvr>
                                        <p:cTn id="24" dur="500"/>
                                        <p:tgtEl>
                                          <p:spTgt spid="20"/>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ppt_w</p:attrName>
                                        </p:attrNameLst>
                                      </p:cBhvr>
                                      <p:tavLst>
                                        <p:tav tm="0">
                                          <p:val>
                                            <p:fltVal val="0"/>
                                          </p:val>
                                        </p:tav>
                                        <p:tav tm="100000">
                                          <p:val>
                                            <p:strVal val="#ppt_w"/>
                                          </p:val>
                                        </p:tav>
                                      </p:tavLst>
                                    </p:anim>
                                    <p:anim calcmode="lin" valueType="num">
                                      <p:cBhvr>
                                        <p:cTn id="33" dur="500" fill="hold"/>
                                        <p:tgtEl>
                                          <p:spTgt spid="22"/>
                                        </p:tgtEl>
                                        <p:attrNameLst>
                                          <p:attrName>ppt_h</p:attrName>
                                        </p:attrNameLst>
                                      </p:cBhvr>
                                      <p:tavLst>
                                        <p:tav tm="0">
                                          <p:val>
                                            <p:fltVal val="0"/>
                                          </p:val>
                                        </p:tav>
                                        <p:tav tm="100000">
                                          <p:val>
                                            <p:strVal val="#ppt_h"/>
                                          </p:val>
                                        </p:tav>
                                      </p:tavLst>
                                    </p:anim>
                                    <p:animEffect transition="in" filter="fade">
                                      <p:cBhvr>
                                        <p:cTn id="34" dur="500"/>
                                        <p:tgtEl>
                                          <p:spTgt spid="22"/>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p:cTn id="37" dur="500" fill="hold"/>
                                        <p:tgtEl>
                                          <p:spTgt spid="23"/>
                                        </p:tgtEl>
                                        <p:attrNameLst>
                                          <p:attrName>ppt_w</p:attrName>
                                        </p:attrNameLst>
                                      </p:cBhvr>
                                      <p:tavLst>
                                        <p:tav tm="0">
                                          <p:val>
                                            <p:fltVal val="0"/>
                                          </p:val>
                                        </p:tav>
                                        <p:tav tm="100000">
                                          <p:val>
                                            <p:strVal val="#ppt_w"/>
                                          </p:val>
                                        </p:tav>
                                      </p:tavLst>
                                    </p:anim>
                                    <p:anim calcmode="lin" valueType="num">
                                      <p:cBhvr>
                                        <p:cTn id="38" dur="500" fill="hold"/>
                                        <p:tgtEl>
                                          <p:spTgt spid="23"/>
                                        </p:tgtEl>
                                        <p:attrNameLst>
                                          <p:attrName>ppt_h</p:attrName>
                                        </p:attrNameLst>
                                      </p:cBhvr>
                                      <p:tavLst>
                                        <p:tav tm="0">
                                          <p:val>
                                            <p:fltVal val="0"/>
                                          </p:val>
                                        </p:tav>
                                        <p:tav tm="100000">
                                          <p:val>
                                            <p:strVal val="#ppt_h"/>
                                          </p:val>
                                        </p:tav>
                                      </p:tavLst>
                                    </p:anim>
                                    <p:animEffect transition="in" filter="fade">
                                      <p:cBhvr>
                                        <p:cTn id="39" dur="500"/>
                                        <p:tgtEl>
                                          <p:spTgt spid="2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p:cTn id="42" dur="500" fill="hold"/>
                                        <p:tgtEl>
                                          <p:spTgt spid="24"/>
                                        </p:tgtEl>
                                        <p:attrNameLst>
                                          <p:attrName>ppt_w</p:attrName>
                                        </p:attrNameLst>
                                      </p:cBhvr>
                                      <p:tavLst>
                                        <p:tav tm="0">
                                          <p:val>
                                            <p:fltVal val="0"/>
                                          </p:val>
                                        </p:tav>
                                        <p:tav tm="100000">
                                          <p:val>
                                            <p:strVal val="#ppt_w"/>
                                          </p:val>
                                        </p:tav>
                                      </p:tavLst>
                                    </p:anim>
                                    <p:anim calcmode="lin" valueType="num">
                                      <p:cBhvr>
                                        <p:cTn id="43" dur="500" fill="hold"/>
                                        <p:tgtEl>
                                          <p:spTgt spid="24"/>
                                        </p:tgtEl>
                                        <p:attrNameLst>
                                          <p:attrName>ppt_h</p:attrName>
                                        </p:attrNameLst>
                                      </p:cBhvr>
                                      <p:tavLst>
                                        <p:tav tm="0">
                                          <p:val>
                                            <p:fltVal val="0"/>
                                          </p:val>
                                        </p:tav>
                                        <p:tav tm="100000">
                                          <p:val>
                                            <p:strVal val="#ppt_h"/>
                                          </p:val>
                                        </p:tav>
                                      </p:tavLst>
                                    </p:anim>
                                    <p:animEffect transition="in" filter="fade">
                                      <p:cBhvr>
                                        <p:cTn id="44" dur="500"/>
                                        <p:tgtEl>
                                          <p:spTgt spid="24"/>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 calcmode="lin" valueType="num">
                                      <p:cBhvr>
                                        <p:cTn id="47" dur="500" fill="hold"/>
                                        <p:tgtEl>
                                          <p:spTgt spid="25"/>
                                        </p:tgtEl>
                                        <p:attrNameLst>
                                          <p:attrName>ppt_w</p:attrName>
                                        </p:attrNameLst>
                                      </p:cBhvr>
                                      <p:tavLst>
                                        <p:tav tm="0">
                                          <p:val>
                                            <p:fltVal val="0"/>
                                          </p:val>
                                        </p:tav>
                                        <p:tav tm="100000">
                                          <p:val>
                                            <p:strVal val="#ppt_w"/>
                                          </p:val>
                                        </p:tav>
                                      </p:tavLst>
                                    </p:anim>
                                    <p:anim calcmode="lin" valueType="num">
                                      <p:cBhvr>
                                        <p:cTn id="48" dur="500" fill="hold"/>
                                        <p:tgtEl>
                                          <p:spTgt spid="25"/>
                                        </p:tgtEl>
                                        <p:attrNameLst>
                                          <p:attrName>ppt_h</p:attrName>
                                        </p:attrNameLst>
                                      </p:cBhvr>
                                      <p:tavLst>
                                        <p:tav tm="0">
                                          <p:val>
                                            <p:fltVal val="0"/>
                                          </p:val>
                                        </p:tav>
                                        <p:tav tm="100000">
                                          <p:val>
                                            <p:strVal val="#ppt_h"/>
                                          </p:val>
                                        </p:tav>
                                      </p:tavLst>
                                    </p:anim>
                                    <p:animEffect transition="in" filter="fade">
                                      <p:cBhvr>
                                        <p:cTn id="49" dur="500"/>
                                        <p:tgtEl>
                                          <p:spTgt spid="25"/>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6"/>
                                        </p:tgtEl>
                                        <p:attrNameLst>
                                          <p:attrName>style.visibility</p:attrName>
                                        </p:attrNameLst>
                                      </p:cBhvr>
                                      <p:to>
                                        <p:strVal val="visible"/>
                                      </p:to>
                                    </p:set>
                                    <p:anim calcmode="lin" valueType="num">
                                      <p:cBhvr>
                                        <p:cTn id="52" dur="500" fill="hold"/>
                                        <p:tgtEl>
                                          <p:spTgt spid="26"/>
                                        </p:tgtEl>
                                        <p:attrNameLst>
                                          <p:attrName>ppt_w</p:attrName>
                                        </p:attrNameLst>
                                      </p:cBhvr>
                                      <p:tavLst>
                                        <p:tav tm="0">
                                          <p:val>
                                            <p:fltVal val="0"/>
                                          </p:val>
                                        </p:tav>
                                        <p:tav tm="100000">
                                          <p:val>
                                            <p:strVal val="#ppt_w"/>
                                          </p:val>
                                        </p:tav>
                                      </p:tavLst>
                                    </p:anim>
                                    <p:anim calcmode="lin" valueType="num">
                                      <p:cBhvr>
                                        <p:cTn id="53" dur="500" fill="hold"/>
                                        <p:tgtEl>
                                          <p:spTgt spid="26"/>
                                        </p:tgtEl>
                                        <p:attrNameLst>
                                          <p:attrName>ppt_h</p:attrName>
                                        </p:attrNameLst>
                                      </p:cBhvr>
                                      <p:tavLst>
                                        <p:tav tm="0">
                                          <p:val>
                                            <p:fltVal val="0"/>
                                          </p:val>
                                        </p:tav>
                                        <p:tav tm="100000">
                                          <p:val>
                                            <p:strVal val="#ppt_h"/>
                                          </p:val>
                                        </p:tav>
                                      </p:tavLst>
                                    </p:anim>
                                    <p:animEffect transition="in" filter="fade">
                                      <p:cBhvr>
                                        <p:cTn id="54" dur="500"/>
                                        <p:tgtEl>
                                          <p:spTgt spid="26"/>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7"/>
                                        </p:tgtEl>
                                        <p:attrNameLst>
                                          <p:attrName>style.visibility</p:attrName>
                                        </p:attrNameLst>
                                      </p:cBhvr>
                                      <p:to>
                                        <p:strVal val="visible"/>
                                      </p:to>
                                    </p:set>
                                    <p:anim calcmode="lin" valueType="num">
                                      <p:cBhvr>
                                        <p:cTn id="57" dur="500" fill="hold"/>
                                        <p:tgtEl>
                                          <p:spTgt spid="27"/>
                                        </p:tgtEl>
                                        <p:attrNameLst>
                                          <p:attrName>ppt_w</p:attrName>
                                        </p:attrNameLst>
                                      </p:cBhvr>
                                      <p:tavLst>
                                        <p:tav tm="0">
                                          <p:val>
                                            <p:fltVal val="0"/>
                                          </p:val>
                                        </p:tav>
                                        <p:tav tm="100000">
                                          <p:val>
                                            <p:strVal val="#ppt_w"/>
                                          </p:val>
                                        </p:tav>
                                      </p:tavLst>
                                    </p:anim>
                                    <p:anim calcmode="lin" valueType="num">
                                      <p:cBhvr>
                                        <p:cTn id="58" dur="500" fill="hold"/>
                                        <p:tgtEl>
                                          <p:spTgt spid="27"/>
                                        </p:tgtEl>
                                        <p:attrNameLst>
                                          <p:attrName>ppt_h</p:attrName>
                                        </p:attrNameLst>
                                      </p:cBhvr>
                                      <p:tavLst>
                                        <p:tav tm="0">
                                          <p:val>
                                            <p:fltVal val="0"/>
                                          </p:val>
                                        </p:tav>
                                        <p:tav tm="100000">
                                          <p:val>
                                            <p:strVal val="#ppt_h"/>
                                          </p:val>
                                        </p:tav>
                                      </p:tavLst>
                                    </p:anim>
                                    <p:animEffect transition="in" filter="fade">
                                      <p:cBhvr>
                                        <p:cTn id="59" dur="500"/>
                                        <p:tgtEl>
                                          <p:spTgt spid="27"/>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 calcmode="lin" valueType="num">
                                      <p:cBhvr>
                                        <p:cTn id="62" dur="500" fill="hold"/>
                                        <p:tgtEl>
                                          <p:spTgt spid="28"/>
                                        </p:tgtEl>
                                        <p:attrNameLst>
                                          <p:attrName>ppt_w</p:attrName>
                                        </p:attrNameLst>
                                      </p:cBhvr>
                                      <p:tavLst>
                                        <p:tav tm="0">
                                          <p:val>
                                            <p:fltVal val="0"/>
                                          </p:val>
                                        </p:tav>
                                        <p:tav tm="100000">
                                          <p:val>
                                            <p:strVal val="#ppt_w"/>
                                          </p:val>
                                        </p:tav>
                                      </p:tavLst>
                                    </p:anim>
                                    <p:anim calcmode="lin" valueType="num">
                                      <p:cBhvr>
                                        <p:cTn id="63" dur="500" fill="hold"/>
                                        <p:tgtEl>
                                          <p:spTgt spid="28"/>
                                        </p:tgtEl>
                                        <p:attrNameLst>
                                          <p:attrName>ppt_h</p:attrName>
                                        </p:attrNameLst>
                                      </p:cBhvr>
                                      <p:tavLst>
                                        <p:tav tm="0">
                                          <p:val>
                                            <p:fltVal val="0"/>
                                          </p:val>
                                        </p:tav>
                                        <p:tav tm="100000">
                                          <p:val>
                                            <p:strVal val="#ppt_h"/>
                                          </p:val>
                                        </p:tav>
                                      </p:tavLst>
                                    </p:anim>
                                    <p:animEffect transition="in" filter="fade">
                                      <p:cBhvr>
                                        <p:cTn id="64" dur="500"/>
                                        <p:tgtEl>
                                          <p:spTgt spid="28"/>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9"/>
                                        </p:tgtEl>
                                        <p:attrNameLst>
                                          <p:attrName>style.visibility</p:attrName>
                                        </p:attrNameLst>
                                      </p:cBhvr>
                                      <p:to>
                                        <p:strVal val="visible"/>
                                      </p:to>
                                    </p:set>
                                    <p:anim calcmode="lin" valueType="num">
                                      <p:cBhvr>
                                        <p:cTn id="67" dur="500" fill="hold"/>
                                        <p:tgtEl>
                                          <p:spTgt spid="29"/>
                                        </p:tgtEl>
                                        <p:attrNameLst>
                                          <p:attrName>ppt_w</p:attrName>
                                        </p:attrNameLst>
                                      </p:cBhvr>
                                      <p:tavLst>
                                        <p:tav tm="0">
                                          <p:val>
                                            <p:fltVal val="0"/>
                                          </p:val>
                                        </p:tav>
                                        <p:tav tm="100000">
                                          <p:val>
                                            <p:strVal val="#ppt_w"/>
                                          </p:val>
                                        </p:tav>
                                      </p:tavLst>
                                    </p:anim>
                                    <p:anim calcmode="lin" valueType="num">
                                      <p:cBhvr>
                                        <p:cTn id="68" dur="500" fill="hold"/>
                                        <p:tgtEl>
                                          <p:spTgt spid="29"/>
                                        </p:tgtEl>
                                        <p:attrNameLst>
                                          <p:attrName>ppt_h</p:attrName>
                                        </p:attrNameLst>
                                      </p:cBhvr>
                                      <p:tavLst>
                                        <p:tav tm="0">
                                          <p:val>
                                            <p:fltVal val="0"/>
                                          </p:val>
                                        </p:tav>
                                        <p:tav tm="100000">
                                          <p:val>
                                            <p:strVal val="#ppt_h"/>
                                          </p:val>
                                        </p:tav>
                                      </p:tavLst>
                                    </p:anim>
                                    <p:animEffect transition="in" filter="fade">
                                      <p:cBhvr>
                                        <p:cTn id="69" dur="500"/>
                                        <p:tgtEl>
                                          <p:spTgt spid="29"/>
                                        </p:tgtEl>
                                      </p:cBhvr>
                                    </p:animEffect>
                                  </p:childTnLst>
                                </p:cTn>
                              </p:par>
                              <p:par>
                                <p:cTn id="70" presetID="53" presetClass="entr" presetSubtype="16" fill="hold" nodeType="withEffect">
                                  <p:stCondLst>
                                    <p:cond delay="0"/>
                                  </p:stCondLst>
                                  <p:childTnLst>
                                    <p:set>
                                      <p:cBhvr>
                                        <p:cTn id="71" dur="1" fill="hold">
                                          <p:stCondLst>
                                            <p:cond delay="0"/>
                                          </p:stCondLst>
                                        </p:cTn>
                                        <p:tgtEl>
                                          <p:spTgt spid="30"/>
                                        </p:tgtEl>
                                        <p:attrNameLst>
                                          <p:attrName>style.visibility</p:attrName>
                                        </p:attrNameLst>
                                      </p:cBhvr>
                                      <p:to>
                                        <p:strVal val="visible"/>
                                      </p:to>
                                    </p:set>
                                    <p:anim calcmode="lin" valueType="num">
                                      <p:cBhvr>
                                        <p:cTn id="72" dur="500" fill="hold"/>
                                        <p:tgtEl>
                                          <p:spTgt spid="30"/>
                                        </p:tgtEl>
                                        <p:attrNameLst>
                                          <p:attrName>ppt_w</p:attrName>
                                        </p:attrNameLst>
                                      </p:cBhvr>
                                      <p:tavLst>
                                        <p:tav tm="0">
                                          <p:val>
                                            <p:fltVal val="0"/>
                                          </p:val>
                                        </p:tav>
                                        <p:tav tm="100000">
                                          <p:val>
                                            <p:strVal val="#ppt_w"/>
                                          </p:val>
                                        </p:tav>
                                      </p:tavLst>
                                    </p:anim>
                                    <p:anim calcmode="lin" valueType="num">
                                      <p:cBhvr>
                                        <p:cTn id="73" dur="500" fill="hold"/>
                                        <p:tgtEl>
                                          <p:spTgt spid="30"/>
                                        </p:tgtEl>
                                        <p:attrNameLst>
                                          <p:attrName>ppt_h</p:attrName>
                                        </p:attrNameLst>
                                      </p:cBhvr>
                                      <p:tavLst>
                                        <p:tav tm="0">
                                          <p:val>
                                            <p:fltVal val="0"/>
                                          </p:val>
                                        </p:tav>
                                        <p:tav tm="100000">
                                          <p:val>
                                            <p:strVal val="#ppt_h"/>
                                          </p:val>
                                        </p:tav>
                                      </p:tavLst>
                                    </p:anim>
                                    <p:animEffect transition="in" filter="fade">
                                      <p:cBhvr>
                                        <p:cTn id="74" dur="500"/>
                                        <p:tgtEl>
                                          <p:spTgt spid="30"/>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33"/>
                                        </p:tgtEl>
                                        <p:attrNameLst>
                                          <p:attrName>style.visibility</p:attrName>
                                        </p:attrNameLst>
                                      </p:cBhvr>
                                      <p:to>
                                        <p:strVal val="visible"/>
                                      </p:to>
                                    </p:set>
                                    <p:anim calcmode="lin" valueType="num">
                                      <p:cBhvr>
                                        <p:cTn id="77" dur="500" fill="hold"/>
                                        <p:tgtEl>
                                          <p:spTgt spid="33"/>
                                        </p:tgtEl>
                                        <p:attrNameLst>
                                          <p:attrName>ppt_w</p:attrName>
                                        </p:attrNameLst>
                                      </p:cBhvr>
                                      <p:tavLst>
                                        <p:tav tm="0">
                                          <p:val>
                                            <p:fltVal val="0"/>
                                          </p:val>
                                        </p:tav>
                                        <p:tav tm="100000">
                                          <p:val>
                                            <p:strVal val="#ppt_w"/>
                                          </p:val>
                                        </p:tav>
                                      </p:tavLst>
                                    </p:anim>
                                    <p:anim calcmode="lin" valueType="num">
                                      <p:cBhvr>
                                        <p:cTn id="78" dur="500" fill="hold"/>
                                        <p:tgtEl>
                                          <p:spTgt spid="33"/>
                                        </p:tgtEl>
                                        <p:attrNameLst>
                                          <p:attrName>ppt_h</p:attrName>
                                        </p:attrNameLst>
                                      </p:cBhvr>
                                      <p:tavLst>
                                        <p:tav tm="0">
                                          <p:val>
                                            <p:fltVal val="0"/>
                                          </p:val>
                                        </p:tav>
                                        <p:tav tm="100000">
                                          <p:val>
                                            <p:strVal val="#ppt_h"/>
                                          </p:val>
                                        </p:tav>
                                      </p:tavLst>
                                    </p:anim>
                                    <p:animEffect transition="in" filter="fade">
                                      <p:cBhvr>
                                        <p:cTn id="79" dur="500"/>
                                        <p:tgtEl>
                                          <p:spTgt spid="33"/>
                                        </p:tgtEl>
                                      </p:cBhvr>
                                    </p:animEffect>
                                  </p:childTnLst>
                                </p:cTn>
                              </p:par>
                              <p:par>
                                <p:cTn id="80" presetID="53" presetClass="entr" presetSubtype="16" fill="hold" nodeType="withEffect">
                                  <p:stCondLst>
                                    <p:cond delay="0"/>
                                  </p:stCondLst>
                                  <p:childTnLst>
                                    <p:set>
                                      <p:cBhvr>
                                        <p:cTn id="81" dur="1" fill="hold">
                                          <p:stCondLst>
                                            <p:cond delay="0"/>
                                          </p:stCondLst>
                                        </p:cTn>
                                        <p:tgtEl>
                                          <p:spTgt spid="34"/>
                                        </p:tgtEl>
                                        <p:attrNameLst>
                                          <p:attrName>style.visibility</p:attrName>
                                        </p:attrNameLst>
                                      </p:cBhvr>
                                      <p:to>
                                        <p:strVal val="visible"/>
                                      </p:to>
                                    </p:set>
                                    <p:anim calcmode="lin" valueType="num">
                                      <p:cBhvr>
                                        <p:cTn id="82" dur="500" fill="hold"/>
                                        <p:tgtEl>
                                          <p:spTgt spid="34"/>
                                        </p:tgtEl>
                                        <p:attrNameLst>
                                          <p:attrName>ppt_w</p:attrName>
                                        </p:attrNameLst>
                                      </p:cBhvr>
                                      <p:tavLst>
                                        <p:tav tm="0">
                                          <p:val>
                                            <p:fltVal val="0"/>
                                          </p:val>
                                        </p:tav>
                                        <p:tav tm="100000">
                                          <p:val>
                                            <p:strVal val="#ppt_w"/>
                                          </p:val>
                                        </p:tav>
                                      </p:tavLst>
                                    </p:anim>
                                    <p:anim calcmode="lin" valueType="num">
                                      <p:cBhvr>
                                        <p:cTn id="83" dur="500" fill="hold"/>
                                        <p:tgtEl>
                                          <p:spTgt spid="34"/>
                                        </p:tgtEl>
                                        <p:attrNameLst>
                                          <p:attrName>ppt_h</p:attrName>
                                        </p:attrNameLst>
                                      </p:cBhvr>
                                      <p:tavLst>
                                        <p:tav tm="0">
                                          <p:val>
                                            <p:fltVal val="0"/>
                                          </p:val>
                                        </p:tav>
                                        <p:tav tm="100000">
                                          <p:val>
                                            <p:strVal val="#ppt_h"/>
                                          </p:val>
                                        </p:tav>
                                      </p:tavLst>
                                    </p:anim>
                                    <p:animEffect transition="in" filter="fade">
                                      <p:cBhvr>
                                        <p:cTn id="8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19" grpId="0" animBg="1"/>
      <p:bldP spid="19" grpId="1" animBg="1"/>
      <p:bldP spid="20" grpId="0" animBg="1"/>
      <p:bldP spid="20" grpId="1" animBg="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animBg="1"/>
      <p:bldP spid="29" grpId="1" animBg="1"/>
      <p:bldP spid="33" grpId="0" animBg="1"/>
      <p:bldP spid="33"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矩形 49"/>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实验模拟验证</a:t>
            </a:r>
          </a:p>
        </p:txBody>
      </p:sp>
      <p:grpSp>
        <p:nvGrpSpPr>
          <p:cNvPr id="52" name="组合 51"/>
          <p:cNvGrpSpPr/>
          <p:nvPr/>
        </p:nvGrpSpPr>
        <p:grpSpPr>
          <a:xfrm rot="10800000">
            <a:off x="0" y="304408"/>
            <a:ext cx="1010103" cy="857396"/>
            <a:chOff x="-39567" y="0"/>
            <a:chExt cx="1677745" cy="1424104"/>
          </a:xfrm>
        </p:grpSpPr>
        <p:sp>
          <p:nvSpPr>
            <p:cNvPr id="53"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54"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55" name="AutoShape 5"/>
          <p:cNvSpPr/>
          <p:nvPr/>
        </p:nvSpPr>
        <p:spPr bwMode="auto">
          <a:xfrm>
            <a:off x="1219200" y="3061970"/>
            <a:ext cx="2362835" cy="84518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846" y="0"/>
                </a:moveTo>
                <a:lnTo>
                  <a:pt x="2625" y="4984"/>
                </a:lnTo>
                <a:lnTo>
                  <a:pt x="305" y="4984"/>
                </a:lnTo>
                <a:cubicBezTo>
                  <a:pt x="136" y="4984"/>
                  <a:pt x="0" y="5356"/>
                  <a:pt x="0" y="5815"/>
                </a:cubicBezTo>
                <a:lnTo>
                  <a:pt x="0" y="20769"/>
                </a:lnTo>
                <a:cubicBezTo>
                  <a:pt x="0" y="21228"/>
                  <a:pt x="136" y="21599"/>
                  <a:pt x="305" y="21599"/>
                </a:cubicBezTo>
                <a:lnTo>
                  <a:pt x="21294" y="21599"/>
                </a:lnTo>
                <a:cubicBezTo>
                  <a:pt x="21463" y="21599"/>
                  <a:pt x="21599" y="21228"/>
                  <a:pt x="21599" y="20769"/>
                </a:cubicBezTo>
                <a:lnTo>
                  <a:pt x="21599" y="5815"/>
                </a:lnTo>
                <a:cubicBezTo>
                  <a:pt x="21600" y="5356"/>
                  <a:pt x="21463" y="4984"/>
                  <a:pt x="21294" y="4984"/>
                </a:cubicBezTo>
                <a:lnTo>
                  <a:pt x="5068" y="4984"/>
                </a:lnTo>
                <a:lnTo>
                  <a:pt x="3846" y="0"/>
                </a:lnTo>
                <a:close/>
              </a:path>
            </a:pathLst>
          </a:custGeom>
          <a:solidFill>
            <a:schemeClr val="accent1"/>
          </a:solidFill>
          <a:ln>
            <a:noFill/>
          </a:ln>
        </p:spPr>
        <p:txBody>
          <a:bodyPr lIns="0" tIns="0" rIns="0" bIns="0" anchor="ctr"/>
          <a:lstStyle/>
          <a:p>
            <a:endParaRPr lang="zh-CN" altLang="en-US" sz="2000" dirty="0">
              <a:cs typeface="+mn-ea"/>
              <a:sym typeface="+mn-lt"/>
            </a:endParaRPr>
          </a:p>
        </p:txBody>
      </p:sp>
      <p:sp>
        <p:nvSpPr>
          <p:cNvPr id="57" name="AutoShape 7"/>
          <p:cNvSpPr/>
          <p:nvPr/>
        </p:nvSpPr>
        <p:spPr bwMode="auto">
          <a:xfrm>
            <a:off x="1167765" y="1974215"/>
            <a:ext cx="910590" cy="910590"/>
          </a:xfrm>
          <a:custGeom>
            <a:avLst/>
            <a:gdLst>
              <a:gd name="T0" fmla="*/ 795670 w 19679"/>
              <a:gd name="T1" fmla="*/ 873385 h 19679"/>
              <a:gd name="T2" fmla="*/ 795670 w 19679"/>
              <a:gd name="T3" fmla="*/ 873385 h 19679"/>
              <a:gd name="T4" fmla="*/ 795670 w 19679"/>
              <a:gd name="T5" fmla="*/ 873385 h 19679"/>
              <a:gd name="T6" fmla="*/ 795670 w 19679"/>
              <a:gd name="T7" fmla="*/ 873385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ctr"/>
            <a:endParaRPr lang="zh-CN" altLang="en-US" sz="2000" dirty="0">
              <a:solidFill>
                <a:schemeClr val="bg1"/>
              </a:solidFill>
              <a:cs typeface="+mn-ea"/>
              <a:sym typeface="+mn-lt"/>
            </a:endParaRPr>
          </a:p>
        </p:txBody>
      </p:sp>
      <p:sp>
        <p:nvSpPr>
          <p:cNvPr id="59" name="AutoShape 9"/>
          <p:cNvSpPr/>
          <p:nvPr/>
        </p:nvSpPr>
        <p:spPr bwMode="auto">
          <a:xfrm>
            <a:off x="1717675" y="3490595"/>
            <a:ext cx="1483360" cy="2457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35280" eaLnBrk="1"/>
            <a:r>
              <a:rPr lang="zh-CN" altLang="en-US" sz="1600" b="1" dirty="0">
                <a:solidFill/>
                <a:latin typeface="等线"/>
                <a:ea typeface="+mn-ea"/>
                <a:cs typeface="+mn-ea"/>
                <a:sym typeface="+mn-lt"/>
              </a:rPr>
              <a:t/>
            </a:r>
            <a:r>
              <a:rPr lang="en-US" altLang="zh-CN" sz="1600" b="1" dirty="0">
                <a:latin typeface="等线"/>
                <a:ea typeface="+mn-ea"/>
                <a:cs typeface="+mn-ea"/>
                <a:sym typeface="+mn-lt"/>
              </a:rPr>
              <a:t/>
            </a:r>
            <a:r>
              <a:rPr sz="1600" b="1">
                <a:solidFill>
                  <a:srgbClr val="000000"/>
                </a:solidFill>
                <a:latin typeface="等线"/>
              </a:rPr>
              <a:t>三次握手原理</a:t>
            </a:r>
          </a:p>
        </p:txBody>
      </p:sp>
      <p:sp>
        <p:nvSpPr>
          <p:cNvPr id="60" name="AutoShape 10"/>
          <p:cNvSpPr/>
          <p:nvPr/>
        </p:nvSpPr>
        <p:spPr bwMode="auto">
          <a:xfrm>
            <a:off x="3777413" y="3260430"/>
            <a:ext cx="2245777" cy="826044"/>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05" y="0"/>
                </a:moveTo>
                <a:cubicBezTo>
                  <a:pt x="136" y="0"/>
                  <a:pt x="0" y="371"/>
                  <a:pt x="0" y="830"/>
                </a:cubicBezTo>
                <a:lnTo>
                  <a:pt x="0" y="15784"/>
                </a:lnTo>
                <a:cubicBezTo>
                  <a:pt x="0" y="16243"/>
                  <a:pt x="136" y="16615"/>
                  <a:pt x="305" y="16615"/>
                </a:cubicBezTo>
                <a:lnTo>
                  <a:pt x="2627" y="16615"/>
                </a:lnTo>
                <a:lnTo>
                  <a:pt x="3849" y="21599"/>
                </a:lnTo>
                <a:lnTo>
                  <a:pt x="5072" y="16615"/>
                </a:lnTo>
                <a:lnTo>
                  <a:pt x="21294" y="16615"/>
                </a:lnTo>
                <a:cubicBezTo>
                  <a:pt x="21463" y="16615"/>
                  <a:pt x="21599" y="16243"/>
                  <a:pt x="21599" y="15784"/>
                </a:cubicBezTo>
                <a:lnTo>
                  <a:pt x="21599" y="830"/>
                </a:lnTo>
                <a:cubicBezTo>
                  <a:pt x="21600" y="371"/>
                  <a:pt x="21463" y="0"/>
                  <a:pt x="21294" y="0"/>
                </a:cubicBezTo>
                <a:lnTo>
                  <a:pt x="305" y="0"/>
                </a:lnTo>
                <a:close/>
              </a:path>
            </a:pathLst>
          </a:custGeom>
          <a:solidFill>
            <a:schemeClr val="accent2"/>
          </a:solidFill>
          <a:ln>
            <a:noFill/>
          </a:ln>
        </p:spPr>
        <p:txBody>
          <a:bodyPr lIns="0" tIns="0" rIns="0" bIns="0" anchor="ctr"/>
          <a:lstStyle/>
          <a:p>
            <a:endParaRPr lang="zh-CN" altLang="en-US" sz="2000" dirty="0">
              <a:cs typeface="+mn-ea"/>
              <a:sym typeface="+mn-lt"/>
            </a:endParaRPr>
          </a:p>
        </p:txBody>
      </p:sp>
      <p:sp>
        <p:nvSpPr>
          <p:cNvPr id="62" name="AutoShape 12"/>
          <p:cNvSpPr/>
          <p:nvPr/>
        </p:nvSpPr>
        <p:spPr bwMode="auto">
          <a:xfrm>
            <a:off x="3799205" y="4357370"/>
            <a:ext cx="955675" cy="956945"/>
          </a:xfrm>
          <a:custGeom>
            <a:avLst/>
            <a:gdLst>
              <a:gd name="T0" fmla="*/ 795670 w 19679"/>
              <a:gd name="T1" fmla="*/ 873385 h 19679"/>
              <a:gd name="T2" fmla="*/ 795670 w 19679"/>
              <a:gd name="T3" fmla="*/ 873385 h 19679"/>
              <a:gd name="T4" fmla="*/ 795670 w 19679"/>
              <a:gd name="T5" fmla="*/ 873385 h 19679"/>
              <a:gd name="T6" fmla="*/ 795670 w 19679"/>
              <a:gd name="T7" fmla="*/ 873385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2"/>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ctr"/>
            <a:endParaRPr lang="zh-CN" altLang="en-US" sz="2000" dirty="0">
              <a:solidFill>
                <a:schemeClr val="bg1"/>
              </a:solidFill>
              <a:cs typeface="+mn-ea"/>
              <a:sym typeface="+mn-lt"/>
            </a:endParaRPr>
          </a:p>
        </p:txBody>
      </p:sp>
      <p:sp>
        <p:nvSpPr>
          <p:cNvPr id="64" name="AutoShape 14"/>
          <p:cNvSpPr/>
          <p:nvPr/>
        </p:nvSpPr>
        <p:spPr bwMode="auto">
          <a:xfrm>
            <a:off x="4166870" y="3446145"/>
            <a:ext cx="1576070" cy="2457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35280" eaLnBrk="1"/>
            <a:r>
              <a:rPr lang="zh-CN" altLang="en-US" sz="1600" b="1" dirty="0">
                <a:solidFill/>
                <a:latin typeface="等线"/>
                <a:ea typeface="+mn-ea"/>
                <a:cs typeface="+mn-ea"/>
                <a:sym typeface="+mn-lt"/>
              </a:rPr>
              <a:t/>
            </a:r>
            <a:r>
              <a:rPr lang="en-US" altLang="zh-CN" sz="1600" b="1" dirty="0">
                <a:latin typeface="等线"/>
                <a:ea typeface="+mn-ea"/>
                <a:cs typeface="+mn-ea"/>
                <a:sym typeface="+mn-lt"/>
              </a:rPr>
              <a:t/>
            </a:r>
            <a:r>
              <a:rPr sz="1600" b="1">
                <a:solidFill>
                  <a:srgbClr val="000000"/>
                </a:solidFill>
                <a:latin typeface="等线"/>
              </a:rPr>
              <a:t>实验环境搭建</a:t>
            </a:r>
          </a:p>
        </p:txBody>
      </p:sp>
      <p:sp>
        <p:nvSpPr>
          <p:cNvPr id="65" name="AutoShape 15"/>
          <p:cNvSpPr/>
          <p:nvPr/>
        </p:nvSpPr>
        <p:spPr bwMode="auto">
          <a:xfrm>
            <a:off x="6344920" y="3099435"/>
            <a:ext cx="2250440" cy="805180"/>
          </a:xfrm>
          <a:custGeom>
            <a:avLst/>
            <a:gdLst>
              <a:gd name="T0" fmla="*/ 2243931 w 21600"/>
              <a:gd name="T1" fmla="*/ 825500 h 21600"/>
              <a:gd name="T2" fmla="*/ 2243931 w 21600"/>
              <a:gd name="T3" fmla="*/ 825500 h 21600"/>
              <a:gd name="T4" fmla="*/ 2243931 w 21600"/>
              <a:gd name="T5" fmla="*/ 825500 h 21600"/>
              <a:gd name="T6" fmla="*/ 2243931 w 21600"/>
              <a:gd name="T7" fmla="*/ 8255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846" y="0"/>
                </a:moveTo>
                <a:lnTo>
                  <a:pt x="2625" y="4984"/>
                </a:lnTo>
                <a:lnTo>
                  <a:pt x="305" y="4984"/>
                </a:lnTo>
                <a:cubicBezTo>
                  <a:pt x="136" y="4984"/>
                  <a:pt x="0" y="5356"/>
                  <a:pt x="0" y="5815"/>
                </a:cubicBezTo>
                <a:lnTo>
                  <a:pt x="0" y="20769"/>
                </a:lnTo>
                <a:cubicBezTo>
                  <a:pt x="0" y="21228"/>
                  <a:pt x="136" y="21599"/>
                  <a:pt x="305" y="21599"/>
                </a:cubicBezTo>
                <a:lnTo>
                  <a:pt x="21294" y="21599"/>
                </a:lnTo>
                <a:cubicBezTo>
                  <a:pt x="21463" y="21599"/>
                  <a:pt x="21599" y="21228"/>
                  <a:pt x="21599" y="20769"/>
                </a:cubicBezTo>
                <a:lnTo>
                  <a:pt x="21599" y="5815"/>
                </a:lnTo>
                <a:cubicBezTo>
                  <a:pt x="21600" y="5356"/>
                  <a:pt x="21463" y="4984"/>
                  <a:pt x="21294" y="4984"/>
                </a:cubicBezTo>
                <a:lnTo>
                  <a:pt x="5068" y="4984"/>
                </a:lnTo>
                <a:lnTo>
                  <a:pt x="3846" y="0"/>
                </a:lnTo>
                <a:close/>
              </a:path>
            </a:pathLst>
          </a:custGeom>
          <a:solidFill>
            <a:schemeClr val="accent1"/>
          </a:solidFill>
          <a:ln>
            <a:noFill/>
          </a:ln>
        </p:spPr>
        <p:txBody>
          <a:bodyPr lIns="0" tIns="0" rIns="0" bIns="0" anchor="ctr"/>
          <a:lstStyle/>
          <a:p>
            <a:pPr>
              <a:defRPr/>
            </a:pPr>
            <a:endParaRPr lang="es-ES" sz="2000" dirty="0">
              <a:cs typeface="+mn-ea"/>
              <a:sym typeface="+mn-lt"/>
            </a:endParaRPr>
          </a:p>
        </p:txBody>
      </p:sp>
      <p:sp>
        <p:nvSpPr>
          <p:cNvPr id="67" name="AutoShape 17"/>
          <p:cNvSpPr/>
          <p:nvPr/>
        </p:nvSpPr>
        <p:spPr bwMode="auto">
          <a:xfrm>
            <a:off x="6249035" y="1974215"/>
            <a:ext cx="903605" cy="903605"/>
          </a:xfrm>
          <a:custGeom>
            <a:avLst/>
            <a:gdLst>
              <a:gd name="T0" fmla="*/ 795670 w 19679"/>
              <a:gd name="T1" fmla="*/ 873385 h 19679"/>
              <a:gd name="T2" fmla="*/ 795670 w 19679"/>
              <a:gd name="T3" fmla="*/ 873385 h 19679"/>
              <a:gd name="T4" fmla="*/ 795670 w 19679"/>
              <a:gd name="T5" fmla="*/ 873385 h 19679"/>
              <a:gd name="T6" fmla="*/ 795670 w 19679"/>
              <a:gd name="T7" fmla="*/ 873385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ctr"/>
            <a:endParaRPr lang="zh-CN" altLang="en-US" sz="2000" dirty="0">
              <a:solidFill>
                <a:schemeClr val="bg1"/>
              </a:solidFill>
              <a:cs typeface="+mn-ea"/>
              <a:sym typeface="+mn-lt"/>
            </a:endParaRPr>
          </a:p>
        </p:txBody>
      </p:sp>
      <p:sp>
        <p:nvSpPr>
          <p:cNvPr id="69" name="AutoShape 19"/>
          <p:cNvSpPr/>
          <p:nvPr/>
        </p:nvSpPr>
        <p:spPr bwMode="auto">
          <a:xfrm>
            <a:off x="6659245" y="3471545"/>
            <a:ext cx="1553845" cy="2457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876300" eaLnBrk="0">
              <a:defRPr sz="2500" b="1">
                <a:solidFill>
                  <a:srgbClr val="FFFFFF"/>
                </a:solidFill>
                <a:latin typeface="Lato" charset="0"/>
                <a:ea typeface="MS PGothic" panose="020B0600070205080204" pitchFamily="34" charset="-128"/>
                <a:sym typeface="Lato" charset="0"/>
              </a:defRPr>
            </a:lvl1pPr>
            <a:lvl2pPr marL="742950" indent="-285750" defTabSz="876300" eaLnBrk="0">
              <a:defRPr sz="2500" b="1">
                <a:solidFill>
                  <a:srgbClr val="FFFFFF"/>
                </a:solidFill>
                <a:latin typeface="Lato" charset="0"/>
                <a:ea typeface="MS PGothic" panose="020B0600070205080204" pitchFamily="34" charset="-128"/>
                <a:sym typeface="Lato" charset="0"/>
              </a:defRPr>
            </a:lvl2pPr>
            <a:lvl3pPr marL="1143000" indent="-228600" defTabSz="876300" eaLnBrk="0">
              <a:defRPr sz="2500" b="1">
                <a:solidFill>
                  <a:srgbClr val="FFFFFF"/>
                </a:solidFill>
                <a:latin typeface="Lato" charset="0"/>
                <a:ea typeface="MS PGothic" panose="020B0600070205080204" pitchFamily="34" charset="-128"/>
                <a:sym typeface="Lato" charset="0"/>
              </a:defRPr>
            </a:lvl3pPr>
            <a:lvl4pPr marL="1600200" indent="-228600" defTabSz="876300" eaLnBrk="0">
              <a:defRPr sz="2500" b="1">
                <a:solidFill>
                  <a:srgbClr val="FFFFFF"/>
                </a:solidFill>
                <a:latin typeface="Lato" charset="0"/>
                <a:ea typeface="MS PGothic" panose="020B0600070205080204" pitchFamily="34" charset="-128"/>
                <a:sym typeface="Lato" charset="0"/>
              </a:defRPr>
            </a:lvl4pPr>
            <a:lvl5pPr marL="2057400" indent="-228600" defTabSz="876300" eaLnBrk="0">
              <a:defRPr sz="2500" b="1">
                <a:solidFill>
                  <a:srgbClr val="FFFFFF"/>
                </a:solidFill>
                <a:latin typeface="Lato" charset="0"/>
                <a:ea typeface="MS PGothic" panose="020B0600070205080204" pitchFamily="34" charset="-128"/>
                <a:sym typeface="Lato" charset="0"/>
              </a:defRPr>
            </a:lvl5pPr>
            <a:lvl6pPr marL="2514600" indent="-228600" algn="ctr" defTabSz="8763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763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763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763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eaLnBrk="1">
              <a:lnSpc>
                <a:spcPct val="100000"/>
              </a:lnSpc>
            </a:pPr>
            <a:r>
              <a:rPr lang="zh-CN" altLang="en-US" sz="1600" b="1" dirty="0">
                <a:solidFill/>
                <a:latin typeface="等线"/>
                <a:ea typeface="+mn-ea"/>
                <a:cs typeface="+mn-ea"/>
                <a:sym typeface="+mn-lt"/>
              </a:rPr>
              <a:t/>
            </a:r>
            <a:r>
              <a:rPr lang="en-US" altLang="zh-CN" sz="1600" b="1" dirty="0">
                <a:latin typeface="等线"/>
                <a:ea typeface="+mn-ea"/>
                <a:cs typeface="+mn-ea"/>
                <a:sym typeface="+mn-lt"/>
              </a:rPr>
              <a:t/>
            </a:r>
            <a:r>
              <a:rPr sz="1600" b="1">
                <a:solidFill>
                  <a:srgbClr val="000000"/>
                </a:solidFill>
                <a:latin typeface="等线"/>
              </a:rPr>
              <a:t>数据包分析</a:t>
            </a:r>
            <a:endParaRPr lang="zh-CN" altLang="en-US" sz="1600" b="0" dirty="0">
              <a:latin typeface="+mn-lt"/>
              <a:ea typeface="+mn-ea"/>
              <a:cs typeface="+mn-ea"/>
              <a:sym typeface="+mn-lt"/>
            </a:endParaRPr>
          </a:p>
        </p:txBody>
      </p:sp>
      <p:sp>
        <p:nvSpPr>
          <p:cNvPr id="70" name="AutoShape 20"/>
          <p:cNvSpPr/>
          <p:nvPr/>
        </p:nvSpPr>
        <p:spPr bwMode="auto">
          <a:xfrm>
            <a:off x="8996055" y="3284146"/>
            <a:ext cx="2248016" cy="826867"/>
          </a:xfrm>
          <a:custGeom>
            <a:avLst/>
            <a:gdLst>
              <a:gd name="T0" fmla="*/ 2244725 w 21600"/>
              <a:gd name="T1" fmla="*/ 825500 h 21600"/>
              <a:gd name="T2" fmla="*/ 2244725 w 21600"/>
              <a:gd name="T3" fmla="*/ 825500 h 21600"/>
              <a:gd name="T4" fmla="*/ 2244725 w 21600"/>
              <a:gd name="T5" fmla="*/ 825500 h 21600"/>
              <a:gd name="T6" fmla="*/ 2244725 w 21600"/>
              <a:gd name="T7" fmla="*/ 8255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05" y="0"/>
                </a:moveTo>
                <a:cubicBezTo>
                  <a:pt x="136" y="0"/>
                  <a:pt x="0" y="371"/>
                  <a:pt x="0" y="830"/>
                </a:cubicBezTo>
                <a:lnTo>
                  <a:pt x="0" y="15784"/>
                </a:lnTo>
                <a:cubicBezTo>
                  <a:pt x="0" y="16243"/>
                  <a:pt x="136" y="16615"/>
                  <a:pt x="305" y="16615"/>
                </a:cubicBezTo>
                <a:lnTo>
                  <a:pt x="2627" y="16615"/>
                </a:lnTo>
                <a:lnTo>
                  <a:pt x="3849" y="21599"/>
                </a:lnTo>
                <a:lnTo>
                  <a:pt x="5072" y="16615"/>
                </a:lnTo>
                <a:lnTo>
                  <a:pt x="21294" y="16615"/>
                </a:lnTo>
                <a:cubicBezTo>
                  <a:pt x="21463" y="16615"/>
                  <a:pt x="21599" y="16243"/>
                  <a:pt x="21599" y="15784"/>
                </a:cubicBezTo>
                <a:lnTo>
                  <a:pt x="21599" y="830"/>
                </a:lnTo>
                <a:cubicBezTo>
                  <a:pt x="21600" y="371"/>
                  <a:pt x="21463" y="0"/>
                  <a:pt x="21294" y="0"/>
                </a:cubicBezTo>
                <a:lnTo>
                  <a:pt x="305" y="0"/>
                </a:lnTo>
                <a:close/>
              </a:path>
            </a:pathLst>
          </a:custGeom>
          <a:solidFill>
            <a:schemeClr val="accent2"/>
          </a:solidFill>
          <a:ln>
            <a:noFill/>
          </a:ln>
        </p:spPr>
        <p:txBody>
          <a:bodyPr lIns="0" tIns="0" rIns="0" bIns="0" anchor="ctr"/>
          <a:lstStyle/>
          <a:p>
            <a:pPr>
              <a:defRPr/>
            </a:pPr>
            <a:endParaRPr lang="es-ES" sz="2000" dirty="0">
              <a:cs typeface="+mn-ea"/>
              <a:sym typeface="+mn-lt"/>
            </a:endParaRPr>
          </a:p>
        </p:txBody>
      </p:sp>
      <p:sp>
        <p:nvSpPr>
          <p:cNvPr id="72" name="AutoShape 22"/>
          <p:cNvSpPr/>
          <p:nvPr/>
        </p:nvSpPr>
        <p:spPr bwMode="auto">
          <a:xfrm>
            <a:off x="8964930" y="4357370"/>
            <a:ext cx="955675" cy="957580"/>
          </a:xfrm>
          <a:custGeom>
            <a:avLst/>
            <a:gdLst>
              <a:gd name="T0" fmla="*/ 795670 w 19679"/>
              <a:gd name="T1" fmla="*/ 873385 h 19679"/>
              <a:gd name="T2" fmla="*/ 795670 w 19679"/>
              <a:gd name="T3" fmla="*/ 873385 h 19679"/>
              <a:gd name="T4" fmla="*/ 795670 w 19679"/>
              <a:gd name="T5" fmla="*/ 873385 h 19679"/>
              <a:gd name="T6" fmla="*/ 795670 w 19679"/>
              <a:gd name="T7" fmla="*/ 873385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2"/>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ctr"/>
            <a:endParaRPr lang="zh-CN" altLang="en-US" sz="2000" dirty="0">
              <a:solidFill>
                <a:schemeClr val="bg1"/>
              </a:solidFill>
              <a:cs typeface="+mn-ea"/>
              <a:sym typeface="+mn-lt"/>
            </a:endParaRPr>
          </a:p>
        </p:txBody>
      </p:sp>
      <p:sp>
        <p:nvSpPr>
          <p:cNvPr id="74" name="AutoShape 24"/>
          <p:cNvSpPr/>
          <p:nvPr/>
        </p:nvSpPr>
        <p:spPr bwMode="auto">
          <a:xfrm>
            <a:off x="9360535" y="3458210"/>
            <a:ext cx="1671320" cy="2457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35280" eaLnBrk="1"/>
            <a:r>
              <a:rPr lang="zh-CN" altLang="en-US" sz="1600" b="1" dirty="0">
                <a:solidFill/>
                <a:latin typeface="等线"/>
                <a:ea typeface="+mn-ea"/>
                <a:cs typeface="+mn-ea"/>
                <a:sym typeface="+mn-lt"/>
              </a:rPr>
              <a:t/>
            </a:r>
            <a:r>
              <a:rPr lang="en-US" altLang="zh-CN" sz="1600" b="1" dirty="0">
                <a:latin typeface="等线"/>
                <a:ea typeface="+mn-ea"/>
                <a:cs typeface="+mn-ea"/>
                <a:sym typeface="+mn-lt"/>
              </a:rPr>
              <a:t/>
            </a:r>
            <a:r>
              <a:rPr sz="1600" b="1">
                <a:solidFill>
                  <a:srgbClr val="000000"/>
                </a:solidFill>
                <a:latin typeface="等线"/>
              </a:rPr>
              <a:t>互动问答环节</a:t>
            </a:r>
          </a:p>
        </p:txBody>
      </p:sp>
      <p:sp>
        <p:nvSpPr>
          <p:cNvPr id="76" name="AutoShape 26"/>
          <p:cNvSpPr/>
          <p:nvPr/>
        </p:nvSpPr>
        <p:spPr bwMode="auto">
          <a:xfrm>
            <a:off x="1230630" y="4112895"/>
            <a:ext cx="2285365" cy="27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nSpc>
                <a:spcPct val="150000"/>
              </a:lnSpc>
            </a:pPr>
            <a:r>
              <a:rPr lang="zh-CN" altLang="en-US" sz="1200" b="0" dirty="0">
                <a:solidFill>
                  <a:schemeClr val="tx1">
                    <a:lumMod val="65000"/>
                    <a:lumOff val="35000"/>
                  </a:schemeClr>
                </a:solidFill>
                <a:latin typeface="等线"/>
                <a:ea typeface="+mn-ea"/>
                <a:cs typeface="+mn-ea"/>
                <a:sym typeface="+mn-lt"/>
              </a:rPr>
              <a:t/>
            </a:r>
            <a:r>
              <a:rPr lang="en-US" altLang="zh-CN" sz="1200" b="0" dirty="0">
                <a:solidFill>
                  <a:schemeClr val="tx1">
                    <a:lumMod val="65000"/>
                    <a:lumOff val="35000"/>
                  </a:schemeClr>
                </a:solidFill>
                <a:latin typeface="等线"/>
                <a:ea typeface="+mn-ea"/>
                <a:cs typeface="+mn-ea"/>
                <a:sym typeface="+mn-lt"/>
              </a:rPr>
              <a:t/>
            </a:r>
            <a:r>
              <a:rPr lang="zh-CN" altLang="en-US" sz="1200" b="0" dirty="0">
                <a:solidFill>
                  <a:schemeClr val="tx1">
                    <a:lumMod val="65000"/>
                    <a:lumOff val="35000"/>
                  </a:schemeClr>
                </a:solidFill>
                <a:latin typeface="等线"/>
                <a:ea typeface="+mn-ea"/>
                <a:cs typeface="+mn-ea"/>
                <a:sym typeface="+mn-lt"/>
              </a:rPr>
              <a:t/>
            </a:r>
            <a:r>
              <a:rPr sz="1200" b="0">
                <a:solidFill>
                  <a:srgbClr val="000000"/>
                </a:solidFill>
                <a:latin typeface="等线"/>
              </a:rPr>
              <a:t>三次握手是TCP建立连接的关键过程，包括SYN、SYN-ACK、ACK三个步骤，确保通信双方同步序列号并确认连接可靠性。</a:t>
            </a:r>
          </a:p>
        </p:txBody>
      </p:sp>
      <p:sp>
        <p:nvSpPr>
          <p:cNvPr id="78" name="AutoShape 28"/>
          <p:cNvSpPr/>
          <p:nvPr/>
        </p:nvSpPr>
        <p:spPr bwMode="auto">
          <a:xfrm>
            <a:off x="3841115" y="2370455"/>
            <a:ext cx="2266950" cy="27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nSpc>
                <a:spcPct val="150000"/>
              </a:lnSpc>
            </a:pPr>
            <a:r>
              <a:rPr lang="zh-CN" altLang="en-US" sz="1200" b="0" dirty="0">
                <a:solidFill>
                  <a:schemeClr val="tx1">
                    <a:lumMod val="65000"/>
                    <a:lumOff val="35000"/>
                  </a:schemeClr>
                </a:solidFill>
                <a:latin typeface="等线"/>
                <a:ea typeface="+mn-ea"/>
                <a:cs typeface="+mn-ea"/>
                <a:sym typeface="+mn-lt"/>
              </a:rPr>
              <a:t/>
            </a:r>
            <a:r>
              <a:rPr lang="en-US" altLang="zh-CN" sz="1200" b="0" dirty="0">
                <a:solidFill>
                  <a:schemeClr val="tx1">
                    <a:lumMod val="65000"/>
                    <a:lumOff val="35000"/>
                  </a:schemeClr>
                </a:solidFill>
                <a:latin typeface="等线"/>
                <a:ea typeface="+mn-ea"/>
                <a:cs typeface="+mn-ea"/>
                <a:sym typeface="+mn-lt"/>
              </a:rPr>
              <a:t/>
            </a:r>
            <a:r>
              <a:rPr lang="zh-CN" altLang="en-US" sz="1200" b="0" dirty="0">
                <a:solidFill>
                  <a:schemeClr val="tx1">
                    <a:lumMod val="65000"/>
                    <a:lumOff val="35000"/>
                  </a:schemeClr>
                </a:solidFill>
                <a:latin typeface="等线"/>
                <a:ea typeface="+mn-ea"/>
                <a:cs typeface="+mn-ea"/>
                <a:sym typeface="+mn-lt"/>
              </a:rPr>
              <a:t/>
            </a:r>
            <a:r>
              <a:rPr sz="1200" b="0">
                <a:solidFill>
                  <a:srgbClr val="000000"/>
                </a:solidFill>
                <a:latin typeface="等线"/>
              </a:rPr>
              <a:t>实验环境搭建包括网络拓扑设计、设备配置、协议调试和测试验证，重点培养学生动手能力和故障排查技能。</a:t>
            </a:r>
          </a:p>
        </p:txBody>
      </p:sp>
      <p:sp>
        <p:nvSpPr>
          <p:cNvPr id="80" name="AutoShape 30"/>
          <p:cNvSpPr/>
          <p:nvPr/>
        </p:nvSpPr>
        <p:spPr bwMode="auto">
          <a:xfrm>
            <a:off x="6362065" y="4104640"/>
            <a:ext cx="2169795" cy="27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nSpc>
                <a:spcPct val="150000"/>
              </a:lnSpc>
            </a:pPr>
            <a:r>
              <a:rPr lang="zh-CN" altLang="en-US" sz="1200" b="0" dirty="0">
                <a:solidFill>
                  <a:schemeClr val="tx1">
                    <a:lumMod val="65000"/>
                    <a:lumOff val="35000"/>
                  </a:schemeClr>
                </a:solidFill>
                <a:latin typeface="等线"/>
                <a:ea typeface="+mn-ea"/>
                <a:cs typeface="+mn-ea"/>
                <a:sym typeface="+mn-lt"/>
              </a:rPr>
              <a:t/>
            </a:r>
            <a:r>
              <a:rPr lang="en-US" altLang="zh-CN" sz="1200" b="0" dirty="0">
                <a:solidFill>
                  <a:schemeClr val="tx1">
                    <a:lumMod val="65000"/>
                    <a:lumOff val="35000"/>
                  </a:schemeClr>
                </a:solidFill>
                <a:latin typeface="等线"/>
                <a:ea typeface="+mn-ea"/>
                <a:cs typeface="+mn-ea"/>
                <a:sym typeface="+mn-lt"/>
              </a:rPr>
              <a:t/>
            </a:r>
            <a:r>
              <a:rPr lang="zh-CN" altLang="en-US" sz="1200" b="0" dirty="0">
                <a:solidFill>
                  <a:schemeClr val="tx1">
                    <a:lumMod val="65000"/>
                    <a:lumOff val="35000"/>
                  </a:schemeClr>
                </a:solidFill>
                <a:latin typeface="等线"/>
                <a:ea typeface="+mn-ea"/>
                <a:cs typeface="+mn-ea"/>
                <a:sym typeface="+mn-lt"/>
              </a:rPr>
              <a:t/>
            </a:r>
            <a:r>
              <a:rPr sz="1200" b="0">
                <a:solidFill>
                  <a:srgbClr val="000000"/>
                </a:solidFill>
                <a:latin typeface="等线"/>
              </a:rPr>
              <a:t>数据包分析阶段主要讲解数据包结构、封装格式、协议解析方法，通过Wireshark工具演示捕获与分析过程，培养学生网络故障排查能力。</a:t>
            </a:r>
          </a:p>
        </p:txBody>
      </p:sp>
      <p:sp>
        <p:nvSpPr>
          <p:cNvPr id="82" name="AutoShape 32"/>
          <p:cNvSpPr/>
          <p:nvPr/>
        </p:nvSpPr>
        <p:spPr bwMode="auto">
          <a:xfrm>
            <a:off x="9056370" y="2411095"/>
            <a:ext cx="2346960" cy="27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nSpc>
                <a:spcPct val="150000"/>
              </a:lnSpc>
            </a:pPr>
            <a:r>
              <a:rPr lang="zh-CN" altLang="en-US" sz="1200" b="0" dirty="0">
                <a:solidFill>
                  <a:schemeClr val="tx1">
                    <a:lumMod val="65000"/>
                    <a:lumOff val="35000"/>
                  </a:schemeClr>
                </a:solidFill>
                <a:latin typeface="等线"/>
                <a:ea typeface="+mn-ea"/>
                <a:cs typeface="+mn-ea"/>
                <a:sym typeface="+mn-lt"/>
              </a:rPr>
              <a:t/>
            </a:r>
            <a:r>
              <a:rPr lang="en-US" altLang="zh-CN" sz="1200" b="0" dirty="0">
                <a:solidFill>
                  <a:schemeClr val="tx1">
                    <a:lumMod val="65000"/>
                    <a:lumOff val="35000"/>
                  </a:schemeClr>
                </a:solidFill>
                <a:latin typeface="等线"/>
                <a:ea typeface="+mn-ea"/>
                <a:cs typeface="+mn-ea"/>
                <a:sym typeface="+mn-lt"/>
              </a:rPr>
              <a:t/>
            </a:r>
            <a:r>
              <a:rPr lang="zh-CN" altLang="en-US" sz="1200" b="0" dirty="0">
                <a:solidFill>
                  <a:schemeClr val="tx1">
                    <a:lumMod val="65000"/>
                    <a:lumOff val="35000"/>
                  </a:schemeClr>
                </a:solidFill>
                <a:latin typeface="等线"/>
                <a:ea typeface="+mn-ea"/>
                <a:cs typeface="+mn-ea"/>
                <a:sym typeface="+mn-lt"/>
              </a:rPr>
              <a:t/>
            </a:r>
            <a:r>
              <a:rPr sz="1200" b="0">
                <a:solidFill>
                  <a:srgbClr val="000000"/>
                </a:solidFill>
                <a:latin typeface="等线"/>
              </a:rPr>
              <a:t>互动问答环节通过师生实时交流，巩固网络协议、路由算法等核心概念，提升学生问题分析与解决能力。</a:t>
            </a:r>
          </a:p>
        </p:txBody>
      </p:sp>
      <p:pic>
        <p:nvPicPr>
          <p:cNvPr id="2" name="图片 1" descr="放大镜"/>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25880" y="2129155"/>
            <a:ext cx="593725" cy="593725"/>
          </a:xfrm>
          <a:prstGeom prst="rect">
            <a:avLst/>
          </a:prstGeom>
        </p:spPr>
      </p:pic>
      <p:pic>
        <p:nvPicPr>
          <p:cNvPr id="3" name="图片 2" descr="文件查询"/>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73830" y="4533900"/>
            <a:ext cx="607060" cy="607060"/>
          </a:xfrm>
          <a:prstGeom prst="rect">
            <a:avLst/>
          </a:prstGeom>
        </p:spPr>
      </p:pic>
      <p:pic>
        <p:nvPicPr>
          <p:cNvPr id="4" name="图片 3" descr="放大镜"/>
          <p:cNvPicPr>
            <a:picLocks noChangeAspect="1"/>
          </p:cNvPicPr>
          <p:nvPr>
            <p:custDataLst>
              <p:tags r:id="rId1"/>
            </p:custDataLst>
          </p:nvPr>
        </p:nvPicPr>
        <p:blipFill>
          <a:blip r:embed="rId5">
            <a:extLst>
              <a:ext uri="{96DAC541-7B7A-43D3-8B79-37D633B846F1}">
                <asvg:svgBlip xmlns:asvg="http://schemas.microsoft.com/office/drawing/2016/SVG/main" r:embed="rId6"/>
              </a:ext>
            </a:extLst>
          </a:blip>
          <a:stretch>
            <a:fillRect/>
          </a:stretch>
        </p:blipFill>
        <p:spPr>
          <a:xfrm>
            <a:off x="6403975" y="2114550"/>
            <a:ext cx="593725" cy="593725"/>
          </a:xfrm>
          <a:prstGeom prst="rect">
            <a:avLst/>
          </a:prstGeom>
        </p:spPr>
      </p:pic>
      <p:pic>
        <p:nvPicPr>
          <p:cNvPr id="5" name="图片 4" descr="文件查询"/>
          <p:cNvPicPr>
            <a:picLocks noChangeAspect="1"/>
          </p:cNvPicPr>
          <p:nvPr>
            <p:custDataLst>
              <p:tags r:id="rId2"/>
            </p:custDataLst>
          </p:nvPr>
        </p:nvPicPr>
        <p:blipFill>
          <a:blip r:embed="rId7">
            <a:extLst>
              <a:ext uri="{96DAC541-7B7A-43D3-8B79-37D633B846F1}">
                <asvg:svgBlip xmlns:asvg="http://schemas.microsoft.com/office/drawing/2016/SVG/main" r:embed="rId8"/>
              </a:ext>
            </a:extLst>
          </a:blip>
          <a:stretch>
            <a:fillRect/>
          </a:stretch>
        </p:blipFill>
        <p:spPr>
          <a:xfrm>
            <a:off x="9139555" y="4533900"/>
            <a:ext cx="607060" cy="607060"/>
          </a:xfrm>
          <a:prstGeom prst="rect">
            <a:avLst/>
          </a:prstGeom>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9"/>
                                        </p:tgtEl>
                                        <p:attrNameLst>
                                          <p:attrName>style.visibility</p:attrName>
                                        </p:attrNameLst>
                                      </p:cBhvr>
                                      <p:to>
                                        <p:strVal val="visible"/>
                                      </p:to>
                                    </p:set>
                                    <p:anim calcmode="lin" valueType="num">
                                      <p:cBhvr>
                                        <p:cTn id="12" dur="500" fill="hold"/>
                                        <p:tgtEl>
                                          <p:spTgt spid="59"/>
                                        </p:tgtEl>
                                        <p:attrNameLst>
                                          <p:attrName>ppt_w</p:attrName>
                                        </p:attrNameLst>
                                      </p:cBhvr>
                                      <p:tavLst>
                                        <p:tav tm="0">
                                          <p:val>
                                            <p:fltVal val="0"/>
                                          </p:val>
                                        </p:tav>
                                        <p:tav tm="100000">
                                          <p:val>
                                            <p:strVal val="#ppt_w"/>
                                          </p:val>
                                        </p:tav>
                                      </p:tavLst>
                                    </p:anim>
                                    <p:anim calcmode="lin" valueType="num">
                                      <p:cBhvr>
                                        <p:cTn id="13" dur="500" fill="hold"/>
                                        <p:tgtEl>
                                          <p:spTgt spid="59"/>
                                        </p:tgtEl>
                                        <p:attrNameLst>
                                          <p:attrName>ppt_h</p:attrName>
                                        </p:attrNameLst>
                                      </p:cBhvr>
                                      <p:tavLst>
                                        <p:tav tm="0">
                                          <p:val>
                                            <p:fltVal val="0"/>
                                          </p:val>
                                        </p:tav>
                                        <p:tav tm="100000">
                                          <p:val>
                                            <p:strVal val="#ppt_h"/>
                                          </p:val>
                                        </p:tav>
                                      </p:tavLst>
                                    </p:anim>
                                    <p:animEffect transition="in" filter="fade">
                                      <p:cBhvr>
                                        <p:cTn id="14" dur="500"/>
                                        <p:tgtEl>
                                          <p:spTgt spid="5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0"/>
                                        </p:tgtEl>
                                        <p:attrNameLst>
                                          <p:attrName>style.visibility</p:attrName>
                                        </p:attrNameLst>
                                      </p:cBhvr>
                                      <p:to>
                                        <p:strVal val="visible"/>
                                      </p:to>
                                    </p:set>
                                    <p:anim calcmode="lin" valueType="num">
                                      <p:cBhvr>
                                        <p:cTn id="17" dur="500" fill="hold"/>
                                        <p:tgtEl>
                                          <p:spTgt spid="60"/>
                                        </p:tgtEl>
                                        <p:attrNameLst>
                                          <p:attrName>ppt_w</p:attrName>
                                        </p:attrNameLst>
                                      </p:cBhvr>
                                      <p:tavLst>
                                        <p:tav tm="0">
                                          <p:val>
                                            <p:fltVal val="0"/>
                                          </p:val>
                                        </p:tav>
                                        <p:tav tm="100000">
                                          <p:val>
                                            <p:strVal val="#ppt_w"/>
                                          </p:val>
                                        </p:tav>
                                      </p:tavLst>
                                    </p:anim>
                                    <p:anim calcmode="lin" valueType="num">
                                      <p:cBhvr>
                                        <p:cTn id="18" dur="500" fill="hold"/>
                                        <p:tgtEl>
                                          <p:spTgt spid="60"/>
                                        </p:tgtEl>
                                        <p:attrNameLst>
                                          <p:attrName>ppt_h</p:attrName>
                                        </p:attrNameLst>
                                      </p:cBhvr>
                                      <p:tavLst>
                                        <p:tav tm="0">
                                          <p:val>
                                            <p:fltVal val="0"/>
                                          </p:val>
                                        </p:tav>
                                        <p:tav tm="100000">
                                          <p:val>
                                            <p:strVal val="#ppt_h"/>
                                          </p:val>
                                        </p:tav>
                                      </p:tavLst>
                                    </p:anim>
                                    <p:animEffect transition="in" filter="fade">
                                      <p:cBhvr>
                                        <p:cTn id="19" dur="500"/>
                                        <p:tgtEl>
                                          <p:spTgt spid="60"/>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4"/>
                                        </p:tgtEl>
                                        <p:attrNameLst>
                                          <p:attrName>style.visibility</p:attrName>
                                        </p:attrNameLst>
                                      </p:cBhvr>
                                      <p:to>
                                        <p:strVal val="visible"/>
                                      </p:to>
                                    </p:set>
                                    <p:anim calcmode="lin" valueType="num">
                                      <p:cBhvr>
                                        <p:cTn id="22" dur="500" fill="hold"/>
                                        <p:tgtEl>
                                          <p:spTgt spid="64"/>
                                        </p:tgtEl>
                                        <p:attrNameLst>
                                          <p:attrName>ppt_w</p:attrName>
                                        </p:attrNameLst>
                                      </p:cBhvr>
                                      <p:tavLst>
                                        <p:tav tm="0">
                                          <p:val>
                                            <p:fltVal val="0"/>
                                          </p:val>
                                        </p:tav>
                                        <p:tav tm="100000">
                                          <p:val>
                                            <p:strVal val="#ppt_w"/>
                                          </p:val>
                                        </p:tav>
                                      </p:tavLst>
                                    </p:anim>
                                    <p:anim calcmode="lin" valueType="num">
                                      <p:cBhvr>
                                        <p:cTn id="23" dur="500" fill="hold"/>
                                        <p:tgtEl>
                                          <p:spTgt spid="64"/>
                                        </p:tgtEl>
                                        <p:attrNameLst>
                                          <p:attrName>ppt_h</p:attrName>
                                        </p:attrNameLst>
                                      </p:cBhvr>
                                      <p:tavLst>
                                        <p:tav tm="0">
                                          <p:val>
                                            <p:fltVal val="0"/>
                                          </p:val>
                                        </p:tav>
                                        <p:tav tm="100000">
                                          <p:val>
                                            <p:strVal val="#ppt_h"/>
                                          </p:val>
                                        </p:tav>
                                      </p:tavLst>
                                    </p:anim>
                                    <p:animEffect transition="in" filter="fade">
                                      <p:cBhvr>
                                        <p:cTn id="24" dur="500"/>
                                        <p:tgtEl>
                                          <p:spTgt spid="64"/>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5"/>
                                        </p:tgtEl>
                                        <p:attrNameLst>
                                          <p:attrName>style.visibility</p:attrName>
                                        </p:attrNameLst>
                                      </p:cBhvr>
                                      <p:to>
                                        <p:strVal val="visible"/>
                                      </p:to>
                                    </p:set>
                                    <p:anim calcmode="lin" valueType="num">
                                      <p:cBhvr>
                                        <p:cTn id="27" dur="500" fill="hold"/>
                                        <p:tgtEl>
                                          <p:spTgt spid="65"/>
                                        </p:tgtEl>
                                        <p:attrNameLst>
                                          <p:attrName>ppt_w</p:attrName>
                                        </p:attrNameLst>
                                      </p:cBhvr>
                                      <p:tavLst>
                                        <p:tav tm="0">
                                          <p:val>
                                            <p:fltVal val="0"/>
                                          </p:val>
                                        </p:tav>
                                        <p:tav tm="100000">
                                          <p:val>
                                            <p:strVal val="#ppt_w"/>
                                          </p:val>
                                        </p:tav>
                                      </p:tavLst>
                                    </p:anim>
                                    <p:anim calcmode="lin" valueType="num">
                                      <p:cBhvr>
                                        <p:cTn id="28" dur="500" fill="hold"/>
                                        <p:tgtEl>
                                          <p:spTgt spid="65"/>
                                        </p:tgtEl>
                                        <p:attrNameLst>
                                          <p:attrName>ppt_h</p:attrName>
                                        </p:attrNameLst>
                                      </p:cBhvr>
                                      <p:tavLst>
                                        <p:tav tm="0">
                                          <p:val>
                                            <p:fltVal val="0"/>
                                          </p:val>
                                        </p:tav>
                                        <p:tav tm="100000">
                                          <p:val>
                                            <p:strVal val="#ppt_h"/>
                                          </p:val>
                                        </p:tav>
                                      </p:tavLst>
                                    </p:anim>
                                    <p:animEffect transition="in" filter="fade">
                                      <p:cBhvr>
                                        <p:cTn id="29" dur="500"/>
                                        <p:tgtEl>
                                          <p:spTgt spid="65"/>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69"/>
                                        </p:tgtEl>
                                        <p:attrNameLst>
                                          <p:attrName>style.visibility</p:attrName>
                                        </p:attrNameLst>
                                      </p:cBhvr>
                                      <p:to>
                                        <p:strVal val="visible"/>
                                      </p:to>
                                    </p:set>
                                    <p:anim calcmode="lin" valueType="num">
                                      <p:cBhvr>
                                        <p:cTn id="32" dur="500" fill="hold"/>
                                        <p:tgtEl>
                                          <p:spTgt spid="69"/>
                                        </p:tgtEl>
                                        <p:attrNameLst>
                                          <p:attrName>ppt_w</p:attrName>
                                        </p:attrNameLst>
                                      </p:cBhvr>
                                      <p:tavLst>
                                        <p:tav tm="0">
                                          <p:val>
                                            <p:fltVal val="0"/>
                                          </p:val>
                                        </p:tav>
                                        <p:tav tm="100000">
                                          <p:val>
                                            <p:strVal val="#ppt_w"/>
                                          </p:val>
                                        </p:tav>
                                      </p:tavLst>
                                    </p:anim>
                                    <p:anim calcmode="lin" valueType="num">
                                      <p:cBhvr>
                                        <p:cTn id="33" dur="500" fill="hold"/>
                                        <p:tgtEl>
                                          <p:spTgt spid="69"/>
                                        </p:tgtEl>
                                        <p:attrNameLst>
                                          <p:attrName>ppt_h</p:attrName>
                                        </p:attrNameLst>
                                      </p:cBhvr>
                                      <p:tavLst>
                                        <p:tav tm="0">
                                          <p:val>
                                            <p:fltVal val="0"/>
                                          </p:val>
                                        </p:tav>
                                        <p:tav tm="100000">
                                          <p:val>
                                            <p:strVal val="#ppt_h"/>
                                          </p:val>
                                        </p:tav>
                                      </p:tavLst>
                                    </p:anim>
                                    <p:animEffect transition="in" filter="fade">
                                      <p:cBhvr>
                                        <p:cTn id="34" dur="500"/>
                                        <p:tgtEl>
                                          <p:spTgt spid="6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70"/>
                                        </p:tgtEl>
                                        <p:attrNameLst>
                                          <p:attrName>style.visibility</p:attrName>
                                        </p:attrNameLst>
                                      </p:cBhvr>
                                      <p:to>
                                        <p:strVal val="visible"/>
                                      </p:to>
                                    </p:set>
                                    <p:anim calcmode="lin" valueType="num">
                                      <p:cBhvr>
                                        <p:cTn id="37" dur="500" fill="hold"/>
                                        <p:tgtEl>
                                          <p:spTgt spid="70"/>
                                        </p:tgtEl>
                                        <p:attrNameLst>
                                          <p:attrName>ppt_w</p:attrName>
                                        </p:attrNameLst>
                                      </p:cBhvr>
                                      <p:tavLst>
                                        <p:tav tm="0">
                                          <p:val>
                                            <p:fltVal val="0"/>
                                          </p:val>
                                        </p:tav>
                                        <p:tav tm="100000">
                                          <p:val>
                                            <p:strVal val="#ppt_w"/>
                                          </p:val>
                                        </p:tav>
                                      </p:tavLst>
                                    </p:anim>
                                    <p:anim calcmode="lin" valueType="num">
                                      <p:cBhvr>
                                        <p:cTn id="38" dur="500" fill="hold"/>
                                        <p:tgtEl>
                                          <p:spTgt spid="70"/>
                                        </p:tgtEl>
                                        <p:attrNameLst>
                                          <p:attrName>ppt_h</p:attrName>
                                        </p:attrNameLst>
                                      </p:cBhvr>
                                      <p:tavLst>
                                        <p:tav tm="0">
                                          <p:val>
                                            <p:fltVal val="0"/>
                                          </p:val>
                                        </p:tav>
                                        <p:tav tm="100000">
                                          <p:val>
                                            <p:strVal val="#ppt_h"/>
                                          </p:val>
                                        </p:tav>
                                      </p:tavLst>
                                    </p:anim>
                                    <p:animEffect transition="in" filter="fade">
                                      <p:cBhvr>
                                        <p:cTn id="39" dur="500"/>
                                        <p:tgtEl>
                                          <p:spTgt spid="70"/>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74"/>
                                        </p:tgtEl>
                                        <p:attrNameLst>
                                          <p:attrName>style.visibility</p:attrName>
                                        </p:attrNameLst>
                                      </p:cBhvr>
                                      <p:to>
                                        <p:strVal val="visible"/>
                                      </p:to>
                                    </p:set>
                                    <p:anim calcmode="lin" valueType="num">
                                      <p:cBhvr>
                                        <p:cTn id="42" dur="500" fill="hold"/>
                                        <p:tgtEl>
                                          <p:spTgt spid="74"/>
                                        </p:tgtEl>
                                        <p:attrNameLst>
                                          <p:attrName>ppt_w</p:attrName>
                                        </p:attrNameLst>
                                      </p:cBhvr>
                                      <p:tavLst>
                                        <p:tav tm="0">
                                          <p:val>
                                            <p:fltVal val="0"/>
                                          </p:val>
                                        </p:tav>
                                        <p:tav tm="100000">
                                          <p:val>
                                            <p:strVal val="#ppt_w"/>
                                          </p:val>
                                        </p:tav>
                                      </p:tavLst>
                                    </p:anim>
                                    <p:anim calcmode="lin" valueType="num">
                                      <p:cBhvr>
                                        <p:cTn id="43" dur="500" fill="hold"/>
                                        <p:tgtEl>
                                          <p:spTgt spid="74"/>
                                        </p:tgtEl>
                                        <p:attrNameLst>
                                          <p:attrName>ppt_h</p:attrName>
                                        </p:attrNameLst>
                                      </p:cBhvr>
                                      <p:tavLst>
                                        <p:tav tm="0">
                                          <p:val>
                                            <p:fltVal val="0"/>
                                          </p:val>
                                        </p:tav>
                                        <p:tav tm="100000">
                                          <p:val>
                                            <p:strVal val="#ppt_h"/>
                                          </p:val>
                                        </p:tav>
                                      </p:tavLst>
                                    </p:anim>
                                    <p:animEffect transition="in" filter="fade">
                                      <p:cBhvr>
                                        <p:cTn id="44" dur="500"/>
                                        <p:tgtEl>
                                          <p:spTgt spid="74"/>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76"/>
                                        </p:tgtEl>
                                        <p:attrNameLst>
                                          <p:attrName>style.visibility</p:attrName>
                                        </p:attrNameLst>
                                      </p:cBhvr>
                                      <p:to>
                                        <p:strVal val="visible"/>
                                      </p:to>
                                    </p:set>
                                    <p:anim calcmode="lin" valueType="num">
                                      <p:cBhvr>
                                        <p:cTn id="47" dur="500" fill="hold"/>
                                        <p:tgtEl>
                                          <p:spTgt spid="76"/>
                                        </p:tgtEl>
                                        <p:attrNameLst>
                                          <p:attrName>ppt_w</p:attrName>
                                        </p:attrNameLst>
                                      </p:cBhvr>
                                      <p:tavLst>
                                        <p:tav tm="0">
                                          <p:val>
                                            <p:fltVal val="0"/>
                                          </p:val>
                                        </p:tav>
                                        <p:tav tm="100000">
                                          <p:val>
                                            <p:strVal val="#ppt_w"/>
                                          </p:val>
                                        </p:tav>
                                      </p:tavLst>
                                    </p:anim>
                                    <p:anim calcmode="lin" valueType="num">
                                      <p:cBhvr>
                                        <p:cTn id="48" dur="500" fill="hold"/>
                                        <p:tgtEl>
                                          <p:spTgt spid="76"/>
                                        </p:tgtEl>
                                        <p:attrNameLst>
                                          <p:attrName>ppt_h</p:attrName>
                                        </p:attrNameLst>
                                      </p:cBhvr>
                                      <p:tavLst>
                                        <p:tav tm="0">
                                          <p:val>
                                            <p:fltVal val="0"/>
                                          </p:val>
                                        </p:tav>
                                        <p:tav tm="100000">
                                          <p:val>
                                            <p:strVal val="#ppt_h"/>
                                          </p:val>
                                        </p:tav>
                                      </p:tavLst>
                                    </p:anim>
                                    <p:animEffect transition="in" filter="fade">
                                      <p:cBhvr>
                                        <p:cTn id="49" dur="500"/>
                                        <p:tgtEl>
                                          <p:spTgt spid="76"/>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78"/>
                                        </p:tgtEl>
                                        <p:attrNameLst>
                                          <p:attrName>style.visibility</p:attrName>
                                        </p:attrNameLst>
                                      </p:cBhvr>
                                      <p:to>
                                        <p:strVal val="visible"/>
                                      </p:to>
                                    </p:set>
                                    <p:anim calcmode="lin" valueType="num">
                                      <p:cBhvr>
                                        <p:cTn id="52" dur="500" fill="hold"/>
                                        <p:tgtEl>
                                          <p:spTgt spid="78"/>
                                        </p:tgtEl>
                                        <p:attrNameLst>
                                          <p:attrName>ppt_w</p:attrName>
                                        </p:attrNameLst>
                                      </p:cBhvr>
                                      <p:tavLst>
                                        <p:tav tm="0">
                                          <p:val>
                                            <p:fltVal val="0"/>
                                          </p:val>
                                        </p:tav>
                                        <p:tav tm="100000">
                                          <p:val>
                                            <p:strVal val="#ppt_w"/>
                                          </p:val>
                                        </p:tav>
                                      </p:tavLst>
                                    </p:anim>
                                    <p:anim calcmode="lin" valueType="num">
                                      <p:cBhvr>
                                        <p:cTn id="53" dur="500" fill="hold"/>
                                        <p:tgtEl>
                                          <p:spTgt spid="78"/>
                                        </p:tgtEl>
                                        <p:attrNameLst>
                                          <p:attrName>ppt_h</p:attrName>
                                        </p:attrNameLst>
                                      </p:cBhvr>
                                      <p:tavLst>
                                        <p:tav tm="0">
                                          <p:val>
                                            <p:fltVal val="0"/>
                                          </p:val>
                                        </p:tav>
                                        <p:tav tm="100000">
                                          <p:val>
                                            <p:strVal val="#ppt_h"/>
                                          </p:val>
                                        </p:tav>
                                      </p:tavLst>
                                    </p:anim>
                                    <p:animEffect transition="in" filter="fade">
                                      <p:cBhvr>
                                        <p:cTn id="54" dur="500"/>
                                        <p:tgtEl>
                                          <p:spTgt spid="78"/>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80"/>
                                        </p:tgtEl>
                                        <p:attrNameLst>
                                          <p:attrName>style.visibility</p:attrName>
                                        </p:attrNameLst>
                                      </p:cBhvr>
                                      <p:to>
                                        <p:strVal val="visible"/>
                                      </p:to>
                                    </p:set>
                                    <p:anim calcmode="lin" valueType="num">
                                      <p:cBhvr>
                                        <p:cTn id="57" dur="500" fill="hold"/>
                                        <p:tgtEl>
                                          <p:spTgt spid="80"/>
                                        </p:tgtEl>
                                        <p:attrNameLst>
                                          <p:attrName>ppt_w</p:attrName>
                                        </p:attrNameLst>
                                      </p:cBhvr>
                                      <p:tavLst>
                                        <p:tav tm="0">
                                          <p:val>
                                            <p:fltVal val="0"/>
                                          </p:val>
                                        </p:tav>
                                        <p:tav tm="100000">
                                          <p:val>
                                            <p:strVal val="#ppt_w"/>
                                          </p:val>
                                        </p:tav>
                                      </p:tavLst>
                                    </p:anim>
                                    <p:anim calcmode="lin" valueType="num">
                                      <p:cBhvr>
                                        <p:cTn id="58" dur="500" fill="hold"/>
                                        <p:tgtEl>
                                          <p:spTgt spid="80"/>
                                        </p:tgtEl>
                                        <p:attrNameLst>
                                          <p:attrName>ppt_h</p:attrName>
                                        </p:attrNameLst>
                                      </p:cBhvr>
                                      <p:tavLst>
                                        <p:tav tm="0">
                                          <p:val>
                                            <p:fltVal val="0"/>
                                          </p:val>
                                        </p:tav>
                                        <p:tav tm="100000">
                                          <p:val>
                                            <p:strVal val="#ppt_h"/>
                                          </p:val>
                                        </p:tav>
                                      </p:tavLst>
                                    </p:anim>
                                    <p:animEffect transition="in" filter="fade">
                                      <p:cBhvr>
                                        <p:cTn id="59" dur="500"/>
                                        <p:tgtEl>
                                          <p:spTgt spid="80"/>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82"/>
                                        </p:tgtEl>
                                        <p:attrNameLst>
                                          <p:attrName>style.visibility</p:attrName>
                                        </p:attrNameLst>
                                      </p:cBhvr>
                                      <p:to>
                                        <p:strVal val="visible"/>
                                      </p:to>
                                    </p:set>
                                    <p:anim calcmode="lin" valueType="num">
                                      <p:cBhvr>
                                        <p:cTn id="62" dur="500" fill="hold"/>
                                        <p:tgtEl>
                                          <p:spTgt spid="82"/>
                                        </p:tgtEl>
                                        <p:attrNameLst>
                                          <p:attrName>ppt_w</p:attrName>
                                        </p:attrNameLst>
                                      </p:cBhvr>
                                      <p:tavLst>
                                        <p:tav tm="0">
                                          <p:val>
                                            <p:fltVal val="0"/>
                                          </p:val>
                                        </p:tav>
                                        <p:tav tm="100000">
                                          <p:val>
                                            <p:strVal val="#ppt_w"/>
                                          </p:val>
                                        </p:tav>
                                      </p:tavLst>
                                    </p:anim>
                                    <p:anim calcmode="lin" valueType="num">
                                      <p:cBhvr>
                                        <p:cTn id="63" dur="500" fill="hold"/>
                                        <p:tgtEl>
                                          <p:spTgt spid="82"/>
                                        </p:tgtEl>
                                        <p:attrNameLst>
                                          <p:attrName>ppt_h</p:attrName>
                                        </p:attrNameLst>
                                      </p:cBhvr>
                                      <p:tavLst>
                                        <p:tav tm="0">
                                          <p:val>
                                            <p:fltVal val="0"/>
                                          </p:val>
                                        </p:tav>
                                        <p:tav tm="100000">
                                          <p:val>
                                            <p:strVal val="#ppt_h"/>
                                          </p:val>
                                        </p:tav>
                                      </p:tavLst>
                                    </p:anim>
                                    <p:animEffect transition="in" filter="fade">
                                      <p:cBhvr>
                                        <p:cTn id="64"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5" grpId="1" animBg="1"/>
      <p:bldP spid="59" grpId="0" animBg="1"/>
      <p:bldP spid="59" grpId="1" animBg="1"/>
      <p:bldP spid="60" grpId="0" animBg="1"/>
      <p:bldP spid="60" grpId="1" animBg="1"/>
      <p:bldP spid="64" grpId="0" animBg="1"/>
      <p:bldP spid="64" grpId="1" animBg="1"/>
      <p:bldP spid="65" grpId="0" animBg="1"/>
      <p:bldP spid="65" grpId="1" animBg="1"/>
      <p:bldP spid="69" grpId="0" animBg="1"/>
      <p:bldP spid="69" grpId="1" animBg="1"/>
      <p:bldP spid="70" grpId="0" animBg="1"/>
      <p:bldP spid="70" grpId="1" animBg="1"/>
      <p:bldP spid="74" grpId="0" animBg="1"/>
      <p:bldP spid="74" grpId="1" animBg="1"/>
      <p:bldP spid="76" grpId="0" bldLvl="0" animBg="1"/>
      <p:bldP spid="76" grpId="1" animBg="1"/>
      <p:bldP spid="78" grpId="0" bldLvl="0" animBg="1"/>
      <p:bldP spid="78" grpId="1" animBg="1"/>
      <p:bldP spid="80" grpId="0" bldLvl="0" animBg="1"/>
      <p:bldP spid="80" grpId="1" animBg="1"/>
      <p:bldP spid="82" grpId="0" bldLvl="0" animBg="1"/>
      <p:bldP spid="82"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17" name="图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19" name="组合 18"/>
          <p:cNvGrpSpPr/>
          <p:nvPr/>
        </p:nvGrpSpPr>
        <p:grpSpPr>
          <a:xfrm rot="10800000">
            <a:off x="-598644" y="4863839"/>
            <a:ext cx="2117288" cy="2334478"/>
            <a:chOff x="9664473" y="816338"/>
            <a:chExt cx="3185286" cy="3512032"/>
          </a:xfrm>
        </p:grpSpPr>
        <p:sp>
          <p:nvSpPr>
            <p:cNvPr id="20"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1"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22" name="组合 21"/>
          <p:cNvGrpSpPr/>
          <p:nvPr/>
        </p:nvGrpSpPr>
        <p:grpSpPr>
          <a:xfrm rot="10800000">
            <a:off x="9086997" y="-1443802"/>
            <a:ext cx="3204450" cy="4893654"/>
            <a:chOff x="-15240" y="3375944"/>
            <a:chExt cx="3204450" cy="4893654"/>
          </a:xfrm>
        </p:grpSpPr>
        <p:sp>
          <p:nvSpPr>
            <p:cNvPr id="23"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5"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1"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38"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39"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iṡḻiďè"/>
          <p:cNvSpPr/>
          <p:nvPr/>
        </p:nvSpPr>
        <p:spPr bwMode="auto">
          <a:xfrm rot="17590292">
            <a:off x="2495652" y="2419579"/>
            <a:ext cx="1979382" cy="1714453"/>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7590292">
            <a:off x="1584123" y="1931786"/>
            <a:ext cx="2288396" cy="1982107"/>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MH_Others_1"/>
          <p:cNvSpPr txBox="1"/>
          <p:nvPr>
            <p:custDataLst>
              <p:tags r:id="rId1"/>
            </p:custDataLst>
          </p:nvPr>
        </p:nvSpPr>
        <p:spPr>
          <a:xfrm>
            <a:off x="1365369" y="2922840"/>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PART 04</a:t>
            </a:r>
            <a:endParaRPr lang="zh-CN" altLang="en-US" sz="4400" b="1" dirty="0">
              <a:solidFill>
                <a:schemeClr val="bg1"/>
              </a:solidFill>
              <a:effectLst>
                <a:outerShdw blurRad="38100" dist="38100" dir="2700000" algn="tl">
                  <a:srgbClr val="000000">
                    <a:alpha val="43137"/>
                  </a:srgbClr>
                </a:outerShdw>
              </a:effectLst>
              <a:cs typeface="+mn-ea"/>
              <a:sym typeface="+mn-lt"/>
            </a:endParaRPr>
          </a:p>
        </p:txBody>
      </p:sp>
      <p:sp>
        <p:nvSpPr>
          <p:cNvPr id="34" name="文本框 7"/>
          <p:cNvSpPr txBox="1"/>
          <p:nvPr/>
        </p:nvSpPr>
        <p:spPr>
          <a:xfrm>
            <a:off x="4807716" y="3687616"/>
            <a:ext cx="6318345" cy="339837"/>
          </a:xfrm>
          <a:prstGeom prst="rect">
            <a:avLst/>
          </a:prstGeom>
          <a:noFill/>
        </p:spPr>
        <p:txBody>
          <a:bodyPr wrap="square" rtlCol="0">
            <a:spAutoFit/>
          </a:bodyPr>
          <a:lstStyle/>
          <a:p>
            <a:pPr>
              <a:lnSpc>
                <a:spcPct val="150000"/>
              </a:lnSpc>
            </a:pPr>
            <a:r>
              <a:rPr lang="zh-CN" altLang="en-US" sz="1200" dirty="0" b="1">
                <a:solidFill/>
                <a:latin typeface="等线"/>
                <a:cs typeface="+mn-ea"/>
                <a:sym typeface="+mn-lt"/>
              </a:rPr>
              <a:t/>
            </a:r>
            <a:r>
              <a:rPr lang="en-US" altLang="zh-CN" sz="1200" dirty="0" b="1">
                <a:latin typeface="等线"/>
                <a:cs typeface="+mn-ea"/>
                <a:sym typeface="+mn-lt"/>
              </a:rPr>
              <a:t/>
            </a:r>
            <a:r>
              <a:rPr lang="zh-CN" altLang="en-US" sz="1200" dirty="0" b="1">
                <a:latin typeface="等线"/>
                <a:cs typeface="+mn-ea"/>
                <a:sym typeface="+mn-lt"/>
              </a:rPr>
              <a:t/>
            </a:r>
            <a:r>
              <a:rPr sz="1200" b="1">
                <a:solidFill>
                  <a:srgbClr val="000000"/>
                </a:solidFill>
                <a:latin typeface="等线"/>
              </a:rPr>
              <a:t>可靠传输机制通过确认、重传和序号等技术确保数据准确无误地到达接收方，是网络通信中保障数据完整性的关键技术。</a:t>
            </a:r>
          </a:p>
        </p:txBody>
      </p:sp>
      <p:sp>
        <p:nvSpPr>
          <p:cNvPr id="35" name="矩形 34"/>
          <p:cNvSpPr/>
          <p:nvPr/>
        </p:nvSpPr>
        <p:spPr>
          <a:xfrm>
            <a:off x="4807716" y="3014426"/>
            <a:ext cx="1935480" cy="645160"/>
          </a:xfrm>
          <a:prstGeom prst="rect">
            <a:avLst/>
          </a:prstGeom>
        </p:spPr>
        <p:txBody>
          <a:bodyPr wrap="none">
            <a:spAutoFit/>
          </a:bodyPr>
          <a:lstStyle/>
          <a:p>
            <a:r>
              <a:rPr lang="zh-CN" altLang="en-US" sz="3600" spc="300" dirty="0" b="1">
                <a:solidFill>
                  <a:srgbClr val="436B9B"/>
                </a:solidFill>
                <a:latin typeface="等线"/>
                <a:cs typeface="+mn-ea"/>
                <a:sym typeface="+mn-lt"/>
              </a:rPr>
              <a:t/>
            </a:r>
            <a:r>
              <a:rPr lang="en-US" altLang="zh-CN" sz="3600" spc="300" dirty="0" b="1">
                <a:solidFill>
                  <a:srgbClr val="436B9B"/>
                </a:solidFill>
                <a:latin typeface="等线"/>
                <a:cs typeface="+mn-ea"/>
                <a:sym typeface="+mn-lt"/>
              </a:rPr>
              <a:t/>
            </a:r>
            <a:r>
              <a:rPr sz="3600" b="1">
                <a:solidFill>
                  <a:srgbClr val="436B9B"/>
                </a:solidFill>
                <a:latin typeface="等线"/>
              </a:rPr>
              <a:t>可靠传输机制</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1000" fill="hold"/>
                                        <p:tgtEl>
                                          <p:spTgt spid="37"/>
                                        </p:tgtEl>
                                        <p:attrNameLst>
                                          <p:attrName>ppt_w</p:attrName>
                                        </p:attrNameLst>
                                      </p:cBhvr>
                                      <p:tavLst>
                                        <p:tav tm="0">
                                          <p:val>
                                            <p:fltVal val="0"/>
                                          </p:val>
                                        </p:tav>
                                        <p:tav tm="100000">
                                          <p:val>
                                            <p:strVal val="#ppt_w"/>
                                          </p:val>
                                        </p:tav>
                                      </p:tavLst>
                                    </p:anim>
                                    <p:anim calcmode="lin" valueType="num">
                                      <p:cBhvr>
                                        <p:cTn id="8" dur="1000" fill="hold"/>
                                        <p:tgtEl>
                                          <p:spTgt spid="37"/>
                                        </p:tgtEl>
                                        <p:attrNameLst>
                                          <p:attrName>ppt_h</p:attrName>
                                        </p:attrNameLst>
                                      </p:cBhvr>
                                      <p:tavLst>
                                        <p:tav tm="0">
                                          <p:val>
                                            <p:fltVal val="0"/>
                                          </p:val>
                                        </p:tav>
                                        <p:tav tm="100000">
                                          <p:val>
                                            <p:strVal val="#ppt_h"/>
                                          </p:val>
                                        </p:tav>
                                      </p:tavLst>
                                    </p:anim>
                                    <p:anim calcmode="lin" valueType="num">
                                      <p:cBhvr>
                                        <p:cTn id="9" dur="1000" fill="hold"/>
                                        <p:tgtEl>
                                          <p:spTgt spid="37"/>
                                        </p:tgtEl>
                                        <p:attrNameLst>
                                          <p:attrName>style.rotation</p:attrName>
                                        </p:attrNameLst>
                                      </p:cBhvr>
                                      <p:tavLst>
                                        <p:tav tm="0">
                                          <p:val>
                                            <p:fltVal val="90"/>
                                          </p:val>
                                        </p:tav>
                                        <p:tav tm="100000">
                                          <p:val>
                                            <p:fltVal val="0"/>
                                          </p:val>
                                        </p:tav>
                                      </p:tavLst>
                                    </p:anim>
                                    <p:animEffect transition="in" filter="fade">
                                      <p:cBhvr>
                                        <p:cTn id="10" dur="1000"/>
                                        <p:tgtEl>
                                          <p:spTgt spid="3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1000" fill="hold"/>
                                        <p:tgtEl>
                                          <p:spTgt spid="36"/>
                                        </p:tgtEl>
                                        <p:attrNameLst>
                                          <p:attrName>ppt_w</p:attrName>
                                        </p:attrNameLst>
                                      </p:cBhvr>
                                      <p:tavLst>
                                        <p:tav tm="0">
                                          <p:val>
                                            <p:fltVal val="0"/>
                                          </p:val>
                                        </p:tav>
                                        <p:tav tm="100000">
                                          <p:val>
                                            <p:strVal val="#ppt_w"/>
                                          </p:val>
                                        </p:tav>
                                      </p:tavLst>
                                    </p:anim>
                                    <p:anim calcmode="lin" valueType="num">
                                      <p:cBhvr>
                                        <p:cTn id="14" dur="1000" fill="hold"/>
                                        <p:tgtEl>
                                          <p:spTgt spid="36"/>
                                        </p:tgtEl>
                                        <p:attrNameLst>
                                          <p:attrName>ppt_h</p:attrName>
                                        </p:attrNameLst>
                                      </p:cBhvr>
                                      <p:tavLst>
                                        <p:tav tm="0">
                                          <p:val>
                                            <p:fltVal val="0"/>
                                          </p:val>
                                        </p:tav>
                                        <p:tav tm="100000">
                                          <p:val>
                                            <p:strVal val="#ppt_h"/>
                                          </p:val>
                                        </p:tav>
                                      </p:tavLst>
                                    </p:anim>
                                    <p:anim calcmode="lin" valueType="num">
                                      <p:cBhvr>
                                        <p:cTn id="15" dur="1000" fill="hold"/>
                                        <p:tgtEl>
                                          <p:spTgt spid="36"/>
                                        </p:tgtEl>
                                        <p:attrNameLst>
                                          <p:attrName>style.rotation</p:attrName>
                                        </p:attrNameLst>
                                      </p:cBhvr>
                                      <p:tavLst>
                                        <p:tav tm="0">
                                          <p:val>
                                            <p:fltVal val="90"/>
                                          </p:val>
                                        </p:tav>
                                        <p:tav tm="100000">
                                          <p:val>
                                            <p:fltVal val="0"/>
                                          </p:val>
                                        </p:tav>
                                      </p:tavLst>
                                    </p:anim>
                                    <p:animEffect transition="in" filter="fade">
                                      <p:cBhvr>
                                        <p:cTn id="16" dur="1000"/>
                                        <p:tgtEl>
                                          <p:spTgt spid="3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childTnLst>
                          </p:cTn>
                        </p:par>
                        <p:par>
                          <p:cTn id="23" fill="hold">
                            <p:stCondLst>
                              <p:cond delay="100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35"/>
                                        </p:tgtEl>
                                        <p:attrNameLst>
                                          <p:attrName>ppt_y</p:attrName>
                                        </p:attrNameLst>
                                      </p:cBhvr>
                                      <p:tavLst>
                                        <p:tav tm="0">
                                          <p:val>
                                            <p:strVal val="#ppt_y"/>
                                          </p:val>
                                        </p:tav>
                                        <p:tav tm="100000">
                                          <p:val>
                                            <p:strVal val="#ppt_y"/>
                                          </p:val>
                                        </p:tav>
                                      </p:tavLst>
                                    </p:anim>
                                    <p:anim calcmode="lin" valueType="num">
                                      <p:cBhvr>
                                        <p:cTn id="28"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35"/>
                                        </p:tgtEl>
                                      </p:cBhvr>
                                    </p:animEffect>
                                  </p:childTnLst>
                                </p:cTn>
                              </p:par>
                            </p:childTnLst>
                          </p:cTn>
                        </p:par>
                        <p:par>
                          <p:cTn id="31" fill="hold">
                            <p:stCondLst>
                              <p:cond delay="649"/>
                            </p:stCondLst>
                            <p:childTnLst>
                              <p:par>
                                <p:cTn id="32" presetID="22" presetClass="entr" presetSubtype="8"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wipe(left)">
                                      <p:cBhvr>
                                        <p:cTn id="34" dur="500"/>
                                        <p:tgtEl>
                                          <p:spTgt spid="34"/>
                                        </p:tgtEl>
                                      </p:cBhvr>
                                    </p:animEffect>
                                  </p:childTnLst>
                                </p:cTn>
                              </p:par>
                            </p:childTnLst>
                          </p:cTn>
                        </p:par>
                        <p:par>
                          <p:cTn id="35" fill="hold">
                            <p:stCondLst>
                              <p:cond delay="1149"/>
                            </p:stCondLst>
                            <p:childTnLst>
                              <p:par>
                                <p:cTn id="36" presetID="10"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par>
                                <p:cTn id="42" presetID="6" presetClass="entr" presetSubtype="32" fill="hold" grpId="0" nodeType="withEffect">
                                  <p:stCondLst>
                                    <p:cond delay="0"/>
                                  </p:stCondLst>
                                  <p:childTnLst>
                                    <p:set>
                                      <p:cBhvr>
                                        <p:cTn id="43" dur="1" fill="hold">
                                          <p:stCondLst>
                                            <p:cond delay="0"/>
                                          </p:stCondLst>
                                        </p:cTn>
                                        <p:tgtEl>
                                          <p:spTgt spid="39"/>
                                        </p:tgtEl>
                                        <p:attrNameLst>
                                          <p:attrName>style.visibility</p:attrName>
                                        </p:attrNameLst>
                                      </p:cBhvr>
                                      <p:to>
                                        <p:strVal val="visible"/>
                                      </p:to>
                                    </p:set>
                                    <p:animEffect transition="in" filter="circle(out)">
                                      <p:cBhvr>
                                        <p:cTn id="4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8" grpId="0"/>
      <p:bldP spid="39" grpId="0" animBg="1"/>
      <p:bldP spid="37" grpId="0" animBg="1"/>
      <p:bldP spid="36" grpId="0" animBg="1"/>
      <p:bldP spid="33" grpId="0"/>
      <p:bldP spid="34" grpId="0"/>
      <p:bldP spid="3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停止等待协议</a:t>
            </a:r>
          </a:p>
        </p:txBody>
      </p:sp>
      <p:grpSp>
        <p:nvGrpSpPr>
          <p:cNvPr id="25" name="组合 24"/>
          <p:cNvGrpSpPr/>
          <p:nvPr/>
        </p:nvGrpSpPr>
        <p:grpSpPr>
          <a:xfrm rot="10800000">
            <a:off x="0" y="304408"/>
            <a:ext cx="1010103" cy="857396"/>
            <a:chOff x="-39567" y="0"/>
            <a:chExt cx="1677745" cy="1424104"/>
          </a:xfrm>
        </p:grpSpPr>
        <p:sp>
          <p:nvSpPr>
            <p:cNvPr id="26"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7"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cxnSp>
        <p:nvCxnSpPr>
          <p:cNvPr id="28" name="直接连接符 27"/>
          <p:cNvCxnSpPr/>
          <p:nvPr/>
        </p:nvCxnSpPr>
        <p:spPr>
          <a:xfrm>
            <a:off x="2479756" y="3694101"/>
            <a:ext cx="0" cy="902029"/>
          </a:xfrm>
          <a:prstGeom prst="line">
            <a:avLst/>
          </a:prstGeom>
          <a:ln>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7058486" y="3694101"/>
            <a:ext cx="0" cy="902029"/>
          </a:xfrm>
          <a:prstGeom prst="line">
            <a:avLst/>
          </a:prstGeom>
          <a:ln>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4769121" y="2722391"/>
            <a:ext cx="0" cy="902029"/>
          </a:xfrm>
          <a:prstGeom prst="line">
            <a:avLst/>
          </a:prstGeom>
          <a:ln>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9347851" y="2722391"/>
            <a:ext cx="0" cy="902029"/>
          </a:xfrm>
          <a:prstGeom prst="line">
            <a:avLst/>
          </a:prstGeom>
          <a:ln>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p:nvPr/>
        </p:nvCxnSpPr>
        <p:spPr>
          <a:xfrm>
            <a:off x="1011555" y="3700145"/>
            <a:ext cx="10033635" cy="0"/>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2284498" y="3498844"/>
            <a:ext cx="390517" cy="390517"/>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cs typeface="+mn-ea"/>
                <a:sym typeface="+mn-lt"/>
              </a:rPr>
              <a:t>1</a:t>
            </a:r>
          </a:p>
        </p:txBody>
      </p:sp>
      <p:sp>
        <p:nvSpPr>
          <p:cNvPr id="34" name="椭圆 33"/>
          <p:cNvSpPr/>
          <p:nvPr/>
        </p:nvSpPr>
        <p:spPr>
          <a:xfrm>
            <a:off x="4573863" y="3498843"/>
            <a:ext cx="390517" cy="390517"/>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cs typeface="+mn-ea"/>
                <a:sym typeface="+mn-lt"/>
              </a:rPr>
              <a:t>2</a:t>
            </a:r>
          </a:p>
        </p:txBody>
      </p:sp>
      <p:sp>
        <p:nvSpPr>
          <p:cNvPr id="35" name="椭圆 34"/>
          <p:cNvSpPr/>
          <p:nvPr/>
        </p:nvSpPr>
        <p:spPr>
          <a:xfrm>
            <a:off x="6863228" y="3498843"/>
            <a:ext cx="390517" cy="390517"/>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cs typeface="+mn-ea"/>
                <a:sym typeface="+mn-lt"/>
              </a:rPr>
              <a:t>3</a:t>
            </a:r>
          </a:p>
        </p:txBody>
      </p:sp>
      <p:sp>
        <p:nvSpPr>
          <p:cNvPr id="36" name="椭圆 35"/>
          <p:cNvSpPr/>
          <p:nvPr/>
        </p:nvSpPr>
        <p:spPr>
          <a:xfrm>
            <a:off x="9152593" y="3529875"/>
            <a:ext cx="390517" cy="390517"/>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cs typeface="+mn-ea"/>
                <a:sym typeface="+mn-lt"/>
              </a:rPr>
              <a:t>4</a:t>
            </a:r>
          </a:p>
        </p:txBody>
      </p:sp>
      <p:sp>
        <p:nvSpPr>
          <p:cNvPr id="37" name="椭圆 36"/>
          <p:cNvSpPr/>
          <p:nvPr/>
        </p:nvSpPr>
        <p:spPr>
          <a:xfrm>
            <a:off x="2110105" y="4827270"/>
            <a:ext cx="738505" cy="738505"/>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cs typeface="+mn-ea"/>
              <a:sym typeface="+mn-lt"/>
            </a:endParaRPr>
          </a:p>
        </p:txBody>
      </p:sp>
      <p:sp>
        <p:nvSpPr>
          <p:cNvPr id="38" name="椭圆 37"/>
          <p:cNvSpPr/>
          <p:nvPr/>
        </p:nvSpPr>
        <p:spPr>
          <a:xfrm>
            <a:off x="4399280" y="1806575"/>
            <a:ext cx="738505" cy="738505"/>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cs typeface="+mn-ea"/>
              <a:sym typeface="+mn-lt"/>
            </a:endParaRPr>
          </a:p>
        </p:txBody>
      </p:sp>
      <p:sp>
        <p:nvSpPr>
          <p:cNvPr id="39" name="椭圆 38"/>
          <p:cNvSpPr/>
          <p:nvPr/>
        </p:nvSpPr>
        <p:spPr>
          <a:xfrm>
            <a:off x="8978265" y="1807210"/>
            <a:ext cx="738505" cy="738505"/>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olidFill>
                <a:schemeClr val="tx1">
                  <a:lumMod val="65000"/>
                  <a:lumOff val="35000"/>
                </a:schemeClr>
              </a:solidFill>
              <a:cs typeface="+mn-ea"/>
              <a:sym typeface="+mn-lt"/>
            </a:endParaRPr>
          </a:p>
        </p:txBody>
      </p:sp>
      <p:sp>
        <p:nvSpPr>
          <p:cNvPr id="40" name="椭圆 39"/>
          <p:cNvSpPr/>
          <p:nvPr/>
        </p:nvSpPr>
        <p:spPr>
          <a:xfrm>
            <a:off x="6717030" y="4827270"/>
            <a:ext cx="738505" cy="738505"/>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cs typeface="+mn-ea"/>
              <a:sym typeface="+mn-lt"/>
            </a:endParaRPr>
          </a:p>
        </p:txBody>
      </p:sp>
      <p:grpSp>
        <p:nvGrpSpPr>
          <p:cNvPr id="41" name="组合 40"/>
          <p:cNvGrpSpPr/>
          <p:nvPr/>
        </p:nvGrpSpPr>
        <p:grpSpPr>
          <a:xfrm>
            <a:off x="2270125" y="5028568"/>
            <a:ext cx="368300" cy="336598"/>
            <a:chOff x="8415" y="6739"/>
            <a:chExt cx="560" cy="493"/>
          </a:xfrm>
          <a:solidFill>
            <a:srgbClr val="669C78"/>
          </a:solidFill>
        </p:grpSpPr>
        <p:sp>
          <p:nvSpPr>
            <p:cNvPr id="42" name="Freeform14"/>
            <p:cNvSpPr/>
            <p:nvPr/>
          </p:nvSpPr>
          <p:spPr bwMode="auto">
            <a:xfrm>
              <a:off x="8466" y="6761"/>
              <a:ext cx="209" cy="450"/>
            </a:xfrm>
            <a:custGeom>
              <a:avLst/>
              <a:gdLst>
                <a:gd name="T0" fmla="*/ 52 w 59"/>
                <a:gd name="T1" fmla="*/ 5 h 126"/>
                <a:gd name="T2" fmla="*/ 9 w 59"/>
                <a:gd name="T3" fmla="*/ 38 h 126"/>
                <a:gd name="T4" fmla="*/ 0 w 59"/>
                <a:gd name="T5" fmla="*/ 39 h 126"/>
                <a:gd name="T6" fmla="*/ 0 w 59"/>
                <a:gd name="T7" fmla="*/ 86 h 126"/>
                <a:gd name="T8" fmla="*/ 9 w 59"/>
                <a:gd name="T9" fmla="*/ 88 h 126"/>
                <a:gd name="T10" fmla="*/ 51 w 59"/>
                <a:gd name="T11" fmla="*/ 119 h 126"/>
                <a:gd name="T12" fmla="*/ 59 w 59"/>
                <a:gd name="T13" fmla="*/ 119 h 126"/>
                <a:gd name="T14" fmla="*/ 59 w 59"/>
                <a:gd name="T15" fmla="*/ 5 h 126"/>
                <a:gd name="T16" fmla="*/ 52 w 59"/>
                <a:gd name="T17" fmla="*/ 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126">
                  <a:moveTo>
                    <a:pt x="52" y="5"/>
                  </a:moveTo>
                  <a:cubicBezTo>
                    <a:pt x="9" y="38"/>
                    <a:pt x="9" y="38"/>
                    <a:pt x="9" y="38"/>
                  </a:cubicBezTo>
                  <a:cubicBezTo>
                    <a:pt x="9" y="38"/>
                    <a:pt x="5" y="38"/>
                    <a:pt x="0" y="39"/>
                  </a:cubicBezTo>
                  <a:cubicBezTo>
                    <a:pt x="0" y="86"/>
                    <a:pt x="0" y="86"/>
                    <a:pt x="0" y="86"/>
                  </a:cubicBezTo>
                  <a:cubicBezTo>
                    <a:pt x="5" y="87"/>
                    <a:pt x="9" y="88"/>
                    <a:pt x="9" y="88"/>
                  </a:cubicBezTo>
                  <a:cubicBezTo>
                    <a:pt x="51" y="119"/>
                    <a:pt x="51" y="119"/>
                    <a:pt x="51" y="119"/>
                  </a:cubicBezTo>
                  <a:cubicBezTo>
                    <a:pt x="51" y="119"/>
                    <a:pt x="59" y="126"/>
                    <a:pt x="59" y="119"/>
                  </a:cubicBezTo>
                  <a:cubicBezTo>
                    <a:pt x="59" y="112"/>
                    <a:pt x="59" y="11"/>
                    <a:pt x="59" y="5"/>
                  </a:cubicBezTo>
                  <a:cubicBezTo>
                    <a:pt x="59" y="0"/>
                    <a:pt x="52" y="5"/>
                    <a:pt x="52" y="5"/>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3" name="Freeform15"/>
            <p:cNvSpPr/>
            <p:nvPr/>
          </p:nvSpPr>
          <p:spPr bwMode="auto">
            <a:xfrm>
              <a:off x="8415" y="6908"/>
              <a:ext cx="29" cy="158"/>
            </a:xfrm>
            <a:custGeom>
              <a:avLst/>
              <a:gdLst>
                <a:gd name="T0" fmla="*/ 0 w 8"/>
                <a:gd name="T1" fmla="*/ 8 h 44"/>
                <a:gd name="T2" fmla="*/ 0 w 8"/>
                <a:gd name="T3" fmla="*/ 38 h 44"/>
                <a:gd name="T4" fmla="*/ 8 w 8"/>
                <a:gd name="T5" fmla="*/ 44 h 44"/>
                <a:gd name="T6" fmla="*/ 8 w 8"/>
                <a:gd name="T7" fmla="*/ 0 h 44"/>
                <a:gd name="T8" fmla="*/ 0 w 8"/>
                <a:gd name="T9" fmla="*/ 8 h 44"/>
              </a:gdLst>
              <a:ahLst/>
              <a:cxnLst>
                <a:cxn ang="0">
                  <a:pos x="T0" y="T1"/>
                </a:cxn>
                <a:cxn ang="0">
                  <a:pos x="T2" y="T3"/>
                </a:cxn>
                <a:cxn ang="0">
                  <a:pos x="T4" y="T5"/>
                </a:cxn>
                <a:cxn ang="0">
                  <a:pos x="T6" y="T7"/>
                </a:cxn>
                <a:cxn ang="0">
                  <a:pos x="T8" y="T9"/>
                </a:cxn>
              </a:cxnLst>
              <a:rect l="0" t="0" r="r" b="b"/>
              <a:pathLst>
                <a:path w="8" h="44">
                  <a:moveTo>
                    <a:pt x="0" y="8"/>
                  </a:moveTo>
                  <a:cubicBezTo>
                    <a:pt x="0" y="16"/>
                    <a:pt x="0" y="32"/>
                    <a:pt x="0" y="38"/>
                  </a:cubicBezTo>
                  <a:cubicBezTo>
                    <a:pt x="0" y="40"/>
                    <a:pt x="4" y="42"/>
                    <a:pt x="8" y="44"/>
                  </a:cubicBezTo>
                  <a:cubicBezTo>
                    <a:pt x="8" y="0"/>
                    <a:pt x="8" y="0"/>
                    <a:pt x="8" y="0"/>
                  </a:cubicBezTo>
                  <a:cubicBezTo>
                    <a:pt x="4" y="2"/>
                    <a:pt x="0" y="4"/>
                    <a:pt x="0" y="8"/>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4" name="Freeform16"/>
            <p:cNvSpPr/>
            <p:nvPr/>
          </p:nvSpPr>
          <p:spPr bwMode="auto">
            <a:xfrm>
              <a:off x="8726" y="6862"/>
              <a:ext cx="83" cy="246"/>
            </a:xfrm>
            <a:custGeom>
              <a:avLst/>
              <a:gdLst>
                <a:gd name="T0" fmla="*/ 10 w 23"/>
                <a:gd name="T1" fmla="*/ 2 h 69"/>
                <a:gd name="T2" fmla="*/ 2 w 23"/>
                <a:gd name="T3" fmla="*/ 2 h 69"/>
                <a:gd name="T4" fmla="*/ 2 w 23"/>
                <a:gd name="T5" fmla="*/ 10 h 69"/>
                <a:gd name="T6" fmla="*/ 12 w 23"/>
                <a:gd name="T7" fmla="*/ 35 h 69"/>
                <a:gd name="T8" fmla="*/ 2 w 23"/>
                <a:gd name="T9" fmla="*/ 60 h 69"/>
                <a:gd name="T10" fmla="*/ 2 w 23"/>
                <a:gd name="T11" fmla="*/ 67 h 69"/>
                <a:gd name="T12" fmla="*/ 6 w 23"/>
                <a:gd name="T13" fmla="*/ 69 h 69"/>
                <a:gd name="T14" fmla="*/ 10 w 23"/>
                <a:gd name="T15" fmla="*/ 67 h 69"/>
                <a:gd name="T16" fmla="*/ 23 w 23"/>
                <a:gd name="T17" fmla="*/ 35 h 69"/>
                <a:gd name="T18" fmla="*/ 10 w 23"/>
                <a:gd name="T19" fmla="*/ 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69">
                  <a:moveTo>
                    <a:pt x="10" y="2"/>
                  </a:moveTo>
                  <a:cubicBezTo>
                    <a:pt x="7" y="0"/>
                    <a:pt x="4" y="0"/>
                    <a:pt x="2" y="2"/>
                  </a:cubicBezTo>
                  <a:cubicBezTo>
                    <a:pt x="0" y="4"/>
                    <a:pt x="0" y="8"/>
                    <a:pt x="2" y="10"/>
                  </a:cubicBezTo>
                  <a:cubicBezTo>
                    <a:pt x="9" y="17"/>
                    <a:pt x="12" y="26"/>
                    <a:pt x="12" y="35"/>
                  </a:cubicBezTo>
                  <a:cubicBezTo>
                    <a:pt x="12" y="44"/>
                    <a:pt x="9" y="53"/>
                    <a:pt x="2" y="60"/>
                  </a:cubicBezTo>
                  <a:cubicBezTo>
                    <a:pt x="0" y="62"/>
                    <a:pt x="0" y="65"/>
                    <a:pt x="2" y="67"/>
                  </a:cubicBezTo>
                  <a:cubicBezTo>
                    <a:pt x="3" y="68"/>
                    <a:pt x="4" y="69"/>
                    <a:pt x="6" y="69"/>
                  </a:cubicBezTo>
                  <a:cubicBezTo>
                    <a:pt x="7" y="69"/>
                    <a:pt x="9" y="68"/>
                    <a:pt x="10" y="67"/>
                  </a:cubicBezTo>
                  <a:cubicBezTo>
                    <a:pt x="19" y="58"/>
                    <a:pt x="23" y="47"/>
                    <a:pt x="23" y="35"/>
                  </a:cubicBezTo>
                  <a:cubicBezTo>
                    <a:pt x="23" y="23"/>
                    <a:pt x="19" y="11"/>
                    <a:pt x="10" y="2"/>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5" name="Freeform17"/>
            <p:cNvSpPr/>
            <p:nvPr/>
          </p:nvSpPr>
          <p:spPr bwMode="auto">
            <a:xfrm flipV="1">
              <a:off x="8777" y="6801"/>
              <a:ext cx="110" cy="367"/>
            </a:xfrm>
            <a:custGeom>
              <a:avLst/>
              <a:gdLst>
                <a:gd name="T0" fmla="*/ 10 w 31"/>
                <a:gd name="T1" fmla="*/ 2 h 103"/>
                <a:gd name="T2" fmla="*/ 3 w 31"/>
                <a:gd name="T3" fmla="*/ 2 h 103"/>
                <a:gd name="T4" fmla="*/ 3 w 31"/>
                <a:gd name="T5" fmla="*/ 10 h 103"/>
                <a:gd name="T6" fmla="*/ 20 w 31"/>
                <a:gd name="T7" fmla="*/ 52 h 103"/>
                <a:gd name="T8" fmla="*/ 3 w 31"/>
                <a:gd name="T9" fmla="*/ 94 h 103"/>
                <a:gd name="T10" fmla="*/ 3 w 31"/>
                <a:gd name="T11" fmla="*/ 102 h 103"/>
                <a:gd name="T12" fmla="*/ 6 w 31"/>
                <a:gd name="T13" fmla="*/ 103 h 103"/>
                <a:gd name="T14" fmla="*/ 10 w 31"/>
                <a:gd name="T15" fmla="*/ 102 h 103"/>
                <a:gd name="T16" fmla="*/ 31 w 31"/>
                <a:gd name="T17" fmla="*/ 52 h 103"/>
                <a:gd name="T18" fmla="*/ 10 w 31"/>
                <a:gd name="T19" fmla="*/ 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103">
                  <a:moveTo>
                    <a:pt x="10" y="2"/>
                  </a:moveTo>
                  <a:cubicBezTo>
                    <a:pt x="8" y="0"/>
                    <a:pt x="5" y="0"/>
                    <a:pt x="3" y="2"/>
                  </a:cubicBezTo>
                  <a:cubicBezTo>
                    <a:pt x="0" y="4"/>
                    <a:pt x="0" y="8"/>
                    <a:pt x="3" y="10"/>
                  </a:cubicBezTo>
                  <a:cubicBezTo>
                    <a:pt x="14" y="21"/>
                    <a:pt x="20" y="37"/>
                    <a:pt x="20" y="52"/>
                  </a:cubicBezTo>
                  <a:cubicBezTo>
                    <a:pt x="20" y="67"/>
                    <a:pt x="14" y="82"/>
                    <a:pt x="3" y="94"/>
                  </a:cubicBezTo>
                  <a:cubicBezTo>
                    <a:pt x="0" y="96"/>
                    <a:pt x="0" y="100"/>
                    <a:pt x="3" y="102"/>
                  </a:cubicBezTo>
                  <a:cubicBezTo>
                    <a:pt x="4" y="103"/>
                    <a:pt x="5" y="103"/>
                    <a:pt x="6" y="103"/>
                  </a:cubicBezTo>
                  <a:cubicBezTo>
                    <a:pt x="8" y="103"/>
                    <a:pt x="9" y="103"/>
                    <a:pt x="10" y="102"/>
                  </a:cubicBezTo>
                  <a:cubicBezTo>
                    <a:pt x="24" y="88"/>
                    <a:pt x="31" y="70"/>
                    <a:pt x="31" y="52"/>
                  </a:cubicBezTo>
                  <a:cubicBezTo>
                    <a:pt x="31" y="34"/>
                    <a:pt x="24" y="16"/>
                    <a:pt x="10" y="2"/>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6" name="Freeform18"/>
            <p:cNvSpPr/>
            <p:nvPr/>
          </p:nvSpPr>
          <p:spPr bwMode="auto">
            <a:xfrm>
              <a:off x="8841" y="6739"/>
              <a:ext cx="134" cy="493"/>
            </a:xfrm>
            <a:custGeom>
              <a:avLst/>
              <a:gdLst>
                <a:gd name="T0" fmla="*/ 10 w 38"/>
                <a:gd name="T1" fmla="*/ 2 h 138"/>
                <a:gd name="T2" fmla="*/ 2 w 38"/>
                <a:gd name="T3" fmla="*/ 2 h 138"/>
                <a:gd name="T4" fmla="*/ 2 w 38"/>
                <a:gd name="T5" fmla="*/ 9 h 138"/>
                <a:gd name="T6" fmla="*/ 27 w 38"/>
                <a:gd name="T7" fmla="*/ 69 h 138"/>
                <a:gd name="T8" fmla="*/ 2 w 38"/>
                <a:gd name="T9" fmla="*/ 128 h 138"/>
                <a:gd name="T10" fmla="*/ 2 w 38"/>
                <a:gd name="T11" fmla="*/ 136 h 138"/>
                <a:gd name="T12" fmla="*/ 6 w 38"/>
                <a:gd name="T13" fmla="*/ 138 h 138"/>
                <a:gd name="T14" fmla="*/ 10 w 38"/>
                <a:gd name="T15" fmla="*/ 136 h 138"/>
                <a:gd name="T16" fmla="*/ 38 w 38"/>
                <a:gd name="T17" fmla="*/ 69 h 138"/>
                <a:gd name="T18" fmla="*/ 10 w 38"/>
                <a:gd name="T19" fmla="*/ 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138">
                  <a:moveTo>
                    <a:pt x="10" y="2"/>
                  </a:moveTo>
                  <a:cubicBezTo>
                    <a:pt x="8" y="0"/>
                    <a:pt x="5" y="0"/>
                    <a:pt x="2" y="2"/>
                  </a:cubicBezTo>
                  <a:cubicBezTo>
                    <a:pt x="0" y="4"/>
                    <a:pt x="0" y="7"/>
                    <a:pt x="2" y="9"/>
                  </a:cubicBezTo>
                  <a:cubicBezTo>
                    <a:pt x="19" y="26"/>
                    <a:pt x="27" y="47"/>
                    <a:pt x="27" y="69"/>
                  </a:cubicBezTo>
                  <a:cubicBezTo>
                    <a:pt x="27" y="90"/>
                    <a:pt x="19" y="112"/>
                    <a:pt x="2" y="128"/>
                  </a:cubicBezTo>
                  <a:cubicBezTo>
                    <a:pt x="0" y="130"/>
                    <a:pt x="0" y="134"/>
                    <a:pt x="2" y="136"/>
                  </a:cubicBezTo>
                  <a:cubicBezTo>
                    <a:pt x="4" y="137"/>
                    <a:pt x="5" y="138"/>
                    <a:pt x="6" y="138"/>
                  </a:cubicBezTo>
                  <a:cubicBezTo>
                    <a:pt x="8" y="138"/>
                    <a:pt x="9" y="137"/>
                    <a:pt x="10" y="136"/>
                  </a:cubicBezTo>
                  <a:cubicBezTo>
                    <a:pt x="29" y="117"/>
                    <a:pt x="38" y="93"/>
                    <a:pt x="38" y="69"/>
                  </a:cubicBezTo>
                  <a:cubicBezTo>
                    <a:pt x="38" y="45"/>
                    <a:pt x="29" y="20"/>
                    <a:pt x="10" y="2"/>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grpSp>
      <p:sp>
        <p:nvSpPr>
          <p:cNvPr id="47" name="Freeform 250"/>
          <p:cNvSpPr>
            <a:spLocks noEditPoints="1"/>
          </p:cNvSpPr>
          <p:nvPr/>
        </p:nvSpPr>
        <p:spPr bwMode="auto">
          <a:xfrm>
            <a:off x="4573929" y="1981200"/>
            <a:ext cx="403225" cy="388938"/>
          </a:xfrm>
          <a:custGeom>
            <a:avLst/>
            <a:gdLst>
              <a:gd name="T0" fmla="*/ 19 w 229"/>
              <a:gd name="T1" fmla="*/ 0 h 217"/>
              <a:gd name="T2" fmla="*/ 209 w 229"/>
              <a:gd name="T3" fmla="*/ 0 h 217"/>
              <a:gd name="T4" fmla="*/ 229 w 229"/>
              <a:gd name="T5" fmla="*/ 20 h 217"/>
              <a:gd name="T6" fmla="*/ 229 w 229"/>
              <a:gd name="T7" fmla="*/ 140 h 217"/>
              <a:gd name="T8" fmla="*/ 209 w 229"/>
              <a:gd name="T9" fmla="*/ 160 h 217"/>
              <a:gd name="T10" fmla="*/ 19 w 229"/>
              <a:gd name="T11" fmla="*/ 160 h 217"/>
              <a:gd name="T12" fmla="*/ 0 w 229"/>
              <a:gd name="T13" fmla="*/ 140 h 217"/>
              <a:gd name="T14" fmla="*/ 0 w 229"/>
              <a:gd name="T15" fmla="*/ 20 h 217"/>
              <a:gd name="T16" fmla="*/ 19 w 229"/>
              <a:gd name="T17" fmla="*/ 0 h 217"/>
              <a:gd name="T18" fmla="*/ 56 w 229"/>
              <a:gd name="T19" fmla="*/ 203 h 217"/>
              <a:gd name="T20" fmla="*/ 94 w 229"/>
              <a:gd name="T21" fmla="*/ 199 h 217"/>
              <a:gd name="T22" fmla="*/ 94 w 229"/>
              <a:gd name="T23" fmla="*/ 171 h 217"/>
              <a:gd name="T24" fmla="*/ 140 w 229"/>
              <a:gd name="T25" fmla="*/ 171 h 217"/>
              <a:gd name="T26" fmla="*/ 140 w 229"/>
              <a:gd name="T27" fmla="*/ 199 h 217"/>
              <a:gd name="T28" fmla="*/ 176 w 229"/>
              <a:gd name="T29" fmla="*/ 203 h 217"/>
              <a:gd name="T30" fmla="*/ 176 w 229"/>
              <a:gd name="T31" fmla="*/ 217 h 217"/>
              <a:gd name="T32" fmla="*/ 56 w 229"/>
              <a:gd name="T33" fmla="*/ 217 h 217"/>
              <a:gd name="T34" fmla="*/ 56 w 229"/>
              <a:gd name="T35" fmla="*/ 203 h 217"/>
              <a:gd name="T36" fmla="*/ 17 w 229"/>
              <a:gd name="T37" fmla="*/ 19 h 217"/>
              <a:gd name="T38" fmla="*/ 17 w 229"/>
              <a:gd name="T39" fmla="*/ 124 h 217"/>
              <a:gd name="T40" fmla="*/ 210 w 229"/>
              <a:gd name="T41" fmla="*/ 124 h 217"/>
              <a:gd name="T42" fmla="*/ 210 w 229"/>
              <a:gd name="T43" fmla="*/ 19 h 217"/>
              <a:gd name="T44" fmla="*/ 17 w 229"/>
              <a:gd name="T45" fmla="*/ 19 h 217"/>
              <a:gd name="T46" fmla="*/ 191 w 229"/>
              <a:gd name="T47" fmla="*/ 134 h 217"/>
              <a:gd name="T48" fmla="*/ 183 w 229"/>
              <a:gd name="T49" fmla="*/ 142 h 217"/>
              <a:gd name="T50" fmla="*/ 191 w 229"/>
              <a:gd name="T51" fmla="*/ 150 h 217"/>
              <a:gd name="T52" fmla="*/ 199 w 229"/>
              <a:gd name="T53" fmla="*/ 142 h 217"/>
              <a:gd name="T54" fmla="*/ 191 w 229"/>
              <a:gd name="T55" fmla="*/ 13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9" h="217">
                <a:moveTo>
                  <a:pt x="19" y="0"/>
                </a:moveTo>
                <a:cubicBezTo>
                  <a:pt x="209" y="0"/>
                  <a:pt x="209" y="0"/>
                  <a:pt x="209" y="0"/>
                </a:cubicBezTo>
                <a:cubicBezTo>
                  <a:pt x="220" y="0"/>
                  <a:pt x="229" y="9"/>
                  <a:pt x="229" y="20"/>
                </a:cubicBezTo>
                <a:cubicBezTo>
                  <a:pt x="229" y="140"/>
                  <a:pt x="229" y="140"/>
                  <a:pt x="229" y="140"/>
                </a:cubicBezTo>
                <a:cubicBezTo>
                  <a:pt x="229" y="151"/>
                  <a:pt x="220" y="160"/>
                  <a:pt x="209" y="160"/>
                </a:cubicBezTo>
                <a:cubicBezTo>
                  <a:pt x="19" y="160"/>
                  <a:pt x="19" y="160"/>
                  <a:pt x="19" y="160"/>
                </a:cubicBezTo>
                <a:cubicBezTo>
                  <a:pt x="8" y="160"/>
                  <a:pt x="0" y="151"/>
                  <a:pt x="0" y="140"/>
                </a:cubicBezTo>
                <a:cubicBezTo>
                  <a:pt x="0" y="20"/>
                  <a:pt x="0" y="20"/>
                  <a:pt x="0" y="20"/>
                </a:cubicBezTo>
                <a:cubicBezTo>
                  <a:pt x="0" y="9"/>
                  <a:pt x="8" y="0"/>
                  <a:pt x="19" y="0"/>
                </a:cubicBezTo>
                <a:close/>
                <a:moveTo>
                  <a:pt x="56" y="203"/>
                </a:moveTo>
                <a:cubicBezTo>
                  <a:pt x="69" y="201"/>
                  <a:pt x="81" y="199"/>
                  <a:pt x="94" y="199"/>
                </a:cubicBezTo>
                <a:cubicBezTo>
                  <a:pt x="94" y="171"/>
                  <a:pt x="94" y="171"/>
                  <a:pt x="94" y="171"/>
                </a:cubicBezTo>
                <a:cubicBezTo>
                  <a:pt x="140" y="171"/>
                  <a:pt x="140" y="171"/>
                  <a:pt x="140" y="171"/>
                </a:cubicBezTo>
                <a:cubicBezTo>
                  <a:pt x="140" y="199"/>
                  <a:pt x="140" y="199"/>
                  <a:pt x="140" y="199"/>
                </a:cubicBezTo>
                <a:cubicBezTo>
                  <a:pt x="152" y="200"/>
                  <a:pt x="164" y="201"/>
                  <a:pt x="176" y="203"/>
                </a:cubicBezTo>
                <a:cubicBezTo>
                  <a:pt x="176" y="217"/>
                  <a:pt x="176" y="217"/>
                  <a:pt x="176" y="217"/>
                </a:cubicBezTo>
                <a:cubicBezTo>
                  <a:pt x="56" y="217"/>
                  <a:pt x="56" y="217"/>
                  <a:pt x="56" y="217"/>
                </a:cubicBezTo>
                <a:cubicBezTo>
                  <a:pt x="56" y="213"/>
                  <a:pt x="56" y="208"/>
                  <a:pt x="56" y="203"/>
                </a:cubicBezTo>
                <a:close/>
                <a:moveTo>
                  <a:pt x="17" y="19"/>
                </a:moveTo>
                <a:cubicBezTo>
                  <a:pt x="17" y="124"/>
                  <a:pt x="17" y="124"/>
                  <a:pt x="17" y="124"/>
                </a:cubicBezTo>
                <a:cubicBezTo>
                  <a:pt x="210" y="124"/>
                  <a:pt x="210" y="124"/>
                  <a:pt x="210" y="124"/>
                </a:cubicBezTo>
                <a:cubicBezTo>
                  <a:pt x="210" y="19"/>
                  <a:pt x="210" y="19"/>
                  <a:pt x="210" y="19"/>
                </a:cubicBezTo>
                <a:cubicBezTo>
                  <a:pt x="17" y="19"/>
                  <a:pt x="17" y="19"/>
                  <a:pt x="17" y="19"/>
                </a:cubicBezTo>
                <a:close/>
                <a:moveTo>
                  <a:pt x="191" y="134"/>
                </a:moveTo>
                <a:cubicBezTo>
                  <a:pt x="186" y="134"/>
                  <a:pt x="183" y="137"/>
                  <a:pt x="183" y="142"/>
                </a:cubicBezTo>
                <a:cubicBezTo>
                  <a:pt x="183" y="146"/>
                  <a:pt x="186" y="150"/>
                  <a:pt x="191" y="150"/>
                </a:cubicBezTo>
                <a:cubicBezTo>
                  <a:pt x="195" y="150"/>
                  <a:pt x="199" y="146"/>
                  <a:pt x="199" y="142"/>
                </a:cubicBezTo>
                <a:cubicBezTo>
                  <a:pt x="199" y="137"/>
                  <a:pt x="195" y="134"/>
                  <a:pt x="191" y="134"/>
                </a:cubicBezTo>
                <a:close/>
              </a:path>
            </a:pathLst>
          </a:custGeom>
          <a:solidFill>
            <a:schemeClr val="accent2"/>
          </a:solidFill>
          <a:ln>
            <a:noFill/>
          </a:ln>
        </p:spPr>
        <p:txBody>
          <a:bodyPr lIns="80296" tIns="40148" rIns="80296" bIns="40148"/>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58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8" name="Freeform 267"/>
          <p:cNvSpPr>
            <a:spLocks noEditPoints="1"/>
          </p:cNvSpPr>
          <p:nvPr/>
        </p:nvSpPr>
        <p:spPr bwMode="auto">
          <a:xfrm>
            <a:off x="6861199" y="4967923"/>
            <a:ext cx="449263" cy="458787"/>
          </a:xfrm>
          <a:custGeom>
            <a:avLst/>
            <a:gdLst>
              <a:gd name="T0" fmla="*/ 107 w 213"/>
              <a:gd name="T1" fmla="*/ 0 h 213"/>
              <a:gd name="T2" fmla="*/ 213 w 213"/>
              <a:gd name="T3" fmla="*/ 107 h 213"/>
              <a:gd name="T4" fmla="*/ 107 w 213"/>
              <a:gd name="T5" fmla="*/ 213 h 213"/>
              <a:gd name="T6" fmla="*/ 0 w 213"/>
              <a:gd name="T7" fmla="*/ 107 h 213"/>
              <a:gd name="T8" fmla="*/ 107 w 213"/>
              <a:gd name="T9" fmla="*/ 0 h 213"/>
              <a:gd name="T10" fmla="*/ 89 w 213"/>
              <a:gd name="T11" fmla="*/ 75 h 213"/>
              <a:gd name="T12" fmla="*/ 100 w 213"/>
              <a:gd name="T13" fmla="*/ 70 h 213"/>
              <a:gd name="T14" fmla="*/ 87 w 213"/>
              <a:gd name="T15" fmla="*/ 18 h 213"/>
              <a:gd name="T16" fmla="*/ 63 w 213"/>
              <a:gd name="T17" fmla="*/ 26 h 213"/>
              <a:gd name="T18" fmla="*/ 89 w 213"/>
              <a:gd name="T19" fmla="*/ 75 h 213"/>
              <a:gd name="T20" fmla="*/ 107 w 213"/>
              <a:gd name="T21" fmla="*/ 82 h 213"/>
              <a:gd name="T22" fmla="*/ 82 w 213"/>
              <a:gd name="T23" fmla="*/ 107 h 213"/>
              <a:gd name="T24" fmla="*/ 107 w 213"/>
              <a:gd name="T25" fmla="*/ 131 h 213"/>
              <a:gd name="T26" fmla="*/ 131 w 213"/>
              <a:gd name="T27" fmla="*/ 107 h 213"/>
              <a:gd name="T28" fmla="*/ 107 w 213"/>
              <a:gd name="T29" fmla="*/ 82 h 213"/>
              <a:gd name="T30" fmla="*/ 132 w 213"/>
              <a:gd name="T31" fmla="*/ 133 h 213"/>
              <a:gd name="T32" fmla="*/ 122 w 213"/>
              <a:gd name="T33" fmla="*/ 140 h 213"/>
              <a:gd name="T34" fmla="*/ 149 w 213"/>
              <a:gd name="T35" fmla="*/ 187 h 213"/>
              <a:gd name="T36" fmla="*/ 169 w 213"/>
              <a:gd name="T37" fmla="*/ 173 h 213"/>
              <a:gd name="T38" fmla="*/ 132 w 213"/>
              <a:gd name="T39" fmla="*/ 133 h 213"/>
              <a:gd name="T40" fmla="*/ 197 w 213"/>
              <a:gd name="T41" fmla="*/ 126 h 213"/>
              <a:gd name="T42" fmla="*/ 144 w 213"/>
              <a:gd name="T43" fmla="*/ 112 h 213"/>
              <a:gd name="T44" fmla="*/ 138 w 213"/>
              <a:gd name="T45" fmla="*/ 126 h 213"/>
              <a:gd name="T46" fmla="*/ 181 w 213"/>
              <a:gd name="T47" fmla="*/ 160 h 213"/>
              <a:gd name="T48" fmla="*/ 197 w 213"/>
              <a:gd name="T49" fmla="*/ 126 h 213"/>
              <a:gd name="T50" fmla="*/ 25 w 213"/>
              <a:gd name="T51" fmla="*/ 65 h 213"/>
              <a:gd name="T52" fmla="*/ 72 w 213"/>
              <a:gd name="T53" fmla="*/ 92 h 213"/>
              <a:gd name="T54" fmla="*/ 82 w 213"/>
              <a:gd name="T55" fmla="*/ 80 h 213"/>
              <a:gd name="T56" fmla="*/ 49 w 213"/>
              <a:gd name="T57" fmla="*/ 36 h 213"/>
              <a:gd name="T58" fmla="*/ 25 w 213"/>
              <a:gd name="T59" fmla="*/ 65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3" h="213">
                <a:moveTo>
                  <a:pt x="107" y="0"/>
                </a:moveTo>
                <a:cubicBezTo>
                  <a:pt x="166" y="0"/>
                  <a:pt x="213" y="48"/>
                  <a:pt x="213" y="107"/>
                </a:cubicBezTo>
                <a:cubicBezTo>
                  <a:pt x="213" y="165"/>
                  <a:pt x="166" y="213"/>
                  <a:pt x="107" y="213"/>
                </a:cubicBezTo>
                <a:cubicBezTo>
                  <a:pt x="48" y="213"/>
                  <a:pt x="0" y="165"/>
                  <a:pt x="0" y="107"/>
                </a:cubicBezTo>
                <a:cubicBezTo>
                  <a:pt x="0" y="48"/>
                  <a:pt x="48" y="0"/>
                  <a:pt x="107" y="0"/>
                </a:cubicBezTo>
                <a:close/>
                <a:moveTo>
                  <a:pt x="89" y="75"/>
                </a:moveTo>
                <a:cubicBezTo>
                  <a:pt x="93" y="73"/>
                  <a:pt x="96" y="71"/>
                  <a:pt x="100" y="70"/>
                </a:cubicBezTo>
                <a:cubicBezTo>
                  <a:pt x="87" y="18"/>
                  <a:pt x="87" y="18"/>
                  <a:pt x="87" y="18"/>
                </a:cubicBezTo>
                <a:cubicBezTo>
                  <a:pt x="79" y="20"/>
                  <a:pt x="71" y="23"/>
                  <a:pt x="63" y="26"/>
                </a:cubicBezTo>
                <a:cubicBezTo>
                  <a:pt x="89" y="75"/>
                  <a:pt x="89" y="75"/>
                  <a:pt x="89" y="75"/>
                </a:cubicBezTo>
                <a:close/>
                <a:moveTo>
                  <a:pt x="107" y="82"/>
                </a:moveTo>
                <a:cubicBezTo>
                  <a:pt x="93" y="82"/>
                  <a:pt x="82" y="93"/>
                  <a:pt x="82" y="107"/>
                </a:cubicBezTo>
                <a:cubicBezTo>
                  <a:pt x="82" y="120"/>
                  <a:pt x="93" y="131"/>
                  <a:pt x="107" y="131"/>
                </a:cubicBezTo>
                <a:cubicBezTo>
                  <a:pt x="120" y="131"/>
                  <a:pt x="131" y="120"/>
                  <a:pt x="131" y="107"/>
                </a:cubicBezTo>
                <a:cubicBezTo>
                  <a:pt x="131" y="93"/>
                  <a:pt x="120" y="82"/>
                  <a:pt x="107" y="82"/>
                </a:cubicBezTo>
                <a:close/>
                <a:moveTo>
                  <a:pt x="132" y="133"/>
                </a:moveTo>
                <a:cubicBezTo>
                  <a:pt x="129" y="135"/>
                  <a:pt x="126" y="138"/>
                  <a:pt x="122" y="140"/>
                </a:cubicBezTo>
                <a:cubicBezTo>
                  <a:pt x="149" y="187"/>
                  <a:pt x="149" y="187"/>
                  <a:pt x="149" y="187"/>
                </a:cubicBezTo>
                <a:cubicBezTo>
                  <a:pt x="156" y="183"/>
                  <a:pt x="163" y="178"/>
                  <a:pt x="169" y="173"/>
                </a:cubicBezTo>
                <a:cubicBezTo>
                  <a:pt x="132" y="133"/>
                  <a:pt x="132" y="133"/>
                  <a:pt x="132" y="133"/>
                </a:cubicBezTo>
                <a:close/>
                <a:moveTo>
                  <a:pt x="197" y="126"/>
                </a:moveTo>
                <a:cubicBezTo>
                  <a:pt x="144" y="112"/>
                  <a:pt x="144" y="112"/>
                  <a:pt x="144" y="112"/>
                </a:cubicBezTo>
                <a:cubicBezTo>
                  <a:pt x="143" y="117"/>
                  <a:pt x="141" y="121"/>
                  <a:pt x="138" y="126"/>
                </a:cubicBezTo>
                <a:cubicBezTo>
                  <a:pt x="181" y="160"/>
                  <a:pt x="181" y="160"/>
                  <a:pt x="181" y="160"/>
                </a:cubicBezTo>
                <a:cubicBezTo>
                  <a:pt x="188" y="149"/>
                  <a:pt x="194" y="138"/>
                  <a:pt x="197" y="126"/>
                </a:cubicBezTo>
                <a:close/>
                <a:moveTo>
                  <a:pt x="25" y="65"/>
                </a:moveTo>
                <a:cubicBezTo>
                  <a:pt x="72" y="92"/>
                  <a:pt x="72" y="92"/>
                  <a:pt x="72" y="92"/>
                </a:cubicBezTo>
                <a:cubicBezTo>
                  <a:pt x="75" y="87"/>
                  <a:pt x="78" y="83"/>
                  <a:pt x="82" y="80"/>
                </a:cubicBezTo>
                <a:cubicBezTo>
                  <a:pt x="49" y="36"/>
                  <a:pt x="49" y="36"/>
                  <a:pt x="49" y="36"/>
                </a:cubicBezTo>
                <a:cubicBezTo>
                  <a:pt x="39" y="44"/>
                  <a:pt x="31" y="54"/>
                  <a:pt x="25" y="65"/>
                </a:cubicBezTo>
                <a:close/>
              </a:path>
            </a:pathLst>
          </a:custGeom>
          <a:solidFill>
            <a:schemeClr val="accent1"/>
          </a:solidFill>
          <a:ln>
            <a:noFill/>
          </a:ln>
        </p:spPr>
        <p:txBody>
          <a:bodyPr lIns="80296" tIns="40148" rIns="80296" bIns="40148"/>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58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9" name="Freeform 39"/>
          <p:cNvSpPr>
            <a:spLocks noEditPoints="1"/>
          </p:cNvSpPr>
          <p:nvPr/>
        </p:nvSpPr>
        <p:spPr bwMode="auto">
          <a:xfrm>
            <a:off x="9152890" y="1981200"/>
            <a:ext cx="478790" cy="391160"/>
          </a:xfrm>
          <a:custGeom>
            <a:avLst/>
            <a:gdLst>
              <a:gd name="T0" fmla="*/ 116 w 155"/>
              <a:gd name="T1" fmla="*/ 12 h 131"/>
              <a:gd name="T2" fmla="*/ 116 w 155"/>
              <a:gd name="T3" fmla="*/ 101 h 131"/>
              <a:gd name="T4" fmla="*/ 155 w 155"/>
              <a:gd name="T5" fmla="*/ 34 h 131"/>
              <a:gd name="T6" fmla="*/ 116 w 155"/>
              <a:gd name="T7" fmla="*/ 12 h 131"/>
              <a:gd name="T8" fmla="*/ 9 w 155"/>
              <a:gd name="T9" fmla="*/ 8 h 131"/>
              <a:gd name="T10" fmla="*/ 0 w 155"/>
              <a:gd name="T11" fmla="*/ 8 h 131"/>
              <a:gd name="T12" fmla="*/ 0 w 155"/>
              <a:gd name="T13" fmla="*/ 16 h 131"/>
              <a:gd name="T14" fmla="*/ 17 w 155"/>
              <a:gd name="T15" fmla="*/ 16 h 131"/>
              <a:gd name="T16" fmla="*/ 17 w 155"/>
              <a:gd name="T17" fmla="*/ 8 h 131"/>
              <a:gd name="T18" fmla="*/ 23 w 155"/>
              <a:gd name="T19" fmla="*/ 14 h 131"/>
              <a:gd name="T20" fmla="*/ 17 w 155"/>
              <a:gd name="T21" fmla="*/ 20 h 131"/>
              <a:gd name="T22" fmla="*/ 9 w 155"/>
              <a:gd name="T23" fmla="*/ 20 h 131"/>
              <a:gd name="T24" fmla="*/ 9 w 155"/>
              <a:gd name="T25" fmla="*/ 28 h 131"/>
              <a:gd name="T26" fmla="*/ 0 w 155"/>
              <a:gd name="T27" fmla="*/ 28 h 131"/>
              <a:gd name="T28" fmla="*/ 0 w 155"/>
              <a:gd name="T29" fmla="*/ 37 h 131"/>
              <a:gd name="T30" fmla="*/ 17 w 155"/>
              <a:gd name="T31" fmla="*/ 37 h 131"/>
              <a:gd name="T32" fmla="*/ 17 w 155"/>
              <a:gd name="T33" fmla="*/ 28 h 131"/>
              <a:gd name="T34" fmla="*/ 23 w 155"/>
              <a:gd name="T35" fmla="*/ 35 h 131"/>
              <a:gd name="T36" fmla="*/ 17 w 155"/>
              <a:gd name="T37" fmla="*/ 41 h 131"/>
              <a:gd name="T38" fmla="*/ 9 w 155"/>
              <a:gd name="T39" fmla="*/ 41 h 131"/>
              <a:gd name="T40" fmla="*/ 9 w 155"/>
              <a:gd name="T41" fmla="*/ 49 h 131"/>
              <a:gd name="T42" fmla="*/ 0 w 155"/>
              <a:gd name="T43" fmla="*/ 49 h 131"/>
              <a:gd name="T44" fmla="*/ 0 w 155"/>
              <a:gd name="T45" fmla="*/ 57 h 131"/>
              <a:gd name="T46" fmla="*/ 17 w 155"/>
              <a:gd name="T47" fmla="*/ 57 h 131"/>
              <a:gd name="T48" fmla="*/ 17 w 155"/>
              <a:gd name="T49" fmla="*/ 49 h 131"/>
              <a:gd name="T50" fmla="*/ 23 w 155"/>
              <a:gd name="T51" fmla="*/ 55 h 131"/>
              <a:gd name="T52" fmla="*/ 17 w 155"/>
              <a:gd name="T53" fmla="*/ 61 h 131"/>
              <a:gd name="T54" fmla="*/ 9 w 155"/>
              <a:gd name="T55" fmla="*/ 61 h 131"/>
              <a:gd name="T56" fmla="*/ 9 w 155"/>
              <a:gd name="T57" fmla="*/ 70 h 131"/>
              <a:gd name="T58" fmla="*/ 0 w 155"/>
              <a:gd name="T59" fmla="*/ 70 h 131"/>
              <a:gd name="T60" fmla="*/ 0 w 155"/>
              <a:gd name="T61" fmla="*/ 78 h 131"/>
              <a:gd name="T62" fmla="*/ 17 w 155"/>
              <a:gd name="T63" fmla="*/ 78 h 131"/>
              <a:gd name="T64" fmla="*/ 17 w 155"/>
              <a:gd name="T65" fmla="*/ 70 h 131"/>
              <a:gd name="T66" fmla="*/ 23 w 155"/>
              <a:gd name="T67" fmla="*/ 76 h 131"/>
              <a:gd name="T68" fmla="*/ 17 w 155"/>
              <a:gd name="T69" fmla="*/ 82 h 131"/>
              <a:gd name="T70" fmla="*/ 9 w 155"/>
              <a:gd name="T71" fmla="*/ 82 h 131"/>
              <a:gd name="T72" fmla="*/ 9 w 155"/>
              <a:gd name="T73" fmla="*/ 90 h 131"/>
              <a:gd name="T74" fmla="*/ 0 w 155"/>
              <a:gd name="T75" fmla="*/ 90 h 131"/>
              <a:gd name="T76" fmla="*/ 0 w 155"/>
              <a:gd name="T77" fmla="*/ 98 h 131"/>
              <a:gd name="T78" fmla="*/ 17 w 155"/>
              <a:gd name="T79" fmla="*/ 98 h 131"/>
              <a:gd name="T80" fmla="*/ 17 w 155"/>
              <a:gd name="T81" fmla="*/ 90 h 131"/>
              <a:gd name="T82" fmla="*/ 23 w 155"/>
              <a:gd name="T83" fmla="*/ 96 h 131"/>
              <a:gd name="T84" fmla="*/ 17 w 155"/>
              <a:gd name="T85" fmla="*/ 102 h 131"/>
              <a:gd name="T86" fmla="*/ 9 w 155"/>
              <a:gd name="T87" fmla="*/ 102 h 131"/>
              <a:gd name="T88" fmla="*/ 9 w 155"/>
              <a:gd name="T89" fmla="*/ 111 h 131"/>
              <a:gd name="T90" fmla="*/ 0 w 155"/>
              <a:gd name="T91" fmla="*/ 111 h 131"/>
              <a:gd name="T92" fmla="*/ 0 w 155"/>
              <a:gd name="T93" fmla="*/ 119 h 131"/>
              <a:gd name="T94" fmla="*/ 17 w 155"/>
              <a:gd name="T95" fmla="*/ 119 h 131"/>
              <a:gd name="T96" fmla="*/ 17 w 155"/>
              <a:gd name="T97" fmla="*/ 111 h 131"/>
              <a:gd name="T98" fmla="*/ 23 w 155"/>
              <a:gd name="T99" fmla="*/ 117 h 131"/>
              <a:gd name="T100" fmla="*/ 17 w 155"/>
              <a:gd name="T101" fmla="*/ 123 h 131"/>
              <a:gd name="T102" fmla="*/ 9 w 155"/>
              <a:gd name="T103" fmla="*/ 123 h 131"/>
              <a:gd name="T104" fmla="*/ 9 w 155"/>
              <a:gd name="T105" fmla="*/ 131 h 131"/>
              <a:gd name="T106" fmla="*/ 107 w 155"/>
              <a:gd name="T107" fmla="*/ 131 h 131"/>
              <a:gd name="T108" fmla="*/ 107 w 155"/>
              <a:gd name="T109" fmla="*/ 0 h 131"/>
              <a:gd name="T110" fmla="*/ 9 w 155"/>
              <a:gd name="T111" fmla="*/ 0 h 131"/>
              <a:gd name="T112" fmla="*/ 9 w 155"/>
              <a:gd name="T113" fmla="*/ 8 h 131"/>
              <a:gd name="T114" fmla="*/ 33 w 155"/>
              <a:gd name="T115" fmla="*/ 20 h 131"/>
              <a:gd name="T116" fmla="*/ 83 w 155"/>
              <a:gd name="T117" fmla="*/ 20 h 131"/>
              <a:gd name="T118" fmla="*/ 83 w 155"/>
              <a:gd name="T119" fmla="*/ 45 h 131"/>
              <a:gd name="T120" fmla="*/ 33 w 155"/>
              <a:gd name="T121" fmla="*/ 45 h 131"/>
              <a:gd name="T122" fmla="*/ 33 w 155"/>
              <a:gd name="T123" fmla="*/ 2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 h="131">
                <a:moveTo>
                  <a:pt x="116" y="12"/>
                </a:moveTo>
                <a:cubicBezTo>
                  <a:pt x="116" y="101"/>
                  <a:pt x="116" y="101"/>
                  <a:pt x="116" y="101"/>
                </a:cubicBezTo>
                <a:cubicBezTo>
                  <a:pt x="155" y="34"/>
                  <a:pt x="155" y="34"/>
                  <a:pt x="155" y="34"/>
                </a:cubicBezTo>
                <a:lnTo>
                  <a:pt x="116" y="12"/>
                </a:lnTo>
                <a:close/>
                <a:moveTo>
                  <a:pt x="9" y="8"/>
                </a:moveTo>
                <a:cubicBezTo>
                  <a:pt x="0" y="8"/>
                  <a:pt x="0" y="8"/>
                  <a:pt x="0" y="8"/>
                </a:cubicBezTo>
                <a:cubicBezTo>
                  <a:pt x="0" y="16"/>
                  <a:pt x="0" y="16"/>
                  <a:pt x="0" y="16"/>
                </a:cubicBezTo>
                <a:cubicBezTo>
                  <a:pt x="17" y="16"/>
                  <a:pt x="17" y="16"/>
                  <a:pt x="17" y="16"/>
                </a:cubicBezTo>
                <a:cubicBezTo>
                  <a:pt x="17" y="8"/>
                  <a:pt x="17" y="8"/>
                  <a:pt x="17" y="8"/>
                </a:cubicBezTo>
                <a:cubicBezTo>
                  <a:pt x="20" y="8"/>
                  <a:pt x="23" y="11"/>
                  <a:pt x="23" y="14"/>
                </a:cubicBezTo>
                <a:cubicBezTo>
                  <a:pt x="23" y="17"/>
                  <a:pt x="20" y="20"/>
                  <a:pt x="17" y="20"/>
                </a:cubicBezTo>
                <a:cubicBezTo>
                  <a:pt x="9" y="20"/>
                  <a:pt x="9" y="20"/>
                  <a:pt x="9" y="20"/>
                </a:cubicBezTo>
                <a:cubicBezTo>
                  <a:pt x="9" y="28"/>
                  <a:pt x="9" y="28"/>
                  <a:pt x="9" y="28"/>
                </a:cubicBezTo>
                <a:cubicBezTo>
                  <a:pt x="0" y="28"/>
                  <a:pt x="0" y="28"/>
                  <a:pt x="0" y="28"/>
                </a:cubicBezTo>
                <a:cubicBezTo>
                  <a:pt x="0" y="37"/>
                  <a:pt x="0" y="37"/>
                  <a:pt x="0" y="37"/>
                </a:cubicBezTo>
                <a:cubicBezTo>
                  <a:pt x="17" y="37"/>
                  <a:pt x="17" y="37"/>
                  <a:pt x="17" y="37"/>
                </a:cubicBezTo>
                <a:cubicBezTo>
                  <a:pt x="17" y="28"/>
                  <a:pt x="17" y="28"/>
                  <a:pt x="17" y="28"/>
                </a:cubicBezTo>
                <a:cubicBezTo>
                  <a:pt x="20" y="28"/>
                  <a:pt x="23" y="31"/>
                  <a:pt x="23" y="35"/>
                </a:cubicBezTo>
                <a:cubicBezTo>
                  <a:pt x="23" y="38"/>
                  <a:pt x="20" y="41"/>
                  <a:pt x="17" y="41"/>
                </a:cubicBezTo>
                <a:cubicBezTo>
                  <a:pt x="9" y="41"/>
                  <a:pt x="9" y="41"/>
                  <a:pt x="9" y="41"/>
                </a:cubicBezTo>
                <a:cubicBezTo>
                  <a:pt x="9" y="49"/>
                  <a:pt x="9" y="49"/>
                  <a:pt x="9" y="49"/>
                </a:cubicBezTo>
                <a:cubicBezTo>
                  <a:pt x="0" y="49"/>
                  <a:pt x="0" y="49"/>
                  <a:pt x="0" y="49"/>
                </a:cubicBezTo>
                <a:cubicBezTo>
                  <a:pt x="0" y="57"/>
                  <a:pt x="0" y="57"/>
                  <a:pt x="0" y="57"/>
                </a:cubicBezTo>
                <a:cubicBezTo>
                  <a:pt x="17" y="57"/>
                  <a:pt x="17" y="57"/>
                  <a:pt x="17" y="57"/>
                </a:cubicBezTo>
                <a:cubicBezTo>
                  <a:pt x="17" y="49"/>
                  <a:pt x="17" y="49"/>
                  <a:pt x="17" y="49"/>
                </a:cubicBezTo>
                <a:cubicBezTo>
                  <a:pt x="20" y="49"/>
                  <a:pt x="23" y="52"/>
                  <a:pt x="23" y="55"/>
                </a:cubicBezTo>
                <a:cubicBezTo>
                  <a:pt x="23" y="59"/>
                  <a:pt x="20" y="61"/>
                  <a:pt x="17" y="61"/>
                </a:cubicBezTo>
                <a:cubicBezTo>
                  <a:pt x="9" y="61"/>
                  <a:pt x="9" y="61"/>
                  <a:pt x="9" y="61"/>
                </a:cubicBezTo>
                <a:cubicBezTo>
                  <a:pt x="9" y="70"/>
                  <a:pt x="9" y="70"/>
                  <a:pt x="9" y="70"/>
                </a:cubicBezTo>
                <a:cubicBezTo>
                  <a:pt x="0" y="70"/>
                  <a:pt x="0" y="70"/>
                  <a:pt x="0" y="70"/>
                </a:cubicBezTo>
                <a:cubicBezTo>
                  <a:pt x="0" y="78"/>
                  <a:pt x="0" y="78"/>
                  <a:pt x="0" y="78"/>
                </a:cubicBezTo>
                <a:cubicBezTo>
                  <a:pt x="17" y="78"/>
                  <a:pt x="17" y="78"/>
                  <a:pt x="17" y="78"/>
                </a:cubicBezTo>
                <a:cubicBezTo>
                  <a:pt x="17" y="70"/>
                  <a:pt x="17" y="70"/>
                  <a:pt x="17" y="70"/>
                </a:cubicBezTo>
                <a:cubicBezTo>
                  <a:pt x="20" y="70"/>
                  <a:pt x="23" y="72"/>
                  <a:pt x="23" y="76"/>
                </a:cubicBezTo>
                <a:cubicBezTo>
                  <a:pt x="23" y="79"/>
                  <a:pt x="20" y="82"/>
                  <a:pt x="17" y="82"/>
                </a:cubicBezTo>
                <a:cubicBezTo>
                  <a:pt x="9" y="82"/>
                  <a:pt x="9" y="82"/>
                  <a:pt x="9" y="82"/>
                </a:cubicBezTo>
                <a:cubicBezTo>
                  <a:pt x="9" y="90"/>
                  <a:pt x="9" y="90"/>
                  <a:pt x="9" y="90"/>
                </a:cubicBezTo>
                <a:cubicBezTo>
                  <a:pt x="0" y="90"/>
                  <a:pt x="0" y="90"/>
                  <a:pt x="0" y="90"/>
                </a:cubicBezTo>
                <a:cubicBezTo>
                  <a:pt x="0" y="98"/>
                  <a:pt x="0" y="98"/>
                  <a:pt x="0" y="98"/>
                </a:cubicBezTo>
                <a:cubicBezTo>
                  <a:pt x="17" y="98"/>
                  <a:pt x="17" y="98"/>
                  <a:pt x="17" y="98"/>
                </a:cubicBezTo>
                <a:cubicBezTo>
                  <a:pt x="17" y="90"/>
                  <a:pt x="17" y="90"/>
                  <a:pt x="17" y="90"/>
                </a:cubicBezTo>
                <a:cubicBezTo>
                  <a:pt x="20" y="90"/>
                  <a:pt x="23" y="93"/>
                  <a:pt x="23" y="96"/>
                </a:cubicBezTo>
                <a:cubicBezTo>
                  <a:pt x="23" y="100"/>
                  <a:pt x="20" y="102"/>
                  <a:pt x="17" y="102"/>
                </a:cubicBezTo>
                <a:cubicBezTo>
                  <a:pt x="9" y="102"/>
                  <a:pt x="9" y="102"/>
                  <a:pt x="9" y="102"/>
                </a:cubicBezTo>
                <a:cubicBezTo>
                  <a:pt x="9" y="111"/>
                  <a:pt x="9" y="111"/>
                  <a:pt x="9" y="111"/>
                </a:cubicBezTo>
                <a:cubicBezTo>
                  <a:pt x="0" y="111"/>
                  <a:pt x="0" y="111"/>
                  <a:pt x="0" y="111"/>
                </a:cubicBezTo>
                <a:cubicBezTo>
                  <a:pt x="0" y="119"/>
                  <a:pt x="0" y="119"/>
                  <a:pt x="0" y="119"/>
                </a:cubicBezTo>
                <a:cubicBezTo>
                  <a:pt x="17" y="119"/>
                  <a:pt x="17" y="119"/>
                  <a:pt x="17" y="119"/>
                </a:cubicBezTo>
                <a:cubicBezTo>
                  <a:pt x="17" y="111"/>
                  <a:pt x="17" y="111"/>
                  <a:pt x="17" y="111"/>
                </a:cubicBezTo>
                <a:cubicBezTo>
                  <a:pt x="20" y="111"/>
                  <a:pt x="23" y="113"/>
                  <a:pt x="23" y="117"/>
                </a:cubicBezTo>
                <a:cubicBezTo>
                  <a:pt x="23" y="120"/>
                  <a:pt x="20" y="123"/>
                  <a:pt x="17" y="123"/>
                </a:cubicBezTo>
                <a:cubicBezTo>
                  <a:pt x="9" y="123"/>
                  <a:pt x="9" y="123"/>
                  <a:pt x="9" y="123"/>
                </a:cubicBezTo>
                <a:cubicBezTo>
                  <a:pt x="9" y="131"/>
                  <a:pt x="9" y="131"/>
                  <a:pt x="9" y="131"/>
                </a:cubicBezTo>
                <a:cubicBezTo>
                  <a:pt x="107" y="131"/>
                  <a:pt x="107" y="131"/>
                  <a:pt x="107" y="131"/>
                </a:cubicBezTo>
                <a:cubicBezTo>
                  <a:pt x="107" y="0"/>
                  <a:pt x="107" y="0"/>
                  <a:pt x="107" y="0"/>
                </a:cubicBezTo>
                <a:cubicBezTo>
                  <a:pt x="9" y="0"/>
                  <a:pt x="9" y="0"/>
                  <a:pt x="9" y="0"/>
                </a:cubicBezTo>
                <a:lnTo>
                  <a:pt x="9" y="8"/>
                </a:lnTo>
                <a:close/>
                <a:moveTo>
                  <a:pt x="33" y="20"/>
                </a:moveTo>
                <a:cubicBezTo>
                  <a:pt x="83" y="20"/>
                  <a:pt x="83" y="20"/>
                  <a:pt x="83" y="20"/>
                </a:cubicBezTo>
                <a:cubicBezTo>
                  <a:pt x="83" y="45"/>
                  <a:pt x="83" y="45"/>
                  <a:pt x="83" y="45"/>
                </a:cubicBezTo>
                <a:cubicBezTo>
                  <a:pt x="33" y="45"/>
                  <a:pt x="33" y="45"/>
                  <a:pt x="33" y="45"/>
                </a:cubicBezTo>
                <a:lnTo>
                  <a:pt x="33" y="20"/>
                </a:lnTo>
                <a:close/>
              </a:path>
            </a:pathLst>
          </a:custGeom>
          <a:solidFill>
            <a:schemeClr val="accent2"/>
          </a:solidFill>
          <a:ln>
            <a:noFill/>
          </a:ln>
        </p:spPr>
        <p:txBody>
          <a:bodyPr vert="horz" wrap="square" lIns="91440" tIns="45720" rIns="91440" bIns="45720" numCol="1" anchor="t" anchorCtr="0" compatLnSpc="1"/>
          <a:lstStyle/>
          <a:p>
            <a:endParaRPr lang="en-US" dirty="0">
              <a:solidFill>
                <a:schemeClr val="tx1">
                  <a:lumMod val="65000"/>
                  <a:lumOff val="35000"/>
                </a:schemeClr>
              </a:solidFill>
              <a:cs typeface="+mn-ea"/>
              <a:sym typeface="+mn-lt"/>
            </a:endParaRPr>
          </a:p>
        </p:txBody>
      </p:sp>
      <p:sp>
        <p:nvSpPr>
          <p:cNvPr id="50" name="文本框 49"/>
          <p:cNvSpPr txBox="1"/>
          <p:nvPr/>
        </p:nvSpPr>
        <p:spPr>
          <a:xfrm>
            <a:off x="1566545" y="1981200"/>
            <a:ext cx="2056130" cy="306705"/>
          </a:xfrm>
          <a:prstGeom prst="rect">
            <a:avLst/>
          </a:prstGeom>
          <a:noFill/>
        </p:spPr>
        <p:txBody>
          <a:bodyPr wrap="square" rtlCol="0">
            <a:spAutoFit/>
          </a:bodyPr>
          <a:lstStyle/>
          <a:p>
            <a:pPr algn="l">
              <a:lnSpc>
                <a:spcPct val="100000"/>
              </a:lnSpc>
            </a:pPr>
            <a:r>
              <a:rPr lang="zh-CN" altLang="en-US" sz="1400" dirty="0">
                <a:solidFill>
                  <a:schemeClr val="tx1">
                    <a:lumMod val="65000"/>
                    <a:lumOff val="35000"/>
                  </a:schemeClr>
                </a:solidFill>
                <a:latin typeface="等线"/>
                <a:cs typeface="+mn-ea"/>
                <a:sym typeface="+mn-lt"/>
              </a:rPr>
              <a:t/>
            </a:r>
            <a:r>
              <a:rPr lang="en-US" altLang="zh-CN" sz="1400" dirty="0">
                <a:solidFill>
                  <a:schemeClr val="tx1">
                    <a:lumMod val="65000"/>
                    <a:lumOff val="35000"/>
                  </a:schemeClr>
                </a:solidFill>
                <a:latin typeface="等线"/>
                <a:cs typeface="+mn-ea"/>
                <a:sym typeface="+mn-lt"/>
              </a:rPr>
              <a:t/>
            </a:r>
            <a:r>
              <a:rPr lang="zh-CN" altLang="en-US" sz="1400" dirty="0">
                <a:solidFill>
                  <a:schemeClr val="tx1">
                    <a:lumMod val="65000"/>
                    <a:lumOff val="35000"/>
                  </a:schemeClr>
                </a:solidFill>
                <a:latin typeface="等线"/>
                <a:cs typeface="+mn-ea"/>
                <a:sym typeface="+mn-lt"/>
              </a:rPr>
              <a:t/>
            </a:r>
            <a:r>
              <a:rPr sz="1400">
                <a:solidFill>
                  <a:srgbClr val="000000"/>
                </a:solidFill>
                <a:latin typeface="等线"/>
              </a:rPr>
              <a:t>协议基本原理阶段主要讲解协议概念、分层模型、封装解封装过程及典型协议工作流程。</a:t>
            </a:r>
          </a:p>
        </p:txBody>
      </p:sp>
      <p:sp>
        <p:nvSpPr>
          <p:cNvPr id="51" name="文本框 50"/>
          <p:cNvSpPr txBox="1"/>
          <p:nvPr/>
        </p:nvSpPr>
        <p:spPr>
          <a:xfrm>
            <a:off x="3747135" y="4491990"/>
            <a:ext cx="2056130" cy="306705"/>
          </a:xfrm>
          <a:prstGeom prst="rect">
            <a:avLst/>
          </a:prstGeom>
          <a:noFill/>
        </p:spPr>
        <p:txBody>
          <a:bodyPr wrap="square" rtlCol="0">
            <a:spAutoFit/>
          </a:bodyPr>
          <a:lstStyle/>
          <a:p>
            <a:pPr algn="l">
              <a:lnSpc>
                <a:spcPct val="100000"/>
              </a:lnSpc>
            </a:pPr>
            <a:r>
              <a:rPr lang="zh-CN" altLang="en-US" sz="1400" dirty="0">
                <a:solidFill>
                  <a:schemeClr val="tx1">
                    <a:lumMod val="65000"/>
                    <a:lumOff val="35000"/>
                  </a:schemeClr>
                </a:solidFill>
                <a:latin typeface="等线"/>
                <a:cs typeface="+mn-ea"/>
                <a:sym typeface="+mn-lt"/>
              </a:rPr>
              <a:t/>
            </a:r>
            <a:r>
              <a:rPr lang="en-US" altLang="zh-CN" sz="1400" dirty="0">
                <a:solidFill>
                  <a:schemeClr val="tx1">
                    <a:lumMod val="65000"/>
                    <a:lumOff val="35000"/>
                  </a:schemeClr>
                </a:solidFill>
                <a:latin typeface="等线"/>
                <a:cs typeface="+mn-ea"/>
                <a:sym typeface="+mn-lt"/>
              </a:rPr>
              <a:t/>
            </a:r>
            <a:r>
              <a:rPr lang="zh-CN" altLang="en-US" sz="1400" dirty="0">
                <a:solidFill>
                  <a:schemeClr val="tx1">
                    <a:lumMod val="65000"/>
                    <a:lumOff val="35000"/>
                  </a:schemeClr>
                </a:solidFill>
                <a:latin typeface="等线"/>
                <a:cs typeface="+mn-ea"/>
                <a:sym typeface="+mn-lt"/>
              </a:rPr>
              <a:t/>
            </a:r>
            <a:r>
              <a:rPr sz="1400">
                <a:solidFill>
                  <a:srgbClr val="000000"/>
                </a:solidFill>
                <a:latin typeface="等线"/>
              </a:rPr>
              <a:t>数据帧格式教学重点讲解帧头、载荷和帧尾结构，分析MAC地址、类型字段及校验机制，通过实验验证帧封装过程。</a:t>
            </a:r>
          </a:p>
        </p:txBody>
      </p:sp>
      <p:sp>
        <p:nvSpPr>
          <p:cNvPr id="52" name="文本框 51"/>
          <p:cNvSpPr txBox="1"/>
          <p:nvPr/>
        </p:nvSpPr>
        <p:spPr>
          <a:xfrm>
            <a:off x="6057900" y="1981200"/>
            <a:ext cx="2056130" cy="306705"/>
          </a:xfrm>
          <a:prstGeom prst="rect">
            <a:avLst/>
          </a:prstGeom>
          <a:noFill/>
        </p:spPr>
        <p:txBody>
          <a:bodyPr wrap="square" rtlCol="0">
            <a:spAutoFit/>
          </a:bodyPr>
          <a:lstStyle/>
          <a:p>
            <a:pPr algn="l">
              <a:lnSpc>
                <a:spcPct val="100000"/>
              </a:lnSpc>
            </a:pPr>
            <a:r>
              <a:rPr lang="zh-CN" altLang="en-US" sz="1400" dirty="0">
                <a:solidFill>
                  <a:schemeClr val="tx1">
                    <a:lumMod val="65000"/>
                    <a:lumOff val="35000"/>
                  </a:schemeClr>
                </a:solidFill>
                <a:latin typeface="等线"/>
                <a:cs typeface="+mn-ea"/>
                <a:sym typeface="+mn-lt"/>
              </a:rPr>
              <a:t/>
            </a:r>
            <a:r>
              <a:rPr lang="en-US" altLang="zh-CN" sz="1400" dirty="0">
                <a:solidFill>
                  <a:schemeClr val="tx1">
                    <a:lumMod val="65000"/>
                    <a:lumOff val="35000"/>
                  </a:schemeClr>
                </a:solidFill>
                <a:latin typeface="等线"/>
                <a:cs typeface="+mn-ea"/>
                <a:sym typeface="+mn-lt"/>
              </a:rPr>
              <a:t/>
            </a:r>
            <a:r>
              <a:rPr lang="zh-CN" altLang="en-US" sz="1400" dirty="0">
                <a:solidFill>
                  <a:schemeClr val="tx1">
                    <a:lumMod val="65000"/>
                    <a:lumOff val="35000"/>
                  </a:schemeClr>
                </a:solidFill>
                <a:latin typeface="等线"/>
                <a:cs typeface="+mn-ea"/>
                <a:sym typeface="+mn-lt"/>
              </a:rPr>
              <a:t/>
            </a:r>
            <a:r>
              <a:rPr sz="1400">
                <a:solidFill>
                  <a:srgbClr val="000000"/>
                </a:solidFill>
                <a:latin typeface="等线"/>
              </a:rPr>
              <a:t>超时重传机制是TCP可靠传输的核心，通过设定重传定时器和确认机制确保数据完整到达。教学重点包括超时计算、重传触发条件和拥塞控制策略。</a:t>
            </a:r>
          </a:p>
        </p:txBody>
      </p:sp>
      <p:sp>
        <p:nvSpPr>
          <p:cNvPr id="53" name="文本框 52"/>
          <p:cNvSpPr txBox="1"/>
          <p:nvPr/>
        </p:nvSpPr>
        <p:spPr>
          <a:xfrm>
            <a:off x="8502015" y="4521200"/>
            <a:ext cx="2056130" cy="306705"/>
          </a:xfrm>
          <a:prstGeom prst="rect">
            <a:avLst/>
          </a:prstGeom>
          <a:noFill/>
        </p:spPr>
        <p:txBody>
          <a:bodyPr wrap="square" rtlCol="0">
            <a:spAutoFit/>
          </a:bodyPr>
          <a:lstStyle/>
          <a:p>
            <a:pPr algn="l">
              <a:lnSpc>
                <a:spcPct val="100000"/>
              </a:lnSpc>
            </a:pPr>
            <a:r>
              <a:rPr lang="zh-CN" altLang="en-US" sz="1400" dirty="0">
                <a:solidFill>
                  <a:schemeClr val="tx1">
                    <a:lumMod val="65000"/>
                    <a:lumOff val="35000"/>
                  </a:schemeClr>
                </a:solidFill>
                <a:latin typeface="等线"/>
                <a:cs typeface="+mn-ea"/>
                <a:sym typeface="+mn-lt"/>
              </a:rPr>
              <a:t/>
            </a:r>
            <a:r>
              <a:rPr lang="en-US" altLang="zh-CN" sz="1400" dirty="0">
                <a:solidFill>
                  <a:schemeClr val="tx1">
                    <a:lumMod val="65000"/>
                    <a:lumOff val="35000"/>
                  </a:schemeClr>
                </a:solidFill>
                <a:latin typeface="等线"/>
                <a:cs typeface="+mn-ea"/>
                <a:sym typeface="+mn-lt"/>
              </a:rPr>
              <a:t/>
            </a:r>
            <a:r>
              <a:rPr lang="zh-CN" altLang="en-US" sz="1400" dirty="0">
                <a:solidFill>
                  <a:schemeClr val="tx1">
                    <a:lumMod val="65000"/>
                    <a:lumOff val="35000"/>
                  </a:schemeClr>
                </a:solidFill>
                <a:latin typeface="等线"/>
                <a:cs typeface="+mn-ea"/>
                <a:sym typeface="+mn-lt"/>
              </a:rPr>
              <a:t/>
            </a:r>
            <a:r>
              <a:rPr sz="1400">
                <a:solidFill>
                  <a:srgbClr val="000000"/>
                </a:solidFill>
                <a:latin typeface="等线"/>
              </a:rPr>
              <a:t>确认帧处理阶段主要讲解数据链路层中接收方对正确接收的帧发送确认信号的过程，包括ACK帧的生成与传输机制。</a:t>
            </a:r>
          </a:p>
        </p:txBody>
      </p:sp>
      <p:sp>
        <p:nvSpPr>
          <p:cNvPr id="54" name="文本框 53"/>
          <p:cNvSpPr txBox="1"/>
          <p:nvPr/>
        </p:nvSpPr>
        <p:spPr>
          <a:xfrm>
            <a:off x="1482090" y="2960370"/>
            <a:ext cx="2039620" cy="438150"/>
          </a:xfrm>
          <a:prstGeom prst="rect">
            <a:avLst/>
          </a:prstGeom>
          <a:noFill/>
        </p:spPr>
        <p:txBody>
          <a:bodyPr wrap="square" rtlCol="0">
            <a:spAutoFit/>
            <a:scene3d>
              <a:camera prst="orthographicFront"/>
              <a:lightRig rig="threePt" dir="t"/>
            </a:scene3d>
            <a:sp3d contourW="12700"/>
          </a:bodyPr>
          <a:lstStyle/>
          <a:p>
            <a:pPr lvl="0" algn="ctr">
              <a:lnSpc>
                <a:spcPct val="94000"/>
              </a:lnSpc>
              <a:spcBef>
                <a:spcPts val="0"/>
              </a:spcBef>
              <a:spcAft>
                <a:spcPts val="0"/>
              </a:spcAft>
              <a:buClrTx/>
              <a:buSzTx/>
              <a:buFontTx/>
              <a:defRPr/>
            </a:pPr>
            <a:r>
              <a:rPr lang="zh-CN" altLang="en-US" sz="2400" b="1" noProof="0" dirty="0">
                <a:ln>
                  <a:noFill/>
                </a:ln>
                <a:solidFill>
                  <a:schemeClr val="tx1">
                    <a:lumMod val="65000"/>
                    <a:lumOff val="35000"/>
                  </a:schemeClr>
                </a:solidFill>
                <a:effectLst/>
                <a:uLnTx/>
                <a:uFillTx/>
                <a:latin typeface="等线"/>
                <a:cs typeface="+mn-ea"/>
                <a:sym typeface="+mn-lt"/>
              </a:rPr>
              <a:t/>
            </a:r>
            <a:r>
              <a:rPr lang="en-US" altLang="zh-CN" sz="2400" b="1" noProof="0" dirty="0">
                <a:ln>
                  <a:noFill/>
                </a:ln>
                <a:solidFill>
                  <a:schemeClr val="tx1">
                    <a:lumMod val="65000"/>
                    <a:lumOff val="35000"/>
                  </a:schemeClr>
                </a:solidFill>
                <a:effectLst/>
                <a:uLnTx/>
                <a:uFillTx/>
                <a:latin typeface="等线"/>
                <a:cs typeface="+mn-ea"/>
                <a:sym typeface="+mn-lt"/>
              </a:rPr>
              <a:t/>
            </a:r>
            <a:r>
              <a:rPr sz="2400" b="1">
                <a:solidFill>
                  <a:srgbClr val="000000"/>
                </a:solidFill>
                <a:latin typeface="等线"/>
              </a:rPr>
              <a:t>协议基本原理</a:t>
            </a:r>
          </a:p>
        </p:txBody>
      </p:sp>
      <p:sp>
        <p:nvSpPr>
          <p:cNvPr id="55" name="文本框 54"/>
          <p:cNvSpPr txBox="1"/>
          <p:nvPr/>
        </p:nvSpPr>
        <p:spPr>
          <a:xfrm>
            <a:off x="5932170" y="2954655"/>
            <a:ext cx="2190750" cy="438150"/>
          </a:xfrm>
          <a:prstGeom prst="rect">
            <a:avLst/>
          </a:prstGeom>
          <a:noFill/>
        </p:spPr>
        <p:txBody>
          <a:bodyPr wrap="square" rtlCol="0">
            <a:spAutoFit/>
            <a:scene3d>
              <a:camera prst="orthographicFront"/>
              <a:lightRig rig="threePt" dir="t"/>
            </a:scene3d>
            <a:sp3d contourW="12700"/>
          </a:bodyPr>
          <a:lstStyle/>
          <a:p>
            <a:pPr lvl="0" algn="ctr">
              <a:lnSpc>
                <a:spcPct val="94000"/>
              </a:lnSpc>
              <a:spcBef>
                <a:spcPts val="0"/>
              </a:spcBef>
              <a:spcAft>
                <a:spcPts val="0"/>
              </a:spcAft>
              <a:buClrTx/>
              <a:buSzTx/>
              <a:buFontTx/>
              <a:defRPr/>
            </a:pPr>
            <a:r>
              <a:rPr lang="zh-CN" altLang="en-US" sz="2400" b="1" noProof="0" dirty="0">
                <a:ln>
                  <a:noFill/>
                </a:ln>
                <a:solidFill>
                  <a:schemeClr val="tx1">
                    <a:lumMod val="65000"/>
                    <a:lumOff val="35000"/>
                  </a:schemeClr>
                </a:solidFill>
                <a:effectLst/>
                <a:uLnTx/>
                <a:uFillTx/>
                <a:latin typeface="等线"/>
                <a:cs typeface="+mn-ea"/>
                <a:sym typeface="+mn-lt"/>
              </a:rPr>
              <a:t/>
            </a:r>
            <a:r>
              <a:rPr lang="en-US" altLang="zh-CN" sz="2400" b="1" noProof="0" dirty="0">
                <a:ln>
                  <a:noFill/>
                </a:ln>
                <a:solidFill>
                  <a:schemeClr val="tx1">
                    <a:lumMod val="65000"/>
                    <a:lumOff val="35000"/>
                  </a:schemeClr>
                </a:solidFill>
                <a:effectLst/>
                <a:uLnTx/>
                <a:uFillTx/>
                <a:latin typeface="等线"/>
                <a:cs typeface="+mn-ea"/>
                <a:sym typeface="+mn-lt"/>
              </a:rPr>
              <a:t/>
            </a:r>
            <a:r>
              <a:rPr sz="2400" b="1">
                <a:solidFill>
                  <a:srgbClr val="000000"/>
                </a:solidFill>
                <a:latin typeface="等线"/>
              </a:rPr>
              <a:t>超时重传机制</a:t>
            </a:r>
          </a:p>
        </p:txBody>
      </p:sp>
      <p:sp>
        <p:nvSpPr>
          <p:cNvPr id="56" name="文本框 55"/>
          <p:cNvSpPr txBox="1"/>
          <p:nvPr/>
        </p:nvSpPr>
        <p:spPr>
          <a:xfrm>
            <a:off x="3792220" y="4007485"/>
            <a:ext cx="1954530" cy="438150"/>
          </a:xfrm>
          <a:prstGeom prst="rect">
            <a:avLst/>
          </a:prstGeom>
          <a:noFill/>
        </p:spPr>
        <p:txBody>
          <a:bodyPr wrap="square" rtlCol="0">
            <a:spAutoFit/>
            <a:scene3d>
              <a:camera prst="orthographicFront"/>
              <a:lightRig rig="threePt" dir="t"/>
            </a:scene3d>
            <a:sp3d contourW="12700"/>
          </a:bodyPr>
          <a:lstStyle/>
          <a:p>
            <a:pPr lvl="0" algn="ctr">
              <a:lnSpc>
                <a:spcPct val="94000"/>
              </a:lnSpc>
              <a:spcBef>
                <a:spcPts val="0"/>
              </a:spcBef>
              <a:spcAft>
                <a:spcPts val="0"/>
              </a:spcAft>
              <a:buClrTx/>
              <a:buSzTx/>
              <a:buFontTx/>
              <a:defRPr/>
            </a:pPr>
            <a:r>
              <a:rPr lang="zh-CN" altLang="en-US" sz="2400" b="1" noProof="0" dirty="0">
                <a:ln>
                  <a:noFill/>
                </a:ln>
                <a:solidFill>
                  <a:schemeClr val="tx1">
                    <a:lumMod val="65000"/>
                    <a:lumOff val="35000"/>
                  </a:schemeClr>
                </a:solidFill>
                <a:effectLst/>
                <a:uLnTx/>
                <a:uFillTx/>
                <a:latin typeface="等线"/>
                <a:cs typeface="+mn-ea"/>
                <a:sym typeface="+mn-lt"/>
              </a:rPr>
              <a:t/>
            </a:r>
            <a:r>
              <a:rPr lang="en-US" altLang="zh-CN" sz="2400" b="1" noProof="0" dirty="0">
                <a:ln>
                  <a:noFill/>
                </a:ln>
                <a:solidFill>
                  <a:schemeClr val="tx1">
                    <a:lumMod val="65000"/>
                    <a:lumOff val="35000"/>
                  </a:schemeClr>
                </a:solidFill>
                <a:effectLst/>
                <a:uLnTx/>
                <a:uFillTx/>
                <a:latin typeface="等线"/>
                <a:cs typeface="+mn-ea"/>
                <a:sym typeface="+mn-lt"/>
              </a:rPr>
              <a:t/>
            </a:r>
            <a:r>
              <a:rPr sz="2400" b="1">
                <a:solidFill>
                  <a:srgbClr val="000000"/>
                </a:solidFill>
                <a:latin typeface="等线"/>
              </a:rPr>
              <a:t>数据帧格式</a:t>
            </a:r>
          </a:p>
        </p:txBody>
      </p:sp>
      <p:sp>
        <p:nvSpPr>
          <p:cNvPr id="57" name="文本框 56"/>
          <p:cNvSpPr txBox="1"/>
          <p:nvPr/>
        </p:nvSpPr>
        <p:spPr>
          <a:xfrm>
            <a:off x="8114030" y="4001770"/>
            <a:ext cx="2463165" cy="438150"/>
          </a:xfrm>
          <a:prstGeom prst="rect">
            <a:avLst/>
          </a:prstGeom>
          <a:noFill/>
        </p:spPr>
        <p:txBody>
          <a:bodyPr wrap="square" rtlCol="0">
            <a:spAutoFit/>
            <a:scene3d>
              <a:camera prst="orthographicFront"/>
              <a:lightRig rig="threePt" dir="t"/>
            </a:scene3d>
            <a:sp3d contourW="12700"/>
          </a:bodyPr>
          <a:lstStyle/>
          <a:p>
            <a:pPr lvl="0" algn="ctr">
              <a:lnSpc>
                <a:spcPct val="94000"/>
              </a:lnSpc>
              <a:spcBef>
                <a:spcPts val="0"/>
              </a:spcBef>
              <a:spcAft>
                <a:spcPts val="0"/>
              </a:spcAft>
              <a:buClrTx/>
              <a:buSzTx/>
              <a:buFontTx/>
              <a:defRPr/>
            </a:pPr>
            <a:r>
              <a:rPr lang="zh-CN" altLang="en-US" sz="2400" b="1" noProof="0" dirty="0">
                <a:ln>
                  <a:noFill/>
                </a:ln>
                <a:solidFill>
                  <a:schemeClr val="tx1">
                    <a:lumMod val="65000"/>
                    <a:lumOff val="35000"/>
                  </a:schemeClr>
                </a:solidFill>
                <a:effectLst/>
                <a:uLnTx/>
                <a:uFillTx/>
                <a:latin typeface="等线"/>
                <a:cs typeface="+mn-ea"/>
                <a:sym typeface="+mn-lt"/>
              </a:rPr>
              <a:t/>
            </a:r>
            <a:r>
              <a:rPr lang="en-US" altLang="zh-CN" sz="2400" b="1" noProof="0" dirty="0">
                <a:ln>
                  <a:noFill/>
                </a:ln>
                <a:solidFill>
                  <a:schemeClr val="tx1">
                    <a:lumMod val="65000"/>
                    <a:lumOff val="35000"/>
                  </a:schemeClr>
                </a:solidFill>
                <a:effectLst/>
                <a:uLnTx/>
                <a:uFillTx/>
                <a:latin typeface="等线"/>
                <a:cs typeface="+mn-ea"/>
                <a:sym typeface="+mn-lt"/>
              </a:rPr>
              <a:t/>
            </a:r>
            <a:r>
              <a:rPr sz="2400" b="1">
                <a:solidFill>
                  <a:srgbClr val="000000"/>
                </a:solidFill>
                <a:latin typeface="等线"/>
              </a:rPr>
              <a:t>确认帧处理</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par>
                                <p:cTn id="10" presetID="53" presetClass="entr" presetSubtype="16" fill="hold" nodeType="with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ppt_w</p:attrName>
                                        </p:attrNameLst>
                                      </p:cBhvr>
                                      <p:tavLst>
                                        <p:tav tm="0">
                                          <p:val>
                                            <p:fltVal val="0"/>
                                          </p:val>
                                        </p:tav>
                                        <p:tav tm="100000">
                                          <p:val>
                                            <p:strVal val="#ppt_w"/>
                                          </p:val>
                                        </p:tav>
                                      </p:tavLst>
                                    </p:anim>
                                    <p:anim calcmode="lin" valueType="num">
                                      <p:cBhvr>
                                        <p:cTn id="13" dur="500" fill="hold"/>
                                        <p:tgtEl>
                                          <p:spTgt spid="29"/>
                                        </p:tgtEl>
                                        <p:attrNameLst>
                                          <p:attrName>ppt_h</p:attrName>
                                        </p:attrNameLst>
                                      </p:cBhvr>
                                      <p:tavLst>
                                        <p:tav tm="0">
                                          <p:val>
                                            <p:fltVal val="0"/>
                                          </p:val>
                                        </p:tav>
                                        <p:tav tm="100000">
                                          <p:val>
                                            <p:strVal val="#ppt_h"/>
                                          </p:val>
                                        </p:tav>
                                      </p:tavLst>
                                    </p:anim>
                                    <p:animEffect transition="in" filter="fade">
                                      <p:cBhvr>
                                        <p:cTn id="14" dur="500"/>
                                        <p:tgtEl>
                                          <p:spTgt spid="29"/>
                                        </p:tgtEl>
                                      </p:cBhvr>
                                    </p:animEffect>
                                  </p:childTnLst>
                                </p:cTn>
                              </p:par>
                              <p:par>
                                <p:cTn id="15" presetID="53" presetClass="entr" presetSubtype="16" fill="hold" nodeType="with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p:cTn id="17" dur="500" fill="hold"/>
                                        <p:tgtEl>
                                          <p:spTgt spid="30"/>
                                        </p:tgtEl>
                                        <p:attrNameLst>
                                          <p:attrName>ppt_w</p:attrName>
                                        </p:attrNameLst>
                                      </p:cBhvr>
                                      <p:tavLst>
                                        <p:tav tm="0">
                                          <p:val>
                                            <p:fltVal val="0"/>
                                          </p:val>
                                        </p:tav>
                                        <p:tav tm="100000">
                                          <p:val>
                                            <p:strVal val="#ppt_w"/>
                                          </p:val>
                                        </p:tav>
                                      </p:tavLst>
                                    </p:anim>
                                    <p:anim calcmode="lin" valueType="num">
                                      <p:cBhvr>
                                        <p:cTn id="18" dur="500" fill="hold"/>
                                        <p:tgtEl>
                                          <p:spTgt spid="30"/>
                                        </p:tgtEl>
                                        <p:attrNameLst>
                                          <p:attrName>ppt_h</p:attrName>
                                        </p:attrNameLst>
                                      </p:cBhvr>
                                      <p:tavLst>
                                        <p:tav tm="0">
                                          <p:val>
                                            <p:fltVal val="0"/>
                                          </p:val>
                                        </p:tav>
                                        <p:tav tm="100000">
                                          <p:val>
                                            <p:strVal val="#ppt_h"/>
                                          </p:val>
                                        </p:tav>
                                      </p:tavLst>
                                    </p:anim>
                                    <p:animEffect transition="in" filter="fade">
                                      <p:cBhvr>
                                        <p:cTn id="19" dur="500"/>
                                        <p:tgtEl>
                                          <p:spTgt spid="30"/>
                                        </p:tgtEl>
                                      </p:cBhvr>
                                    </p:animEffect>
                                  </p:childTnLst>
                                </p:cTn>
                              </p:par>
                              <p:par>
                                <p:cTn id="20" presetID="53" presetClass="entr" presetSubtype="16" fill="hold" nodeType="with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p:cTn id="22" dur="500" fill="hold"/>
                                        <p:tgtEl>
                                          <p:spTgt spid="31"/>
                                        </p:tgtEl>
                                        <p:attrNameLst>
                                          <p:attrName>ppt_w</p:attrName>
                                        </p:attrNameLst>
                                      </p:cBhvr>
                                      <p:tavLst>
                                        <p:tav tm="0">
                                          <p:val>
                                            <p:fltVal val="0"/>
                                          </p:val>
                                        </p:tav>
                                        <p:tav tm="100000">
                                          <p:val>
                                            <p:strVal val="#ppt_w"/>
                                          </p:val>
                                        </p:tav>
                                      </p:tavLst>
                                    </p:anim>
                                    <p:anim calcmode="lin" valueType="num">
                                      <p:cBhvr>
                                        <p:cTn id="23" dur="500" fill="hold"/>
                                        <p:tgtEl>
                                          <p:spTgt spid="31"/>
                                        </p:tgtEl>
                                        <p:attrNameLst>
                                          <p:attrName>ppt_h</p:attrName>
                                        </p:attrNameLst>
                                      </p:cBhvr>
                                      <p:tavLst>
                                        <p:tav tm="0">
                                          <p:val>
                                            <p:fltVal val="0"/>
                                          </p:val>
                                        </p:tav>
                                        <p:tav tm="100000">
                                          <p:val>
                                            <p:strVal val="#ppt_h"/>
                                          </p:val>
                                        </p:tav>
                                      </p:tavLst>
                                    </p:anim>
                                    <p:animEffect transition="in" filter="fade">
                                      <p:cBhvr>
                                        <p:cTn id="24" dur="500"/>
                                        <p:tgtEl>
                                          <p:spTgt spid="31"/>
                                        </p:tgtEl>
                                      </p:cBhvr>
                                    </p:animEffect>
                                  </p:childTnLst>
                                </p:cTn>
                              </p:par>
                              <p:par>
                                <p:cTn id="25" presetID="53" presetClass="entr" presetSubtype="16" fill="hold"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p:cTn id="27" dur="500" fill="hold"/>
                                        <p:tgtEl>
                                          <p:spTgt spid="32"/>
                                        </p:tgtEl>
                                        <p:attrNameLst>
                                          <p:attrName>ppt_w</p:attrName>
                                        </p:attrNameLst>
                                      </p:cBhvr>
                                      <p:tavLst>
                                        <p:tav tm="0">
                                          <p:val>
                                            <p:fltVal val="0"/>
                                          </p:val>
                                        </p:tav>
                                        <p:tav tm="100000">
                                          <p:val>
                                            <p:strVal val="#ppt_w"/>
                                          </p:val>
                                        </p:tav>
                                      </p:tavLst>
                                    </p:anim>
                                    <p:anim calcmode="lin" valueType="num">
                                      <p:cBhvr>
                                        <p:cTn id="28" dur="500" fill="hold"/>
                                        <p:tgtEl>
                                          <p:spTgt spid="32"/>
                                        </p:tgtEl>
                                        <p:attrNameLst>
                                          <p:attrName>ppt_h</p:attrName>
                                        </p:attrNameLst>
                                      </p:cBhvr>
                                      <p:tavLst>
                                        <p:tav tm="0">
                                          <p:val>
                                            <p:fltVal val="0"/>
                                          </p:val>
                                        </p:tav>
                                        <p:tav tm="100000">
                                          <p:val>
                                            <p:strVal val="#ppt_h"/>
                                          </p:val>
                                        </p:tav>
                                      </p:tavLst>
                                    </p:anim>
                                    <p:animEffect transition="in" filter="fade">
                                      <p:cBhvr>
                                        <p:cTn id="29" dur="500"/>
                                        <p:tgtEl>
                                          <p:spTgt spid="32"/>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 calcmode="lin" valueType="num">
                                      <p:cBhvr>
                                        <p:cTn id="32" dur="500" fill="hold"/>
                                        <p:tgtEl>
                                          <p:spTgt spid="33"/>
                                        </p:tgtEl>
                                        <p:attrNameLst>
                                          <p:attrName>ppt_w</p:attrName>
                                        </p:attrNameLst>
                                      </p:cBhvr>
                                      <p:tavLst>
                                        <p:tav tm="0">
                                          <p:val>
                                            <p:fltVal val="0"/>
                                          </p:val>
                                        </p:tav>
                                        <p:tav tm="100000">
                                          <p:val>
                                            <p:strVal val="#ppt_w"/>
                                          </p:val>
                                        </p:tav>
                                      </p:tavLst>
                                    </p:anim>
                                    <p:anim calcmode="lin" valueType="num">
                                      <p:cBhvr>
                                        <p:cTn id="33" dur="500" fill="hold"/>
                                        <p:tgtEl>
                                          <p:spTgt spid="33"/>
                                        </p:tgtEl>
                                        <p:attrNameLst>
                                          <p:attrName>ppt_h</p:attrName>
                                        </p:attrNameLst>
                                      </p:cBhvr>
                                      <p:tavLst>
                                        <p:tav tm="0">
                                          <p:val>
                                            <p:fltVal val="0"/>
                                          </p:val>
                                        </p:tav>
                                        <p:tav tm="100000">
                                          <p:val>
                                            <p:strVal val="#ppt_h"/>
                                          </p:val>
                                        </p:tav>
                                      </p:tavLst>
                                    </p:anim>
                                    <p:animEffect transition="in" filter="fade">
                                      <p:cBhvr>
                                        <p:cTn id="34" dur="500"/>
                                        <p:tgtEl>
                                          <p:spTgt spid="3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Effect transition="in" filter="fade">
                                      <p:cBhvr>
                                        <p:cTn id="39" dur="500"/>
                                        <p:tgtEl>
                                          <p:spTgt spid="34"/>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5"/>
                                        </p:tgtEl>
                                        <p:attrNameLst>
                                          <p:attrName>style.visibility</p:attrName>
                                        </p:attrNameLst>
                                      </p:cBhvr>
                                      <p:to>
                                        <p:strVal val="visible"/>
                                      </p:to>
                                    </p:set>
                                    <p:anim calcmode="lin" valueType="num">
                                      <p:cBhvr>
                                        <p:cTn id="42" dur="500" fill="hold"/>
                                        <p:tgtEl>
                                          <p:spTgt spid="35"/>
                                        </p:tgtEl>
                                        <p:attrNameLst>
                                          <p:attrName>ppt_w</p:attrName>
                                        </p:attrNameLst>
                                      </p:cBhvr>
                                      <p:tavLst>
                                        <p:tav tm="0">
                                          <p:val>
                                            <p:fltVal val="0"/>
                                          </p:val>
                                        </p:tav>
                                        <p:tav tm="100000">
                                          <p:val>
                                            <p:strVal val="#ppt_w"/>
                                          </p:val>
                                        </p:tav>
                                      </p:tavLst>
                                    </p:anim>
                                    <p:anim calcmode="lin" valueType="num">
                                      <p:cBhvr>
                                        <p:cTn id="43" dur="500" fill="hold"/>
                                        <p:tgtEl>
                                          <p:spTgt spid="35"/>
                                        </p:tgtEl>
                                        <p:attrNameLst>
                                          <p:attrName>ppt_h</p:attrName>
                                        </p:attrNameLst>
                                      </p:cBhvr>
                                      <p:tavLst>
                                        <p:tav tm="0">
                                          <p:val>
                                            <p:fltVal val="0"/>
                                          </p:val>
                                        </p:tav>
                                        <p:tav tm="100000">
                                          <p:val>
                                            <p:strVal val="#ppt_h"/>
                                          </p:val>
                                        </p:tav>
                                      </p:tavLst>
                                    </p:anim>
                                    <p:animEffect transition="in" filter="fade">
                                      <p:cBhvr>
                                        <p:cTn id="44" dur="500"/>
                                        <p:tgtEl>
                                          <p:spTgt spid="35"/>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p:cTn id="47" dur="500" fill="hold"/>
                                        <p:tgtEl>
                                          <p:spTgt spid="36"/>
                                        </p:tgtEl>
                                        <p:attrNameLst>
                                          <p:attrName>ppt_w</p:attrName>
                                        </p:attrNameLst>
                                      </p:cBhvr>
                                      <p:tavLst>
                                        <p:tav tm="0">
                                          <p:val>
                                            <p:fltVal val="0"/>
                                          </p:val>
                                        </p:tav>
                                        <p:tav tm="100000">
                                          <p:val>
                                            <p:strVal val="#ppt_w"/>
                                          </p:val>
                                        </p:tav>
                                      </p:tavLst>
                                    </p:anim>
                                    <p:anim calcmode="lin" valueType="num">
                                      <p:cBhvr>
                                        <p:cTn id="48" dur="500" fill="hold"/>
                                        <p:tgtEl>
                                          <p:spTgt spid="36"/>
                                        </p:tgtEl>
                                        <p:attrNameLst>
                                          <p:attrName>ppt_h</p:attrName>
                                        </p:attrNameLst>
                                      </p:cBhvr>
                                      <p:tavLst>
                                        <p:tav tm="0">
                                          <p:val>
                                            <p:fltVal val="0"/>
                                          </p:val>
                                        </p:tav>
                                        <p:tav tm="100000">
                                          <p:val>
                                            <p:strVal val="#ppt_h"/>
                                          </p:val>
                                        </p:tav>
                                      </p:tavLst>
                                    </p:anim>
                                    <p:animEffect transition="in" filter="fade">
                                      <p:cBhvr>
                                        <p:cTn id="49" dur="500"/>
                                        <p:tgtEl>
                                          <p:spTgt spid="36"/>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37"/>
                                        </p:tgtEl>
                                        <p:attrNameLst>
                                          <p:attrName>style.visibility</p:attrName>
                                        </p:attrNameLst>
                                      </p:cBhvr>
                                      <p:to>
                                        <p:strVal val="visible"/>
                                      </p:to>
                                    </p:set>
                                    <p:anim calcmode="lin" valueType="num">
                                      <p:cBhvr>
                                        <p:cTn id="52" dur="500" fill="hold"/>
                                        <p:tgtEl>
                                          <p:spTgt spid="37"/>
                                        </p:tgtEl>
                                        <p:attrNameLst>
                                          <p:attrName>ppt_w</p:attrName>
                                        </p:attrNameLst>
                                      </p:cBhvr>
                                      <p:tavLst>
                                        <p:tav tm="0">
                                          <p:val>
                                            <p:fltVal val="0"/>
                                          </p:val>
                                        </p:tav>
                                        <p:tav tm="100000">
                                          <p:val>
                                            <p:strVal val="#ppt_w"/>
                                          </p:val>
                                        </p:tav>
                                      </p:tavLst>
                                    </p:anim>
                                    <p:anim calcmode="lin" valueType="num">
                                      <p:cBhvr>
                                        <p:cTn id="53" dur="500" fill="hold"/>
                                        <p:tgtEl>
                                          <p:spTgt spid="37"/>
                                        </p:tgtEl>
                                        <p:attrNameLst>
                                          <p:attrName>ppt_h</p:attrName>
                                        </p:attrNameLst>
                                      </p:cBhvr>
                                      <p:tavLst>
                                        <p:tav tm="0">
                                          <p:val>
                                            <p:fltVal val="0"/>
                                          </p:val>
                                        </p:tav>
                                        <p:tav tm="100000">
                                          <p:val>
                                            <p:strVal val="#ppt_h"/>
                                          </p:val>
                                        </p:tav>
                                      </p:tavLst>
                                    </p:anim>
                                    <p:animEffect transition="in" filter="fade">
                                      <p:cBhvr>
                                        <p:cTn id="54" dur="500"/>
                                        <p:tgtEl>
                                          <p:spTgt spid="37"/>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38"/>
                                        </p:tgtEl>
                                        <p:attrNameLst>
                                          <p:attrName>style.visibility</p:attrName>
                                        </p:attrNameLst>
                                      </p:cBhvr>
                                      <p:to>
                                        <p:strVal val="visible"/>
                                      </p:to>
                                    </p:set>
                                    <p:anim calcmode="lin" valueType="num">
                                      <p:cBhvr>
                                        <p:cTn id="57" dur="500" fill="hold"/>
                                        <p:tgtEl>
                                          <p:spTgt spid="38"/>
                                        </p:tgtEl>
                                        <p:attrNameLst>
                                          <p:attrName>ppt_w</p:attrName>
                                        </p:attrNameLst>
                                      </p:cBhvr>
                                      <p:tavLst>
                                        <p:tav tm="0">
                                          <p:val>
                                            <p:fltVal val="0"/>
                                          </p:val>
                                        </p:tav>
                                        <p:tav tm="100000">
                                          <p:val>
                                            <p:strVal val="#ppt_w"/>
                                          </p:val>
                                        </p:tav>
                                      </p:tavLst>
                                    </p:anim>
                                    <p:anim calcmode="lin" valueType="num">
                                      <p:cBhvr>
                                        <p:cTn id="58" dur="500" fill="hold"/>
                                        <p:tgtEl>
                                          <p:spTgt spid="38"/>
                                        </p:tgtEl>
                                        <p:attrNameLst>
                                          <p:attrName>ppt_h</p:attrName>
                                        </p:attrNameLst>
                                      </p:cBhvr>
                                      <p:tavLst>
                                        <p:tav tm="0">
                                          <p:val>
                                            <p:fltVal val="0"/>
                                          </p:val>
                                        </p:tav>
                                        <p:tav tm="100000">
                                          <p:val>
                                            <p:strVal val="#ppt_h"/>
                                          </p:val>
                                        </p:tav>
                                      </p:tavLst>
                                    </p:anim>
                                    <p:animEffect transition="in" filter="fade">
                                      <p:cBhvr>
                                        <p:cTn id="59" dur="500"/>
                                        <p:tgtEl>
                                          <p:spTgt spid="38"/>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p:cTn id="62" dur="500" fill="hold"/>
                                        <p:tgtEl>
                                          <p:spTgt spid="39"/>
                                        </p:tgtEl>
                                        <p:attrNameLst>
                                          <p:attrName>ppt_w</p:attrName>
                                        </p:attrNameLst>
                                      </p:cBhvr>
                                      <p:tavLst>
                                        <p:tav tm="0">
                                          <p:val>
                                            <p:fltVal val="0"/>
                                          </p:val>
                                        </p:tav>
                                        <p:tav tm="100000">
                                          <p:val>
                                            <p:strVal val="#ppt_w"/>
                                          </p:val>
                                        </p:tav>
                                      </p:tavLst>
                                    </p:anim>
                                    <p:anim calcmode="lin" valueType="num">
                                      <p:cBhvr>
                                        <p:cTn id="63" dur="500" fill="hold"/>
                                        <p:tgtEl>
                                          <p:spTgt spid="39"/>
                                        </p:tgtEl>
                                        <p:attrNameLst>
                                          <p:attrName>ppt_h</p:attrName>
                                        </p:attrNameLst>
                                      </p:cBhvr>
                                      <p:tavLst>
                                        <p:tav tm="0">
                                          <p:val>
                                            <p:fltVal val="0"/>
                                          </p:val>
                                        </p:tav>
                                        <p:tav tm="100000">
                                          <p:val>
                                            <p:strVal val="#ppt_h"/>
                                          </p:val>
                                        </p:tav>
                                      </p:tavLst>
                                    </p:anim>
                                    <p:animEffect transition="in" filter="fade">
                                      <p:cBhvr>
                                        <p:cTn id="64" dur="500"/>
                                        <p:tgtEl>
                                          <p:spTgt spid="39"/>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anim calcmode="lin" valueType="num">
                                      <p:cBhvr>
                                        <p:cTn id="67" dur="500" fill="hold"/>
                                        <p:tgtEl>
                                          <p:spTgt spid="40"/>
                                        </p:tgtEl>
                                        <p:attrNameLst>
                                          <p:attrName>ppt_w</p:attrName>
                                        </p:attrNameLst>
                                      </p:cBhvr>
                                      <p:tavLst>
                                        <p:tav tm="0">
                                          <p:val>
                                            <p:fltVal val="0"/>
                                          </p:val>
                                        </p:tav>
                                        <p:tav tm="100000">
                                          <p:val>
                                            <p:strVal val="#ppt_w"/>
                                          </p:val>
                                        </p:tav>
                                      </p:tavLst>
                                    </p:anim>
                                    <p:anim calcmode="lin" valueType="num">
                                      <p:cBhvr>
                                        <p:cTn id="68" dur="500" fill="hold"/>
                                        <p:tgtEl>
                                          <p:spTgt spid="40"/>
                                        </p:tgtEl>
                                        <p:attrNameLst>
                                          <p:attrName>ppt_h</p:attrName>
                                        </p:attrNameLst>
                                      </p:cBhvr>
                                      <p:tavLst>
                                        <p:tav tm="0">
                                          <p:val>
                                            <p:fltVal val="0"/>
                                          </p:val>
                                        </p:tav>
                                        <p:tav tm="100000">
                                          <p:val>
                                            <p:strVal val="#ppt_h"/>
                                          </p:val>
                                        </p:tav>
                                      </p:tavLst>
                                    </p:anim>
                                    <p:animEffect transition="in" filter="fade">
                                      <p:cBhvr>
                                        <p:cTn id="69" dur="500"/>
                                        <p:tgtEl>
                                          <p:spTgt spid="40"/>
                                        </p:tgtEl>
                                      </p:cBhvr>
                                    </p:animEffect>
                                  </p:childTnLst>
                                </p:cTn>
                              </p:par>
                              <p:par>
                                <p:cTn id="70" presetID="53" presetClass="entr" presetSubtype="16" fill="hold" nodeType="withEffect">
                                  <p:stCondLst>
                                    <p:cond delay="0"/>
                                  </p:stCondLst>
                                  <p:childTnLst>
                                    <p:set>
                                      <p:cBhvr>
                                        <p:cTn id="71" dur="1" fill="hold">
                                          <p:stCondLst>
                                            <p:cond delay="0"/>
                                          </p:stCondLst>
                                        </p:cTn>
                                        <p:tgtEl>
                                          <p:spTgt spid="41"/>
                                        </p:tgtEl>
                                        <p:attrNameLst>
                                          <p:attrName>style.visibility</p:attrName>
                                        </p:attrNameLst>
                                      </p:cBhvr>
                                      <p:to>
                                        <p:strVal val="visible"/>
                                      </p:to>
                                    </p:set>
                                    <p:anim calcmode="lin" valueType="num">
                                      <p:cBhvr>
                                        <p:cTn id="72" dur="500" fill="hold"/>
                                        <p:tgtEl>
                                          <p:spTgt spid="41"/>
                                        </p:tgtEl>
                                        <p:attrNameLst>
                                          <p:attrName>ppt_w</p:attrName>
                                        </p:attrNameLst>
                                      </p:cBhvr>
                                      <p:tavLst>
                                        <p:tav tm="0">
                                          <p:val>
                                            <p:fltVal val="0"/>
                                          </p:val>
                                        </p:tav>
                                        <p:tav tm="100000">
                                          <p:val>
                                            <p:strVal val="#ppt_w"/>
                                          </p:val>
                                        </p:tav>
                                      </p:tavLst>
                                    </p:anim>
                                    <p:anim calcmode="lin" valueType="num">
                                      <p:cBhvr>
                                        <p:cTn id="73" dur="500" fill="hold"/>
                                        <p:tgtEl>
                                          <p:spTgt spid="41"/>
                                        </p:tgtEl>
                                        <p:attrNameLst>
                                          <p:attrName>ppt_h</p:attrName>
                                        </p:attrNameLst>
                                      </p:cBhvr>
                                      <p:tavLst>
                                        <p:tav tm="0">
                                          <p:val>
                                            <p:fltVal val="0"/>
                                          </p:val>
                                        </p:tav>
                                        <p:tav tm="100000">
                                          <p:val>
                                            <p:strVal val="#ppt_h"/>
                                          </p:val>
                                        </p:tav>
                                      </p:tavLst>
                                    </p:anim>
                                    <p:animEffect transition="in" filter="fade">
                                      <p:cBhvr>
                                        <p:cTn id="74" dur="500"/>
                                        <p:tgtEl>
                                          <p:spTgt spid="41"/>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47"/>
                                        </p:tgtEl>
                                        <p:attrNameLst>
                                          <p:attrName>style.visibility</p:attrName>
                                        </p:attrNameLst>
                                      </p:cBhvr>
                                      <p:to>
                                        <p:strVal val="visible"/>
                                      </p:to>
                                    </p:set>
                                    <p:anim calcmode="lin" valueType="num">
                                      <p:cBhvr>
                                        <p:cTn id="77" dur="500" fill="hold"/>
                                        <p:tgtEl>
                                          <p:spTgt spid="47"/>
                                        </p:tgtEl>
                                        <p:attrNameLst>
                                          <p:attrName>ppt_w</p:attrName>
                                        </p:attrNameLst>
                                      </p:cBhvr>
                                      <p:tavLst>
                                        <p:tav tm="0">
                                          <p:val>
                                            <p:fltVal val="0"/>
                                          </p:val>
                                        </p:tav>
                                        <p:tav tm="100000">
                                          <p:val>
                                            <p:strVal val="#ppt_w"/>
                                          </p:val>
                                        </p:tav>
                                      </p:tavLst>
                                    </p:anim>
                                    <p:anim calcmode="lin" valueType="num">
                                      <p:cBhvr>
                                        <p:cTn id="78" dur="500" fill="hold"/>
                                        <p:tgtEl>
                                          <p:spTgt spid="47"/>
                                        </p:tgtEl>
                                        <p:attrNameLst>
                                          <p:attrName>ppt_h</p:attrName>
                                        </p:attrNameLst>
                                      </p:cBhvr>
                                      <p:tavLst>
                                        <p:tav tm="0">
                                          <p:val>
                                            <p:fltVal val="0"/>
                                          </p:val>
                                        </p:tav>
                                        <p:tav tm="100000">
                                          <p:val>
                                            <p:strVal val="#ppt_h"/>
                                          </p:val>
                                        </p:tav>
                                      </p:tavLst>
                                    </p:anim>
                                    <p:animEffect transition="in" filter="fade">
                                      <p:cBhvr>
                                        <p:cTn id="79" dur="500"/>
                                        <p:tgtEl>
                                          <p:spTgt spid="47"/>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48"/>
                                        </p:tgtEl>
                                        <p:attrNameLst>
                                          <p:attrName>style.visibility</p:attrName>
                                        </p:attrNameLst>
                                      </p:cBhvr>
                                      <p:to>
                                        <p:strVal val="visible"/>
                                      </p:to>
                                    </p:set>
                                    <p:anim calcmode="lin" valueType="num">
                                      <p:cBhvr>
                                        <p:cTn id="82" dur="500" fill="hold"/>
                                        <p:tgtEl>
                                          <p:spTgt spid="48"/>
                                        </p:tgtEl>
                                        <p:attrNameLst>
                                          <p:attrName>ppt_w</p:attrName>
                                        </p:attrNameLst>
                                      </p:cBhvr>
                                      <p:tavLst>
                                        <p:tav tm="0">
                                          <p:val>
                                            <p:fltVal val="0"/>
                                          </p:val>
                                        </p:tav>
                                        <p:tav tm="100000">
                                          <p:val>
                                            <p:strVal val="#ppt_w"/>
                                          </p:val>
                                        </p:tav>
                                      </p:tavLst>
                                    </p:anim>
                                    <p:anim calcmode="lin" valueType="num">
                                      <p:cBhvr>
                                        <p:cTn id="83" dur="500" fill="hold"/>
                                        <p:tgtEl>
                                          <p:spTgt spid="48"/>
                                        </p:tgtEl>
                                        <p:attrNameLst>
                                          <p:attrName>ppt_h</p:attrName>
                                        </p:attrNameLst>
                                      </p:cBhvr>
                                      <p:tavLst>
                                        <p:tav tm="0">
                                          <p:val>
                                            <p:fltVal val="0"/>
                                          </p:val>
                                        </p:tav>
                                        <p:tav tm="100000">
                                          <p:val>
                                            <p:strVal val="#ppt_h"/>
                                          </p:val>
                                        </p:tav>
                                      </p:tavLst>
                                    </p:anim>
                                    <p:animEffect transition="in" filter="fade">
                                      <p:cBhvr>
                                        <p:cTn id="84" dur="500"/>
                                        <p:tgtEl>
                                          <p:spTgt spid="48"/>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49"/>
                                        </p:tgtEl>
                                        <p:attrNameLst>
                                          <p:attrName>style.visibility</p:attrName>
                                        </p:attrNameLst>
                                      </p:cBhvr>
                                      <p:to>
                                        <p:strVal val="visible"/>
                                      </p:to>
                                    </p:set>
                                    <p:anim calcmode="lin" valueType="num">
                                      <p:cBhvr>
                                        <p:cTn id="87" dur="500" fill="hold"/>
                                        <p:tgtEl>
                                          <p:spTgt spid="49"/>
                                        </p:tgtEl>
                                        <p:attrNameLst>
                                          <p:attrName>ppt_w</p:attrName>
                                        </p:attrNameLst>
                                      </p:cBhvr>
                                      <p:tavLst>
                                        <p:tav tm="0">
                                          <p:val>
                                            <p:fltVal val="0"/>
                                          </p:val>
                                        </p:tav>
                                        <p:tav tm="100000">
                                          <p:val>
                                            <p:strVal val="#ppt_w"/>
                                          </p:val>
                                        </p:tav>
                                      </p:tavLst>
                                    </p:anim>
                                    <p:anim calcmode="lin" valueType="num">
                                      <p:cBhvr>
                                        <p:cTn id="88" dur="500" fill="hold"/>
                                        <p:tgtEl>
                                          <p:spTgt spid="49"/>
                                        </p:tgtEl>
                                        <p:attrNameLst>
                                          <p:attrName>ppt_h</p:attrName>
                                        </p:attrNameLst>
                                      </p:cBhvr>
                                      <p:tavLst>
                                        <p:tav tm="0">
                                          <p:val>
                                            <p:fltVal val="0"/>
                                          </p:val>
                                        </p:tav>
                                        <p:tav tm="100000">
                                          <p:val>
                                            <p:strVal val="#ppt_h"/>
                                          </p:val>
                                        </p:tav>
                                      </p:tavLst>
                                    </p:anim>
                                    <p:animEffect transition="in" filter="fade">
                                      <p:cBhvr>
                                        <p:cTn id="89" dur="500"/>
                                        <p:tgtEl>
                                          <p:spTgt spid="49"/>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50"/>
                                        </p:tgtEl>
                                        <p:attrNameLst>
                                          <p:attrName>style.visibility</p:attrName>
                                        </p:attrNameLst>
                                      </p:cBhvr>
                                      <p:to>
                                        <p:strVal val="visible"/>
                                      </p:to>
                                    </p:set>
                                    <p:anim calcmode="lin" valueType="num">
                                      <p:cBhvr>
                                        <p:cTn id="92" dur="500" fill="hold"/>
                                        <p:tgtEl>
                                          <p:spTgt spid="50"/>
                                        </p:tgtEl>
                                        <p:attrNameLst>
                                          <p:attrName>ppt_w</p:attrName>
                                        </p:attrNameLst>
                                      </p:cBhvr>
                                      <p:tavLst>
                                        <p:tav tm="0">
                                          <p:val>
                                            <p:fltVal val="0"/>
                                          </p:val>
                                        </p:tav>
                                        <p:tav tm="100000">
                                          <p:val>
                                            <p:strVal val="#ppt_w"/>
                                          </p:val>
                                        </p:tav>
                                      </p:tavLst>
                                    </p:anim>
                                    <p:anim calcmode="lin" valueType="num">
                                      <p:cBhvr>
                                        <p:cTn id="93" dur="500" fill="hold"/>
                                        <p:tgtEl>
                                          <p:spTgt spid="50"/>
                                        </p:tgtEl>
                                        <p:attrNameLst>
                                          <p:attrName>ppt_h</p:attrName>
                                        </p:attrNameLst>
                                      </p:cBhvr>
                                      <p:tavLst>
                                        <p:tav tm="0">
                                          <p:val>
                                            <p:fltVal val="0"/>
                                          </p:val>
                                        </p:tav>
                                        <p:tav tm="100000">
                                          <p:val>
                                            <p:strVal val="#ppt_h"/>
                                          </p:val>
                                        </p:tav>
                                      </p:tavLst>
                                    </p:anim>
                                    <p:animEffect transition="in" filter="fade">
                                      <p:cBhvr>
                                        <p:cTn id="94" dur="500"/>
                                        <p:tgtEl>
                                          <p:spTgt spid="50"/>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51"/>
                                        </p:tgtEl>
                                        <p:attrNameLst>
                                          <p:attrName>style.visibility</p:attrName>
                                        </p:attrNameLst>
                                      </p:cBhvr>
                                      <p:to>
                                        <p:strVal val="visible"/>
                                      </p:to>
                                    </p:set>
                                    <p:anim calcmode="lin" valueType="num">
                                      <p:cBhvr>
                                        <p:cTn id="97" dur="500" fill="hold"/>
                                        <p:tgtEl>
                                          <p:spTgt spid="51"/>
                                        </p:tgtEl>
                                        <p:attrNameLst>
                                          <p:attrName>ppt_w</p:attrName>
                                        </p:attrNameLst>
                                      </p:cBhvr>
                                      <p:tavLst>
                                        <p:tav tm="0">
                                          <p:val>
                                            <p:fltVal val="0"/>
                                          </p:val>
                                        </p:tav>
                                        <p:tav tm="100000">
                                          <p:val>
                                            <p:strVal val="#ppt_w"/>
                                          </p:val>
                                        </p:tav>
                                      </p:tavLst>
                                    </p:anim>
                                    <p:anim calcmode="lin" valueType="num">
                                      <p:cBhvr>
                                        <p:cTn id="98" dur="500" fill="hold"/>
                                        <p:tgtEl>
                                          <p:spTgt spid="51"/>
                                        </p:tgtEl>
                                        <p:attrNameLst>
                                          <p:attrName>ppt_h</p:attrName>
                                        </p:attrNameLst>
                                      </p:cBhvr>
                                      <p:tavLst>
                                        <p:tav tm="0">
                                          <p:val>
                                            <p:fltVal val="0"/>
                                          </p:val>
                                        </p:tav>
                                        <p:tav tm="100000">
                                          <p:val>
                                            <p:strVal val="#ppt_h"/>
                                          </p:val>
                                        </p:tav>
                                      </p:tavLst>
                                    </p:anim>
                                    <p:animEffect transition="in" filter="fade">
                                      <p:cBhvr>
                                        <p:cTn id="99" dur="500"/>
                                        <p:tgtEl>
                                          <p:spTgt spid="51"/>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52"/>
                                        </p:tgtEl>
                                        <p:attrNameLst>
                                          <p:attrName>style.visibility</p:attrName>
                                        </p:attrNameLst>
                                      </p:cBhvr>
                                      <p:to>
                                        <p:strVal val="visible"/>
                                      </p:to>
                                    </p:set>
                                    <p:anim calcmode="lin" valueType="num">
                                      <p:cBhvr>
                                        <p:cTn id="102" dur="500" fill="hold"/>
                                        <p:tgtEl>
                                          <p:spTgt spid="52"/>
                                        </p:tgtEl>
                                        <p:attrNameLst>
                                          <p:attrName>ppt_w</p:attrName>
                                        </p:attrNameLst>
                                      </p:cBhvr>
                                      <p:tavLst>
                                        <p:tav tm="0">
                                          <p:val>
                                            <p:fltVal val="0"/>
                                          </p:val>
                                        </p:tav>
                                        <p:tav tm="100000">
                                          <p:val>
                                            <p:strVal val="#ppt_w"/>
                                          </p:val>
                                        </p:tav>
                                      </p:tavLst>
                                    </p:anim>
                                    <p:anim calcmode="lin" valueType="num">
                                      <p:cBhvr>
                                        <p:cTn id="103" dur="500" fill="hold"/>
                                        <p:tgtEl>
                                          <p:spTgt spid="52"/>
                                        </p:tgtEl>
                                        <p:attrNameLst>
                                          <p:attrName>ppt_h</p:attrName>
                                        </p:attrNameLst>
                                      </p:cBhvr>
                                      <p:tavLst>
                                        <p:tav tm="0">
                                          <p:val>
                                            <p:fltVal val="0"/>
                                          </p:val>
                                        </p:tav>
                                        <p:tav tm="100000">
                                          <p:val>
                                            <p:strVal val="#ppt_h"/>
                                          </p:val>
                                        </p:tav>
                                      </p:tavLst>
                                    </p:anim>
                                    <p:animEffect transition="in" filter="fade">
                                      <p:cBhvr>
                                        <p:cTn id="104" dur="500"/>
                                        <p:tgtEl>
                                          <p:spTgt spid="52"/>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53"/>
                                        </p:tgtEl>
                                        <p:attrNameLst>
                                          <p:attrName>style.visibility</p:attrName>
                                        </p:attrNameLst>
                                      </p:cBhvr>
                                      <p:to>
                                        <p:strVal val="visible"/>
                                      </p:to>
                                    </p:set>
                                    <p:anim calcmode="lin" valueType="num">
                                      <p:cBhvr>
                                        <p:cTn id="107" dur="500" fill="hold"/>
                                        <p:tgtEl>
                                          <p:spTgt spid="53"/>
                                        </p:tgtEl>
                                        <p:attrNameLst>
                                          <p:attrName>ppt_w</p:attrName>
                                        </p:attrNameLst>
                                      </p:cBhvr>
                                      <p:tavLst>
                                        <p:tav tm="0">
                                          <p:val>
                                            <p:fltVal val="0"/>
                                          </p:val>
                                        </p:tav>
                                        <p:tav tm="100000">
                                          <p:val>
                                            <p:strVal val="#ppt_w"/>
                                          </p:val>
                                        </p:tav>
                                      </p:tavLst>
                                    </p:anim>
                                    <p:anim calcmode="lin" valueType="num">
                                      <p:cBhvr>
                                        <p:cTn id="108" dur="500" fill="hold"/>
                                        <p:tgtEl>
                                          <p:spTgt spid="53"/>
                                        </p:tgtEl>
                                        <p:attrNameLst>
                                          <p:attrName>ppt_h</p:attrName>
                                        </p:attrNameLst>
                                      </p:cBhvr>
                                      <p:tavLst>
                                        <p:tav tm="0">
                                          <p:val>
                                            <p:fltVal val="0"/>
                                          </p:val>
                                        </p:tav>
                                        <p:tav tm="100000">
                                          <p:val>
                                            <p:strVal val="#ppt_h"/>
                                          </p:val>
                                        </p:tav>
                                      </p:tavLst>
                                    </p:anim>
                                    <p:animEffect transition="in" filter="fade">
                                      <p:cBhvr>
                                        <p:cTn id="109" dur="500"/>
                                        <p:tgtEl>
                                          <p:spTgt spid="53"/>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54"/>
                                        </p:tgtEl>
                                        <p:attrNameLst>
                                          <p:attrName>style.visibility</p:attrName>
                                        </p:attrNameLst>
                                      </p:cBhvr>
                                      <p:to>
                                        <p:strVal val="visible"/>
                                      </p:to>
                                    </p:set>
                                    <p:anim calcmode="lin" valueType="num">
                                      <p:cBhvr>
                                        <p:cTn id="112" dur="500" fill="hold"/>
                                        <p:tgtEl>
                                          <p:spTgt spid="54"/>
                                        </p:tgtEl>
                                        <p:attrNameLst>
                                          <p:attrName>ppt_w</p:attrName>
                                        </p:attrNameLst>
                                      </p:cBhvr>
                                      <p:tavLst>
                                        <p:tav tm="0">
                                          <p:val>
                                            <p:fltVal val="0"/>
                                          </p:val>
                                        </p:tav>
                                        <p:tav tm="100000">
                                          <p:val>
                                            <p:strVal val="#ppt_w"/>
                                          </p:val>
                                        </p:tav>
                                      </p:tavLst>
                                    </p:anim>
                                    <p:anim calcmode="lin" valueType="num">
                                      <p:cBhvr>
                                        <p:cTn id="113" dur="500" fill="hold"/>
                                        <p:tgtEl>
                                          <p:spTgt spid="54"/>
                                        </p:tgtEl>
                                        <p:attrNameLst>
                                          <p:attrName>ppt_h</p:attrName>
                                        </p:attrNameLst>
                                      </p:cBhvr>
                                      <p:tavLst>
                                        <p:tav tm="0">
                                          <p:val>
                                            <p:fltVal val="0"/>
                                          </p:val>
                                        </p:tav>
                                        <p:tav tm="100000">
                                          <p:val>
                                            <p:strVal val="#ppt_h"/>
                                          </p:val>
                                        </p:tav>
                                      </p:tavLst>
                                    </p:anim>
                                    <p:animEffect transition="in" filter="fade">
                                      <p:cBhvr>
                                        <p:cTn id="114" dur="500"/>
                                        <p:tgtEl>
                                          <p:spTgt spid="54"/>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55"/>
                                        </p:tgtEl>
                                        <p:attrNameLst>
                                          <p:attrName>style.visibility</p:attrName>
                                        </p:attrNameLst>
                                      </p:cBhvr>
                                      <p:to>
                                        <p:strVal val="visible"/>
                                      </p:to>
                                    </p:set>
                                    <p:anim calcmode="lin" valueType="num">
                                      <p:cBhvr>
                                        <p:cTn id="117" dur="500" fill="hold"/>
                                        <p:tgtEl>
                                          <p:spTgt spid="55"/>
                                        </p:tgtEl>
                                        <p:attrNameLst>
                                          <p:attrName>ppt_w</p:attrName>
                                        </p:attrNameLst>
                                      </p:cBhvr>
                                      <p:tavLst>
                                        <p:tav tm="0">
                                          <p:val>
                                            <p:fltVal val="0"/>
                                          </p:val>
                                        </p:tav>
                                        <p:tav tm="100000">
                                          <p:val>
                                            <p:strVal val="#ppt_w"/>
                                          </p:val>
                                        </p:tav>
                                      </p:tavLst>
                                    </p:anim>
                                    <p:anim calcmode="lin" valueType="num">
                                      <p:cBhvr>
                                        <p:cTn id="118" dur="500" fill="hold"/>
                                        <p:tgtEl>
                                          <p:spTgt spid="55"/>
                                        </p:tgtEl>
                                        <p:attrNameLst>
                                          <p:attrName>ppt_h</p:attrName>
                                        </p:attrNameLst>
                                      </p:cBhvr>
                                      <p:tavLst>
                                        <p:tav tm="0">
                                          <p:val>
                                            <p:fltVal val="0"/>
                                          </p:val>
                                        </p:tav>
                                        <p:tav tm="100000">
                                          <p:val>
                                            <p:strVal val="#ppt_h"/>
                                          </p:val>
                                        </p:tav>
                                      </p:tavLst>
                                    </p:anim>
                                    <p:animEffect transition="in" filter="fade">
                                      <p:cBhvr>
                                        <p:cTn id="119" dur="500"/>
                                        <p:tgtEl>
                                          <p:spTgt spid="55"/>
                                        </p:tgtEl>
                                      </p:cBhvr>
                                    </p:animEffect>
                                  </p:childTnLst>
                                </p:cTn>
                              </p:par>
                              <p:par>
                                <p:cTn id="120" presetID="53" presetClass="entr" presetSubtype="16" fill="hold" grpId="0" nodeType="withEffect">
                                  <p:stCondLst>
                                    <p:cond delay="0"/>
                                  </p:stCondLst>
                                  <p:childTnLst>
                                    <p:set>
                                      <p:cBhvr>
                                        <p:cTn id="121" dur="1" fill="hold">
                                          <p:stCondLst>
                                            <p:cond delay="0"/>
                                          </p:stCondLst>
                                        </p:cTn>
                                        <p:tgtEl>
                                          <p:spTgt spid="56"/>
                                        </p:tgtEl>
                                        <p:attrNameLst>
                                          <p:attrName>style.visibility</p:attrName>
                                        </p:attrNameLst>
                                      </p:cBhvr>
                                      <p:to>
                                        <p:strVal val="visible"/>
                                      </p:to>
                                    </p:set>
                                    <p:anim calcmode="lin" valueType="num">
                                      <p:cBhvr>
                                        <p:cTn id="122" dur="500" fill="hold"/>
                                        <p:tgtEl>
                                          <p:spTgt spid="56"/>
                                        </p:tgtEl>
                                        <p:attrNameLst>
                                          <p:attrName>ppt_w</p:attrName>
                                        </p:attrNameLst>
                                      </p:cBhvr>
                                      <p:tavLst>
                                        <p:tav tm="0">
                                          <p:val>
                                            <p:fltVal val="0"/>
                                          </p:val>
                                        </p:tav>
                                        <p:tav tm="100000">
                                          <p:val>
                                            <p:strVal val="#ppt_w"/>
                                          </p:val>
                                        </p:tav>
                                      </p:tavLst>
                                    </p:anim>
                                    <p:anim calcmode="lin" valueType="num">
                                      <p:cBhvr>
                                        <p:cTn id="123" dur="500" fill="hold"/>
                                        <p:tgtEl>
                                          <p:spTgt spid="56"/>
                                        </p:tgtEl>
                                        <p:attrNameLst>
                                          <p:attrName>ppt_h</p:attrName>
                                        </p:attrNameLst>
                                      </p:cBhvr>
                                      <p:tavLst>
                                        <p:tav tm="0">
                                          <p:val>
                                            <p:fltVal val="0"/>
                                          </p:val>
                                        </p:tav>
                                        <p:tav tm="100000">
                                          <p:val>
                                            <p:strVal val="#ppt_h"/>
                                          </p:val>
                                        </p:tav>
                                      </p:tavLst>
                                    </p:anim>
                                    <p:animEffect transition="in" filter="fade">
                                      <p:cBhvr>
                                        <p:cTn id="124" dur="500"/>
                                        <p:tgtEl>
                                          <p:spTgt spid="56"/>
                                        </p:tgtEl>
                                      </p:cBhvr>
                                    </p:animEffect>
                                  </p:childTnLst>
                                </p:cTn>
                              </p:par>
                              <p:par>
                                <p:cTn id="125" presetID="53" presetClass="entr" presetSubtype="16" fill="hold" grpId="0" nodeType="withEffect">
                                  <p:stCondLst>
                                    <p:cond delay="0"/>
                                  </p:stCondLst>
                                  <p:childTnLst>
                                    <p:set>
                                      <p:cBhvr>
                                        <p:cTn id="126" dur="1" fill="hold">
                                          <p:stCondLst>
                                            <p:cond delay="0"/>
                                          </p:stCondLst>
                                        </p:cTn>
                                        <p:tgtEl>
                                          <p:spTgt spid="57"/>
                                        </p:tgtEl>
                                        <p:attrNameLst>
                                          <p:attrName>style.visibility</p:attrName>
                                        </p:attrNameLst>
                                      </p:cBhvr>
                                      <p:to>
                                        <p:strVal val="visible"/>
                                      </p:to>
                                    </p:set>
                                    <p:anim calcmode="lin" valueType="num">
                                      <p:cBhvr>
                                        <p:cTn id="127" dur="500" fill="hold"/>
                                        <p:tgtEl>
                                          <p:spTgt spid="57"/>
                                        </p:tgtEl>
                                        <p:attrNameLst>
                                          <p:attrName>ppt_w</p:attrName>
                                        </p:attrNameLst>
                                      </p:cBhvr>
                                      <p:tavLst>
                                        <p:tav tm="0">
                                          <p:val>
                                            <p:fltVal val="0"/>
                                          </p:val>
                                        </p:tav>
                                        <p:tav tm="100000">
                                          <p:val>
                                            <p:strVal val="#ppt_w"/>
                                          </p:val>
                                        </p:tav>
                                      </p:tavLst>
                                    </p:anim>
                                    <p:anim calcmode="lin" valueType="num">
                                      <p:cBhvr>
                                        <p:cTn id="128" dur="500" fill="hold"/>
                                        <p:tgtEl>
                                          <p:spTgt spid="57"/>
                                        </p:tgtEl>
                                        <p:attrNameLst>
                                          <p:attrName>ppt_h</p:attrName>
                                        </p:attrNameLst>
                                      </p:cBhvr>
                                      <p:tavLst>
                                        <p:tav tm="0">
                                          <p:val>
                                            <p:fltVal val="0"/>
                                          </p:val>
                                        </p:tav>
                                        <p:tav tm="100000">
                                          <p:val>
                                            <p:strVal val="#ppt_h"/>
                                          </p:val>
                                        </p:tav>
                                      </p:tavLst>
                                    </p:anim>
                                    <p:animEffect transition="in" filter="fade">
                                      <p:cBhvr>
                                        <p:cTn id="129"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bldLvl="0" animBg="1"/>
      <p:bldP spid="33" grpId="1" animBg="1"/>
      <p:bldP spid="34" grpId="0" bldLvl="0" animBg="1"/>
      <p:bldP spid="34" grpId="1" animBg="1"/>
      <p:bldP spid="35" grpId="0" bldLvl="0" animBg="1"/>
      <p:bldP spid="35" grpId="1" animBg="1"/>
      <p:bldP spid="36" grpId="0" bldLvl="0" animBg="1"/>
      <p:bldP spid="36" grpId="1" animBg="1"/>
      <p:bldP spid="37" grpId="0" bldLvl="0" animBg="1"/>
      <p:bldP spid="37" grpId="1" animBg="1"/>
      <p:bldP spid="38" grpId="0" bldLvl="0" animBg="1"/>
      <p:bldP spid="38" grpId="1" animBg="1"/>
      <p:bldP spid="39" grpId="0" bldLvl="0" animBg="1"/>
      <p:bldP spid="39" grpId="1" animBg="1"/>
      <p:bldP spid="40" grpId="0" bldLvl="0" animBg="1"/>
      <p:bldP spid="40" grpId="1" animBg="1"/>
      <p:bldP spid="47" grpId="0" bldLvl="0" animBg="1"/>
      <p:bldP spid="47" grpId="1" animBg="1"/>
      <p:bldP spid="48" grpId="0" bldLvl="0" animBg="1"/>
      <p:bldP spid="48" grpId="1" animBg="1"/>
      <p:bldP spid="49" grpId="0" bldLvl="0" animBg="1"/>
      <p:bldP spid="49" grpId="1" animBg="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1"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sp>
        <p:nvSpPr>
          <p:cNvPr id="36"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grpSp>
        <p:nvGrpSpPr>
          <p:cNvPr id="2" name="组合 1"/>
          <p:cNvGrpSpPr/>
          <p:nvPr/>
        </p:nvGrpSpPr>
        <p:grpSpPr>
          <a:xfrm rot="20473328">
            <a:off x="3828966" y="1057499"/>
            <a:ext cx="1661022" cy="1549142"/>
            <a:chOff x="3792066" y="625169"/>
            <a:chExt cx="1994712" cy="1860355"/>
          </a:xfrm>
        </p:grpSpPr>
        <p:sp>
          <p:nvSpPr>
            <p:cNvPr id="29" name="iṡḻiďè"/>
            <p:cNvSpPr/>
            <p:nvPr/>
          </p:nvSpPr>
          <p:spPr bwMode="auto">
            <a:xfrm rot="17590292">
              <a:off x="3767855" y="961753"/>
              <a:ext cx="1547982" cy="1499559"/>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0" name="iṡḻiďè"/>
            <p:cNvSpPr/>
            <p:nvPr/>
          </p:nvSpPr>
          <p:spPr bwMode="auto">
            <a:xfrm rot="17590292">
              <a:off x="4137434" y="675105"/>
              <a:ext cx="1699280" cy="159940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5" name="椭圆 24"/>
          <p:cNvSpPr/>
          <p:nvPr/>
        </p:nvSpPr>
        <p:spPr>
          <a:xfrm>
            <a:off x="2320103" y="4100124"/>
            <a:ext cx="191910" cy="191910"/>
          </a:xfrm>
          <a:prstGeom prst="ellipse">
            <a:avLst/>
          </a:prstGeom>
          <a:solidFill>
            <a:srgbClr val="6C92C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spc="300">
              <a:solidFill>
                <a:schemeClr val="tx1">
                  <a:lumMod val="75000"/>
                  <a:lumOff val="25000"/>
                </a:schemeClr>
              </a:solidFill>
              <a:cs typeface="+mn-ea"/>
              <a:sym typeface="+mn-lt"/>
            </a:endParaRPr>
          </a:p>
        </p:txBody>
      </p:sp>
      <p:sp>
        <p:nvSpPr>
          <p:cNvPr id="4" name="椭圆 3"/>
          <p:cNvSpPr/>
          <p:nvPr/>
        </p:nvSpPr>
        <p:spPr>
          <a:xfrm>
            <a:off x="1626210" y="3374342"/>
            <a:ext cx="952500" cy="952500"/>
          </a:xfrm>
          <a:prstGeom prst="ellipse">
            <a:avLst/>
          </a:prstGeom>
          <a:solidFill>
            <a:srgbClr val="48A2A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1771230" y="3465871"/>
            <a:ext cx="684803" cy="769441"/>
          </a:xfrm>
          <a:prstGeom prst="rect">
            <a:avLst/>
          </a:prstGeom>
          <a:noFill/>
        </p:spPr>
        <p:txBody>
          <a:bodyPr wrap="none" rtlCol="0">
            <a:spAutoFit/>
          </a:bodyPr>
          <a:lstStyle/>
          <a:p>
            <a:pPr algn="ctr"/>
            <a:r>
              <a:rPr lang="en-US" altLang="zh-CN" sz="4400" b="1" dirty="0">
                <a:solidFill>
                  <a:schemeClr val="bg1"/>
                </a:solidFill>
                <a:cs typeface="+mn-ea"/>
                <a:sym typeface="+mn-lt"/>
              </a:rPr>
              <a:t>01</a:t>
            </a:r>
            <a:endParaRPr lang="zh-CN" altLang="en-US" sz="4400" b="1" dirty="0">
              <a:solidFill>
                <a:schemeClr val="bg1"/>
              </a:solidFill>
              <a:cs typeface="+mn-ea"/>
              <a:sym typeface="+mn-lt"/>
            </a:endParaRPr>
          </a:p>
        </p:txBody>
      </p:sp>
      <p:sp>
        <p:nvSpPr>
          <p:cNvPr id="6" name="文本框 5"/>
          <p:cNvSpPr txBox="1"/>
          <p:nvPr/>
        </p:nvSpPr>
        <p:spPr>
          <a:xfrm>
            <a:off x="1360605" y="4494571"/>
            <a:ext cx="1402080" cy="460375"/>
          </a:xfrm>
          <a:prstGeom prst="rect">
            <a:avLst/>
          </a:prstGeom>
          <a:noFill/>
        </p:spPr>
        <p:txBody>
          <a:bodyPr wrap="none" rtlCol="0">
            <a:spAutoFit/>
          </a:bodyPr>
          <a:lstStyle/>
          <a:p>
            <a:pPr algn="ctr"/>
            <a:r>
              <a:rPr lang="zh-CN" altLang="en-US" sz="2400" spc="300" dirty="0" b="1">
                <a:solidFill>
                  <a:srgbClr val="436B9B"/>
                </a:solidFill>
                <a:latin typeface="等线"/>
                <a:cs typeface="+mn-ea"/>
                <a:sym typeface="+mn-lt"/>
              </a:rPr>
              <a:t/>
            </a:r>
            <a:r>
              <a:rPr lang="en-US" altLang="zh-CN" sz="2400" spc="300" dirty="0" b="1">
                <a:solidFill>
                  <a:srgbClr val="436B9B"/>
                </a:solidFill>
                <a:latin typeface="等线"/>
                <a:cs typeface="+mn-ea"/>
                <a:sym typeface="+mn-lt"/>
              </a:rPr>
              <a:t/>
            </a:r>
            <a:r>
              <a:rPr sz="2400" b="1">
                <a:solidFill>
                  <a:srgbClr val="436B9B"/>
                </a:solidFill>
                <a:latin typeface="等线"/>
              </a:rPr>
              <a:t>导入环节</a:t>
            </a:r>
          </a:p>
        </p:txBody>
      </p:sp>
      <p:sp>
        <p:nvSpPr>
          <p:cNvPr id="11" name="文本框 10"/>
          <p:cNvSpPr txBox="1"/>
          <p:nvPr/>
        </p:nvSpPr>
        <p:spPr>
          <a:xfrm>
            <a:off x="4093609" y="4475836"/>
            <a:ext cx="1402080" cy="460375"/>
          </a:xfrm>
          <a:prstGeom prst="rect">
            <a:avLst/>
          </a:prstGeom>
          <a:noFill/>
        </p:spPr>
        <p:txBody>
          <a:bodyPr wrap="none" rtlCol="0">
            <a:spAutoFit/>
          </a:bodyPr>
          <a:lstStyle/>
          <a:p>
            <a:pPr algn="ctr"/>
            <a:r>
              <a:rPr lang="zh-CN" altLang="en-US" sz="2400" spc="300" dirty="0" b="1">
                <a:solidFill>
                  <a:schemeClr val="tx1">
                    <a:lumMod val="75000"/>
                    <a:lumOff val="25000"/>
                  </a:schemeClr>
                </a:solidFill>
                <a:latin typeface="等线"/>
                <a:cs typeface="+mn-ea"/>
                <a:sym typeface="+mn-lt"/>
              </a:rPr>
              <a:t/>
            </a:r>
            <a:r>
              <a:rPr lang="en-US" altLang="zh-CN" sz="2400" spc="300" dirty="0" b="1">
                <a:solidFill>
                  <a:schemeClr val="tx1">
                    <a:lumMod val="75000"/>
                    <a:lumOff val="25000"/>
                  </a:schemeClr>
                </a:solidFill>
                <a:latin typeface="等线"/>
                <a:cs typeface="+mn-ea"/>
                <a:sym typeface="+mn-lt"/>
              </a:rPr>
              <a:t/>
            </a:r>
            <a:r>
              <a:rPr sz="2400" b="1">
                <a:solidFill>
                  <a:srgbClr val="000000"/>
                </a:solidFill>
                <a:latin typeface="等线"/>
              </a:rPr>
              <a:t>概念讲解</a:t>
            </a:r>
          </a:p>
        </p:txBody>
      </p:sp>
      <p:sp>
        <p:nvSpPr>
          <p:cNvPr id="16" name="文本框 15"/>
          <p:cNvSpPr txBox="1"/>
          <p:nvPr/>
        </p:nvSpPr>
        <p:spPr>
          <a:xfrm>
            <a:off x="6739803" y="4489853"/>
            <a:ext cx="1402080" cy="460375"/>
          </a:xfrm>
          <a:prstGeom prst="rect">
            <a:avLst/>
          </a:prstGeom>
          <a:noFill/>
        </p:spPr>
        <p:txBody>
          <a:bodyPr wrap="none" rtlCol="0">
            <a:spAutoFit/>
          </a:bodyPr>
          <a:lstStyle/>
          <a:p>
            <a:pPr algn="ctr"/>
            <a:r>
              <a:rPr lang="zh-CN" altLang="en-US" sz="2400" spc="300" dirty="0" b="1">
                <a:solidFill>
                  <a:srgbClr val="436B9B"/>
                </a:solidFill>
                <a:latin typeface="等线"/>
                <a:cs typeface="+mn-ea"/>
                <a:sym typeface="+mn-lt"/>
              </a:rPr>
              <a:t/>
            </a:r>
            <a:r>
              <a:rPr sz="2400" b="1">
                <a:solidFill>
                  <a:srgbClr val="436B9B"/>
                </a:solidFill>
                <a:latin typeface="等线"/>
              </a:rPr>
              <a:t>三次握手解析</a:t>
            </a:r>
            <a:endParaRPr lang="en-US" altLang="zh-CN" sz="2400" spc="300" dirty="0">
              <a:solidFill>
                <a:schemeClr val="tx1">
                  <a:lumMod val="75000"/>
                  <a:lumOff val="25000"/>
                </a:schemeClr>
              </a:solidFill>
              <a:cs typeface="+mn-ea"/>
              <a:sym typeface="+mn-lt"/>
            </a:endParaRPr>
          </a:p>
        </p:txBody>
      </p:sp>
      <p:sp>
        <p:nvSpPr>
          <p:cNvPr id="21" name="文本框 20"/>
          <p:cNvSpPr txBox="1"/>
          <p:nvPr/>
        </p:nvSpPr>
        <p:spPr>
          <a:xfrm>
            <a:off x="9417765" y="4514938"/>
            <a:ext cx="1402080" cy="460375"/>
          </a:xfrm>
          <a:prstGeom prst="rect">
            <a:avLst/>
          </a:prstGeom>
          <a:noFill/>
        </p:spPr>
        <p:txBody>
          <a:bodyPr wrap="none" rtlCol="0">
            <a:spAutoFit/>
          </a:bodyPr>
          <a:lstStyle/>
          <a:p>
            <a:pPr algn="ctr"/>
            <a:r>
              <a:rPr lang="zh-CN" altLang="en-US" sz="2400" spc="300" dirty="0" b="1">
                <a:solidFill>
                  <a:schemeClr val="tx1">
                    <a:lumMod val="75000"/>
                    <a:lumOff val="25000"/>
                  </a:schemeClr>
                </a:solidFill>
                <a:latin typeface="等线"/>
                <a:cs typeface="+mn-ea"/>
                <a:sym typeface="+mn-lt"/>
              </a:rPr>
              <a:t/>
            </a:r>
            <a:r>
              <a:rPr sz="2400" b="1">
                <a:solidFill>
                  <a:srgbClr val="000000"/>
                </a:solidFill>
                <a:latin typeface="等线"/>
              </a:rPr>
              <a:t>可靠传输机制</a:t>
            </a:r>
            <a:endParaRPr lang="en-US" altLang="zh-CN" sz="2400" spc="300" dirty="0">
              <a:solidFill>
                <a:srgbClr val="436B9B"/>
              </a:solidFill>
              <a:cs typeface="+mn-ea"/>
              <a:sym typeface="+mn-lt"/>
            </a:endParaRPr>
          </a:p>
        </p:txBody>
      </p:sp>
      <p:sp>
        <p:nvSpPr>
          <p:cNvPr id="9" name="椭圆 8"/>
          <p:cNvSpPr/>
          <p:nvPr/>
        </p:nvSpPr>
        <p:spPr>
          <a:xfrm>
            <a:off x="4282569" y="3393077"/>
            <a:ext cx="952500" cy="952500"/>
          </a:xfrm>
          <a:prstGeom prst="ellipse">
            <a:avLst/>
          </a:prstGeom>
          <a:solidFill>
            <a:srgbClr val="6C92C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4366724" y="3484606"/>
            <a:ext cx="784189" cy="769441"/>
          </a:xfrm>
          <a:prstGeom prst="rect">
            <a:avLst/>
          </a:prstGeom>
          <a:noFill/>
        </p:spPr>
        <p:txBody>
          <a:bodyPr wrap="none" rtlCol="0">
            <a:spAutoFit/>
          </a:bodyPr>
          <a:lstStyle/>
          <a:p>
            <a:pPr algn="ctr"/>
            <a:r>
              <a:rPr lang="en-US" altLang="zh-CN" sz="4400" b="1" dirty="0">
                <a:solidFill>
                  <a:schemeClr val="bg1"/>
                </a:solidFill>
                <a:cs typeface="+mn-ea"/>
                <a:sym typeface="+mn-lt"/>
              </a:rPr>
              <a:t>02</a:t>
            </a:r>
            <a:endParaRPr lang="zh-CN" altLang="en-US" sz="4400" b="1" dirty="0">
              <a:solidFill>
                <a:schemeClr val="bg1"/>
              </a:solidFill>
              <a:cs typeface="+mn-ea"/>
              <a:sym typeface="+mn-lt"/>
            </a:endParaRPr>
          </a:p>
        </p:txBody>
      </p:sp>
      <p:sp>
        <p:nvSpPr>
          <p:cNvPr id="33" name="椭圆 32"/>
          <p:cNvSpPr/>
          <p:nvPr/>
        </p:nvSpPr>
        <p:spPr>
          <a:xfrm>
            <a:off x="4990609" y="4100124"/>
            <a:ext cx="191910" cy="191910"/>
          </a:xfrm>
          <a:prstGeom prst="ellipse">
            <a:avLst/>
          </a:prstGeom>
          <a:solidFill>
            <a:srgbClr val="48A2A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spc="300">
              <a:solidFill>
                <a:schemeClr val="tx1">
                  <a:lumMod val="75000"/>
                  <a:lumOff val="25000"/>
                </a:schemeClr>
              </a:solidFill>
              <a:cs typeface="+mn-ea"/>
              <a:sym typeface="+mn-lt"/>
            </a:endParaRPr>
          </a:p>
        </p:txBody>
      </p:sp>
      <p:sp>
        <p:nvSpPr>
          <p:cNvPr id="14" name="椭圆 13"/>
          <p:cNvSpPr/>
          <p:nvPr/>
        </p:nvSpPr>
        <p:spPr>
          <a:xfrm>
            <a:off x="6958459" y="3393077"/>
            <a:ext cx="952500" cy="952500"/>
          </a:xfrm>
          <a:prstGeom prst="ellipse">
            <a:avLst/>
          </a:prstGeom>
          <a:solidFill>
            <a:srgbClr val="48A2A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p:cNvSpPr txBox="1"/>
          <p:nvPr/>
        </p:nvSpPr>
        <p:spPr>
          <a:xfrm>
            <a:off x="7015394" y="3484606"/>
            <a:ext cx="780983" cy="769441"/>
          </a:xfrm>
          <a:prstGeom prst="rect">
            <a:avLst/>
          </a:prstGeom>
          <a:noFill/>
        </p:spPr>
        <p:txBody>
          <a:bodyPr wrap="none" rtlCol="0">
            <a:spAutoFit/>
          </a:bodyPr>
          <a:lstStyle/>
          <a:p>
            <a:pPr algn="ctr"/>
            <a:r>
              <a:rPr lang="en-US" altLang="zh-CN" sz="4400" b="1" dirty="0">
                <a:solidFill>
                  <a:schemeClr val="bg1"/>
                </a:solidFill>
                <a:cs typeface="+mn-ea"/>
                <a:sym typeface="+mn-lt"/>
              </a:rPr>
              <a:t>03</a:t>
            </a:r>
            <a:endParaRPr lang="zh-CN" altLang="en-US" sz="4400" b="1" dirty="0">
              <a:solidFill>
                <a:schemeClr val="bg1"/>
              </a:solidFill>
              <a:cs typeface="+mn-ea"/>
              <a:sym typeface="+mn-lt"/>
            </a:endParaRPr>
          </a:p>
        </p:txBody>
      </p:sp>
      <p:sp>
        <p:nvSpPr>
          <p:cNvPr id="34" name="椭圆 33"/>
          <p:cNvSpPr/>
          <p:nvPr/>
        </p:nvSpPr>
        <p:spPr>
          <a:xfrm>
            <a:off x="7699681" y="4100124"/>
            <a:ext cx="191910" cy="191910"/>
          </a:xfrm>
          <a:prstGeom prst="ellipse">
            <a:avLst/>
          </a:prstGeom>
          <a:solidFill>
            <a:srgbClr val="6C92C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spc="300">
              <a:solidFill>
                <a:schemeClr val="tx1">
                  <a:lumMod val="75000"/>
                  <a:lumOff val="25000"/>
                </a:schemeClr>
              </a:solidFill>
              <a:cs typeface="+mn-ea"/>
              <a:sym typeface="+mn-lt"/>
            </a:endParaRPr>
          </a:p>
        </p:txBody>
      </p:sp>
      <p:sp>
        <p:nvSpPr>
          <p:cNvPr id="19" name="椭圆 18"/>
          <p:cNvSpPr/>
          <p:nvPr/>
        </p:nvSpPr>
        <p:spPr>
          <a:xfrm>
            <a:off x="9664829" y="3367993"/>
            <a:ext cx="952500" cy="952500"/>
          </a:xfrm>
          <a:prstGeom prst="ellipse">
            <a:avLst/>
          </a:prstGeom>
          <a:solidFill>
            <a:srgbClr val="6C92C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文本框 19"/>
          <p:cNvSpPr txBox="1"/>
          <p:nvPr/>
        </p:nvSpPr>
        <p:spPr>
          <a:xfrm>
            <a:off x="9741770" y="3459522"/>
            <a:ext cx="798617" cy="769441"/>
          </a:xfrm>
          <a:prstGeom prst="rect">
            <a:avLst/>
          </a:prstGeom>
          <a:noFill/>
        </p:spPr>
        <p:txBody>
          <a:bodyPr wrap="none" rtlCol="0">
            <a:spAutoFit/>
          </a:bodyPr>
          <a:lstStyle/>
          <a:p>
            <a:pPr algn="ctr"/>
            <a:r>
              <a:rPr lang="en-US" altLang="zh-CN" sz="4400" b="1" dirty="0">
                <a:solidFill>
                  <a:schemeClr val="bg1"/>
                </a:solidFill>
                <a:cs typeface="+mn-ea"/>
                <a:sym typeface="+mn-lt"/>
              </a:rPr>
              <a:t>04</a:t>
            </a:r>
            <a:endParaRPr lang="zh-CN" altLang="en-US" sz="4400" b="1" dirty="0">
              <a:solidFill>
                <a:schemeClr val="bg1"/>
              </a:solidFill>
              <a:cs typeface="+mn-ea"/>
              <a:sym typeface="+mn-lt"/>
            </a:endParaRPr>
          </a:p>
        </p:txBody>
      </p:sp>
      <p:sp>
        <p:nvSpPr>
          <p:cNvPr id="35" name="椭圆 34"/>
          <p:cNvSpPr/>
          <p:nvPr/>
        </p:nvSpPr>
        <p:spPr>
          <a:xfrm>
            <a:off x="10380135" y="4100124"/>
            <a:ext cx="191910" cy="191910"/>
          </a:xfrm>
          <a:prstGeom prst="ellipse">
            <a:avLst/>
          </a:prstGeom>
          <a:solidFill>
            <a:srgbClr val="48A2A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spc="300">
              <a:solidFill>
                <a:schemeClr val="tx1">
                  <a:lumMod val="75000"/>
                  <a:lumOff val="25000"/>
                </a:schemeClr>
              </a:solidFill>
              <a:cs typeface="+mn-ea"/>
              <a:sym typeface="+mn-lt"/>
            </a:endParaRPr>
          </a:p>
        </p:txBody>
      </p:sp>
      <p:sp>
        <p:nvSpPr>
          <p:cNvPr id="28" name="MH_Others_1"/>
          <p:cNvSpPr txBox="1"/>
          <p:nvPr>
            <p:custDataLst>
              <p:tags r:id="rId1"/>
            </p:custDataLst>
          </p:nvPr>
        </p:nvSpPr>
        <p:spPr>
          <a:xfrm>
            <a:off x="4222982" y="1495625"/>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CO</a:t>
            </a:r>
            <a:r>
              <a:rPr lang="en-US" altLang="zh-CN" sz="4400" b="1" dirty="0">
                <a:solidFill>
                  <a:srgbClr val="6C92C0"/>
                </a:solidFill>
                <a:effectLst>
                  <a:outerShdw blurRad="38100" dist="38100" dir="2700000" algn="tl">
                    <a:srgbClr val="000000">
                      <a:alpha val="43137"/>
                    </a:srgbClr>
                  </a:outerShdw>
                </a:effectLst>
                <a:cs typeface="+mn-ea"/>
                <a:sym typeface="+mn-lt"/>
              </a:rPr>
              <a:t>NTENTS</a:t>
            </a:r>
            <a:endParaRPr lang="zh-CN" altLang="en-US" sz="4400" b="1" dirty="0">
              <a:solidFill>
                <a:srgbClr val="6C92C0"/>
              </a:solidFill>
              <a:effectLst>
                <a:outerShdw blurRad="38100" dist="38100" dir="2700000" algn="tl">
                  <a:srgbClr val="000000">
                    <a:alpha val="43137"/>
                  </a:srgbClr>
                </a:outerShdw>
              </a:effectLst>
              <a:cs typeface="+mn-ea"/>
              <a:sym typeface="+mn-lt"/>
            </a:endParaRPr>
          </a:p>
        </p:txBody>
      </p:sp>
    </p:spTree>
  </p:cSld>
  <p:clrMapOvr>
    <a:masterClrMapping/>
  </p:clrMapOvr>
  <p:transition spd="slow" advTm="3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连续ARQ协议</a:t>
            </a:r>
          </a:p>
        </p:txBody>
      </p:sp>
      <p:grpSp>
        <p:nvGrpSpPr>
          <p:cNvPr id="42" name="组合 41"/>
          <p:cNvGrpSpPr/>
          <p:nvPr/>
        </p:nvGrpSpPr>
        <p:grpSpPr>
          <a:xfrm rot="10800000">
            <a:off x="0" y="304408"/>
            <a:ext cx="1010103" cy="857396"/>
            <a:chOff x="-39567" y="0"/>
            <a:chExt cx="1677745" cy="1424104"/>
          </a:xfrm>
        </p:grpSpPr>
        <p:sp>
          <p:nvSpPr>
            <p:cNvPr id="43"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44"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45" name="圆角矩形 19"/>
          <p:cNvSpPr/>
          <p:nvPr/>
        </p:nvSpPr>
        <p:spPr>
          <a:xfrm rot="5400000" flipH="1">
            <a:off x="4907604" y="-1613863"/>
            <a:ext cx="1460936" cy="7570656"/>
          </a:xfrm>
          <a:prstGeom prst="roundRect">
            <a:avLst>
              <a:gd name="adj" fmla="val 50000"/>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6" name="圆角矩形 20"/>
          <p:cNvSpPr/>
          <p:nvPr/>
        </p:nvSpPr>
        <p:spPr>
          <a:xfrm>
            <a:off x="1933050" y="1494910"/>
            <a:ext cx="1748422" cy="135310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7" name="空心弧 46"/>
          <p:cNvSpPr/>
          <p:nvPr/>
        </p:nvSpPr>
        <p:spPr>
          <a:xfrm rot="5400000" flipH="1">
            <a:off x="7999877" y="1494910"/>
            <a:ext cx="1353108" cy="1353108"/>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8" name="任意多边形 22"/>
          <p:cNvSpPr/>
          <p:nvPr/>
        </p:nvSpPr>
        <p:spPr bwMode="auto">
          <a:xfrm>
            <a:off x="2648708" y="1679047"/>
            <a:ext cx="317106" cy="301192"/>
          </a:xfrm>
          <a:custGeom>
            <a:avLst/>
            <a:gdLst>
              <a:gd name="connsiteX0" fmla="*/ 393307 w 442913"/>
              <a:gd name="connsiteY0" fmla="*/ 42025 h 420687"/>
              <a:gd name="connsiteX1" fmla="*/ 404196 w 442913"/>
              <a:gd name="connsiteY1" fmla="*/ 48258 h 420687"/>
              <a:gd name="connsiteX2" fmla="*/ 411973 w 442913"/>
              <a:gd name="connsiteY2" fmla="*/ 137862 h 420687"/>
              <a:gd name="connsiteX3" fmla="*/ 404196 w 442913"/>
              <a:gd name="connsiteY3" fmla="*/ 142537 h 420687"/>
              <a:gd name="connsiteX4" fmla="*/ 385529 w 442913"/>
              <a:gd name="connsiteY4" fmla="*/ 130849 h 420687"/>
              <a:gd name="connsiteX5" fmla="*/ 371529 w 442913"/>
              <a:gd name="connsiteY5" fmla="*/ 133966 h 420687"/>
              <a:gd name="connsiteX6" fmla="*/ 282086 w 442913"/>
              <a:gd name="connsiteY6" fmla="*/ 267203 h 420687"/>
              <a:gd name="connsiteX7" fmla="*/ 267308 w 442913"/>
              <a:gd name="connsiteY7" fmla="*/ 272658 h 420687"/>
              <a:gd name="connsiteX8" fmla="*/ 167754 w 442913"/>
              <a:gd name="connsiteY8" fmla="*/ 234478 h 420687"/>
              <a:gd name="connsiteX9" fmla="*/ 151421 w 442913"/>
              <a:gd name="connsiteY9" fmla="*/ 239153 h 420687"/>
              <a:gd name="connsiteX10" fmla="*/ 72088 w 442913"/>
              <a:gd name="connsiteY10" fmla="*/ 331874 h 420687"/>
              <a:gd name="connsiteX11" fmla="*/ 65088 w 442913"/>
              <a:gd name="connsiteY11" fmla="*/ 329537 h 420687"/>
              <a:gd name="connsiteX12" fmla="*/ 65088 w 442913"/>
              <a:gd name="connsiteY12" fmla="*/ 267983 h 420687"/>
              <a:gd name="connsiteX13" fmla="*/ 72088 w 442913"/>
              <a:gd name="connsiteY13" fmla="*/ 250062 h 420687"/>
              <a:gd name="connsiteX14" fmla="*/ 133532 w 442913"/>
              <a:gd name="connsiteY14" fmla="*/ 174483 h 420687"/>
              <a:gd name="connsiteX15" fmla="*/ 149865 w 442913"/>
              <a:gd name="connsiteY15" fmla="*/ 170587 h 420687"/>
              <a:gd name="connsiteX16" fmla="*/ 248642 w 442913"/>
              <a:gd name="connsiteY16" fmla="*/ 207987 h 420687"/>
              <a:gd name="connsiteX17" fmla="*/ 264197 w 442913"/>
              <a:gd name="connsiteY17" fmla="*/ 202533 h 420687"/>
              <a:gd name="connsiteX18" fmla="*/ 327196 w 442913"/>
              <a:gd name="connsiteY18" fmla="*/ 106695 h 420687"/>
              <a:gd name="connsiteX19" fmla="*/ 324085 w 442913"/>
              <a:gd name="connsiteY19" fmla="*/ 91891 h 420687"/>
              <a:gd name="connsiteX20" fmla="*/ 308530 w 442913"/>
              <a:gd name="connsiteY20" fmla="*/ 82541 h 420687"/>
              <a:gd name="connsiteX21" fmla="*/ 309308 w 442913"/>
              <a:gd name="connsiteY21" fmla="*/ 73191 h 420687"/>
              <a:gd name="connsiteX22" fmla="*/ 393307 w 442913"/>
              <a:gd name="connsiteY22" fmla="*/ 42025 h 420687"/>
              <a:gd name="connsiteX23" fmla="*/ 16289 w 442913"/>
              <a:gd name="connsiteY23" fmla="*/ 0 h 420687"/>
              <a:gd name="connsiteX24" fmla="*/ 33354 w 442913"/>
              <a:gd name="connsiteY24" fmla="*/ 13971 h 420687"/>
              <a:gd name="connsiteX25" fmla="*/ 33354 w 442913"/>
              <a:gd name="connsiteY25" fmla="*/ 366355 h 420687"/>
              <a:gd name="connsiteX26" fmla="*/ 53522 w 442913"/>
              <a:gd name="connsiteY26" fmla="*/ 386535 h 420687"/>
              <a:gd name="connsiteX27" fmla="*/ 429727 w 442913"/>
              <a:gd name="connsiteY27" fmla="*/ 386535 h 420687"/>
              <a:gd name="connsiteX28" fmla="*/ 442913 w 442913"/>
              <a:gd name="connsiteY28" fmla="*/ 403611 h 420687"/>
              <a:gd name="connsiteX29" fmla="*/ 429727 w 442913"/>
              <a:gd name="connsiteY29" fmla="*/ 420687 h 420687"/>
              <a:gd name="connsiteX30" fmla="*/ 20168 w 442913"/>
              <a:gd name="connsiteY30" fmla="*/ 420687 h 420687"/>
              <a:gd name="connsiteX31" fmla="*/ 0 w 442913"/>
              <a:gd name="connsiteY31" fmla="*/ 399730 h 420687"/>
              <a:gd name="connsiteX32" fmla="*/ 0 w 442913"/>
              <a:gd name="connsiteY32" fmla="*/ 13971 h 420687"/>
              <a:gd name="connsiteX33" fmla="*/ 16289 w 442913"/>
              <a:gd name="connsiteY33" fmla="*/ 0 h 420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42913" h="420687">
                <a:moveTo>
                  <a:pt x="393307" y="42025"/>
                </a:moveTo>
                <a:cubicBezTo>
                  <a:pt x="398751" y="39687"/>
                  <a:pt x="403418" y="42804"/>
                  <a:pt x="404196" y="48258"/>
                </a:cubicBezTo>
                <a:cubicBezTo>
                  <a:pt x="404196" y="48258"/>
                  <a:pt x="404196" y="48258"/>
                  <a:pt x="411973" y="137862"/>
                </a:cubicBezTo>
                <a:cubicBezTo>
                  <a:pt x="412751" y="143316"/>
                  <a:pt x="408862" y="145654"/>
                  <a:pt x="404196" y="142537"/>
                </a:cubicBezTo>
                <a:lnTo>
                  <a:pt x="385529" y="130849"/>
                </a:lnTo>
                <a:cubicBezTo>
                  <a:pt x="380863" y="127733"/>
                  <a:pt x="374640" y="129291"/>
                  <a:pt x="371529" y="133966"/>
                </a:cubicBezTo>
                <a:cubicBezTo>
                  <a:pt x="371529" y="133966"/>
                  <a:pt x="371529" y="133966"/>
                  <a:pt x="282086" y="267203"/>
                </a:cubicBezTo>
                <a:cubicBezTo>
                  <a:pt x="278975" y="271878"/>
                  <a:pt x="271975" y="274216"/>
                  <a:pt x="267308" y="272658"/>
                </a:cubicBezTo>
                <a:cubicBezTo>
                  <a:pt x="267308" y="272658"/>
                  <a:pt x="267308" y="272658"/>
                  <a:pt x="167754" y="234478"/>
                </a:cubicBezTo>
                <a:cubicBezTo>
                  <a:pt x="162309" y="232920"/>
                  <a:pt x="155309" y="234478"/>
                  <a:pt x="151421" y="239153"/>
                </a:cubicBezTo>
                <a:cubicBezTo>
                  <a:pt x="151421" y="239153"/>
                  <a:pt x="151421" y="239153"/>
                  <a:pt x="72088" y="331874"/>
                </a:cubicBezTo>
                <a:cubicBezTo>
                  <a:pt x="68199" y="336549"/>
                  <a:pt x="65088" y="334991"/>
                  <a:pt x="65088" y="329537"/>
                </a:cubicBezTo>
                <a:cubicBezTo>
                  <a:pt x="65088" y="329537"/>
                  <a:pt x="65088" y="329537"/>
                  <a:pt x="65088" y="267983"/>
                </a:cubicBezTo>
                <a:cubicBezTo>
                  <a:pt x="65088" y="262528"/>
                  <a:pt x="68199" y="253958"/>
                  <a:pt x="72088" y="250062"/>
                </a:cubicBezTo>
                <a:cubicBezTo>
                  <a:pt x="72088" y="250062"/>
                  <a:pt x="72088" y="250062"/>
                  <a:pt x="133532" y="174483"/>
                </a:cubicBezTo>
                <a:cubicBezTo>
                  <a:pt x="137421" y="170587"/>
                  <a:pt x="145198" y="168249"/>
                  <a:pt x="149865" y="170587"/>
                </a:cubicBezTo>
                <a:cubicBezTo>
                  <a:pt x="149865" y="170587"/>
                  <a:pt x="149865" y="170587"/>
                  <a:pt x="248642" y="207987"/>
                </a:cubicBezTo>
                <a:cubicBezTo>
                  <a:pt x="254086" y="209545"/>
                  <a:pt x="261086" y="207208"/>
                  <a:pt x="264197" y="202533"/>
                </a:cubicBezTo>
                <a:cubicBezTo>
                  <a:pt x="264197" y="202533"/>
                  <a:pt x="264197" y="202533"/>
                  <a:pt x="327196" y="106695"/>
                </a:cubicBezTo>
                <a:cubicBezTo>
                  <a:pt x="330308" y="101241"/>
                  <a:pt x="328752" y="95008"/>
                  <a:pt x="324085" y="91891"/>
                </a:cubicBezTo>
                <a:cubicBezTo>
                  <a:pt x="324085" y="91891"/>
                  <a:pt x="324085" y="91891"/>
                  <a:pt x="308530" y="82541"/>
                </a:cubicBezTo>
                <a:cubicBezTo>
                  <a:pt x="303863" y="79424"/>
                  <a:pt x="304641" y="75529"/>
                  <a:pt x="309308" y="73191"/>
                </a:cubicBezTo>
                <a:cubicBezTo>
                  <a:pt x="309308" y="73191"/>
                  <a:pt x="309308" y="73191"/>
                  <a:pt x="393307" y="42025"/>
                </a:cubicBezTo>
                <a:close/>
                <a:moveTo>
                  <a:pt x="16289" y="0"/>
                </a:moveTo>
                <a:cubicBezTo>
                  <a:pt x="25597" y="0"/>
                  <a:pt x="33354" y="2328"/>
                  <a:pt x="33354" y="13971"/>
                </a:cubicBezTo>
                <a:cubicBezTo>
                  <a:pt x="33354" y="366355"/>
                  <a:pt x="33354" y="366355"/>
                  <a:pt x="33354" y="366355"/>
                </a:cubicBezTo>
                <a:cubicBezTo>
                  <a:pt x="33354" y="377221"/>
                  <a:pt x="42662" y="386535"/>
                  <a:pt x="53522" y="386535"/>
                </a:cubicBezTo>
                <a:cubicBezTo>
                  <a:pt x="429727" y="386535"/>
                  <a:pt x="429727" y="386535"/>
                  <a:pt x="429727" y="386535"/>
                </a:cubicBezTo>
                <a:cubicBezTo>
                  <a:pt x="440586" y="386535"/>
                  <a:pt x="442913" y="394297"/>
                  <a:pt x="442913" y="403611"/>
                </a:cubicBezTo>
                <a:cubicBezTo>
                  <a:pt x="442913" y="412925"/>
                  <a:pt x="440586" y="420687"/>
                  <a:pt x="429727" y="420687"/>
                </a:cubicBezTo>
                <a:cubicBezTo>
                  <a:pt x="20168" y="420687"/>
                  <a:pt x="20168" y="420687"/>
                  <a:pt x="20168" y="420687"/>
                </a:cubicBezTo>
                <a:cubicBezTo>
                  <a:pt x="9308" y="420687"/>
                  <a:pt x="0" y="410597"/>
                  <a:pt x="0" y="399730"/>
                </a:cubicBezTo>
                <a:cubicBezTo>
                  <a:pt x="0" y="13971"/>
                  <a:pt x="0" y="13971"/>
                  <a:pt x="0" y="13971"/>
                </a:cubicBezTo>
                <a:cubicBezTo>
                  <a:pt x="0" y="2328"/>
                  <a:pt x="6981" y="0"/>
                  <a:pt x="16289" y="0"/>
                </a:cubicBezTo>
                <a:close/>
              </a:path>
            </a:pathLst>
          </a:custGeom>
          <a:solidFill>
            <a:schemeClr val="bg1"/>
          </a:solidFill>
          <a:ln>
            <a:noFill/>
          </a:ln>
        </p:spPr>
        <p:txBody>
          <a:bodyPr vert="horz" wrap="square" lIns="91440" tIns="45720" rIns="91440" bIns="45720" numCol="1" anchor="t" anchorCtr="0" compatLnSpc="1">
            <a:noAutofit/>
          </a:bodyPr>
          <a:lstStyle/>
          <a:p>
            <a:endParaRPr lang="zh-CN" altLang="en-US" dirty="0">
              <a:cs typeface="+mn-ea"/>
              <a:sym typeface="+mn-lt"/>
            </a:endParaRPr>
          </a:p>
        </p:txBody>
      </p:sp>
      <p:sp>
        <p:nvSpPr>
          <p:cNvPr id="49" name="TextBox 13"/>
          <p:cNvSpPr txBox="1"/>
          <p:nvPr/>
        </p:nvSpPr>
        <p:spPr>
          <a:xfrm>
            <a:off x="4102213" y="1961996"/>
            <a:ext cx="3884098" cy="281940"/>
          </a:xfrm>
          <a:prstGeom prst="rect">
            <a:avLst/>
          </a:prstGeom>
          <a:noFill/>
        </p:spPr>
        <p:txBody>
          <a:bodyPr wrap="square" lIns="0" tIns="0" rIns="0" bIns="0" rtlCol="0">
            <a:spAutoFit/>
          </a:bodyPr>
          <a:lstStyle/>
          <a:p>
            <a:pPr algn="ctr">
              <a:lnSpc>
                <a:spcPts val="2200"/>
              </a:lnSpc>
            </a:pPr>
            <a:r>
              <a:rPr lang="zh-CN" altLang="en-US" sz="1300" dirty="0">
                <a:solidFill>
                  <a:schemeClr val="tx1">
                    <a:lumMod val="75000"/>
                    <a:lumOff val="25000"/>
                  </a:schemeClr>
                </a:solidFill>
                <a:latin typeface="等线"/>
                <a:cs typeface="+mn-ea"/>
                <a:sym typeface="+mn-lt"/>
              </a:rPr>
              <a:t/>
            </a:r>
            <a:r>
              <a:rPr lang="en-US" altLang="zh-CN" sz="1300" dirty="0">
                <a:solidFill>
                  <a:schemeClr val="tx1">
                    <a:lumMod val="75000"/>
                    <a:lumOff val="25000"/>
                  </a:schemeClr>
                </a:solidFill>
                <a:latin typeface="等线"/>
                <a:cs typeface="+mn-ea"/>
                <a:sym typeface="+mn-lt"/>
              </a:rPr>
              <a:t/>
            </a:r>
            <a:r>
              <a:rPr lang="zh-CN" altLang="en-US" sz="1300" dirty="0">
                <a:solidFill>
                  <a:schemeClr val="tx1">
                    <a:lumMod val="75000"/>
                    <a:lumOff val="25000"/>
                  </a:schemeClr>
                </a:solidFill>
                <a:latin typeface="等线"/>
                <a:cs typeface="+mn-ea"/>
                <a:sym typeface="+mn-lt"/>
              </a:rPr>
              <a:t/>
            </a:r>
            <a:r>
              <a:rPr sz="1300">
                <a:solidFill>
                  <a:srgbClr val="000000"/>
                </a:solidFill>
                <a:latin typeface="等线"/>
              </a:rPr>
              <a:t>协议基本原理阶段主要讲解协议概念、分层模型、封装解封装、服务访问点等核心机制，培养学生理解网络通信的基本原理。</a:t>
            </a:r>
          </a:p>
        </p:txBody>
      </p:sp>
      <p:sp>
        <p:nvSpPr>
          <p:cNvPr id="50" name="TextBox 14"/>
          <p:cNvSpPr txBox="1"/>
          <p:nvPr/>
        </p:nvSpPr>
        <p:spPr>
          <a:xfrm>
            <a:off x="2192950" y="2142888"/>
            <a:ext cx="1228622" cy="676910"/>
          </a:xfrm>
          <a:prstGeom prst="rect">
            <a:avLst/>
          </a:prstGeom>
          <a:noFill/>
        </p:spPr>
        <p:txBody>
          <a:bodyPr wrap="square" lIns="0" tIns="0" rIns="0" bIns="0" rtlCol="0">
            <a:spAutoFit/>
          </a:bodyPr>
          <a:lstStyle/>
          <a:p>
            <a:pPr algn="ctr"/>
            <a:r>
              <a:rPr lang="zh-CN" altLang="en-US" sz="2200" b="1" dirty="0">
                <a:solidFill>
                  <a:schemeClr val="bg1"/>
                </a:solidFill>
                <a:latin typeface="等线"/>
                <a:cs typeface="+mn-ea"/>
                <a:sym typeface="+mn-lt"/>
              </a:rPr>
              <a:t/>
            </a:r>
            <a:r>
              <a:rPr lang="en-US" altLang="zh-CN" sz="2200" b="1" dirty="0">
                <a:solidFill>
                  <a:schemeClr val="bg1"/>
                </a:solidFill>
                <a:latin typeface="等线"/>
                <a:cs typeface="+mn-ea"/>
                <a:sym typeface="+mn-lt"/>
              </a:rPr>
              <a:t/>
            </a:r>
            <a:r>
              <a:rPr sz="2200" b="1">
                <a:solidFill>
                  <a:srgbClr val="000000"/>
                </a:solidFill>
                <a:latin typeface="等线"/>
              </a:rPr>
              <a:t>协议基本原理</a:t>
            </a:r>
          </a:p>
        </p:txBody>
      </p:sp>
      <p:sp>
        <p:nvSpPr>
          <p:cNvPr id="51" name="圆角矩形 26"/>
          <p:cNvSpPr/>
          <p:nvPr/>
        </p:nvSpPr>
        <p:spPr>
          <a:xfrm rot="16200000">
            <a:off x="5667989" y="56186"/>
            <a:ext cx="1460936" cy="7570660"/>
          </a:xfrm>
          <a:prstGeom prst="roundRect">
            <a:avLst>
              <a:gd name="adj" fmla="val 50000"/>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2" name="圆角矩形 27"/>
          <p:cNvSpPr/>
          <p:nvPr/>
        </p:nvSpPr>
        <p:spPr>
          <a:xfrm>
            <a:off x="8364577" y="3164961"/>
            <a:ext cx="1748422" cy="135310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3" name="空心弧 52"/>
          <p:cNvSpPr/>
          <p:nvPr/>
        </p:nvSpPr>
        <p:spPr>
          <a:xfrm rot="16200000">
            <a:off x="2673141" y="3164961"/>
            <a:ext cx="1353108" cy="1353108"/>
          </a:xfrm>
          <a:prstGeom prst="blockArc">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4" name="任意多边形 29"/>
          <p:cNvSpPr/>
          <p:nvPr/>
        </p:nvSpPr>
        <p:spPr bwMode="auto">
          <a:xfrm>
            <a:off x="9124379" y="3443268"/>
            <a:ext cx="332610" cy="215954"/>
          </a:xfrm>
          <a:custGeom>
            <a:avLst/>
            <a:gdLst>
              <a:gd name="connsiteX0" fmla="*/ 542180 w 547688"/>
              <a:gd name="connsiteY0" fmla="*/ 59519 h 355600"/>
              <a:gd name="connsiteX1" fmla="*/ 543735 w 547688"/>
              <a:gd name="connsiteY1" fmla="*/ 59519 h 355600"/>
              <a:gd name="connsiteX2" fmla="*/ 543735 w 547688"/>
              <a:gd name="connsiteY2" fmla="*/ 60325 h 355600"/>
              <a:gd name="connsiteX3" fmla="*/ 545351 w 547688"/>
              <a:gd name="connsiteY3" fmla="*/ 60325 h 355600"/>
              <a:gd name="connsiteX4" fmla="*/ 546130 w 547688"/>
              <a:gd name="connsiteY4" fmla="*/ 60325 h 355600"/>
              <a:gd name="connsiteX5" fmla="*/ 547688 w 547688"/>
              <a:gd name="connsiteY5" fmla="*/ 62662 h 355600"/>
              <a:gd name="connsiteX6" fmla="*/ 547688 w 547688"/>
              <a:gd name="connsiteY6" fmla="*/ 343885 h 355600"/>
              <a:gd name="connsiteX7" fmla="*/ 542953 w 547688"/>
              <a:gd name="connsiteY7" fmla="*/ 348282 h 355600"/>
              <a:gd name="connsiteX8" fmla="*/ 542277 w 547688"/>
              <a:gd name="connsiteY8" fmla="*/ 352085 h 355600"/>
              <a:gd name="connsiteX9" fmla="*/ 536734 w 547688"/>
              <a:gd name="connsiteY9" fmla="*/ 355600 h 355600"/>
              <a:gd name="connsiteX10" fmla="*/ 14002 w 547688"/>
              <a:gd name="connsiteY10" fmla="*/ 355600 h 355600"/>
              <a:gd name="connsiteX11" fmla="*/ 0 w 547688"/>
              <a:gd name="connsiteY11" fmla="*/ 343882 h 355600"/>
              <a:gd name="connsiteX12" fmla="*/ 0 w 547688"/>
              <a:gd name="connsiteY12" fmla="*/ 62644 h 355600"/>
              <a:gd name="connsiteX13" fmla="*/ 3112 w 547688"/>
              <a:gd name="connsiteY13" fmla="*/ 60301 h 355600"/>
              <a:gd name="connsiteX14" fmla="*/ 7779 w 547688"/>
              <a:gd name="connsiteY14" fmla="*/ 61082 h 355600"/>
              <a:gd name="connsiteX15" fmla="*/ 186522 w 547688"/>
              <a:gd name="connsiteY15" fmla="*/ 194014 h 355600"/>
              <a:gd name="connsiteX16" fmla="*/ 244997 w 547688"/>
              <a:gd name="connsiteY16" fmla="*/ 237502 h 355600"/>
              <a:gd name="connsiteX17" fmla="*/ 274716 w 547688"/>
              <a:gd name="connsiteY17" fmla="*/ 259511 h 355600"/>
              <a:gd name="connsiteX18" fmla="*/ 277702 w 547688"/>
              <a:gd name="connsiteY18" fmla="*/ 259511 h 355600"/>
              <a:gd name="connsiteX19" fmla="*/ 14875 w 547688"/>
              <a:gd name="connsiteY19" fmla="*/ 0 h 355600"/>
              <a:gd name="connsiteX20" fmla="*/ 536799 w 547688"/>
              <a:gd name="connsiteY20" fmla="*/ 0 h 355600"/>
              <a:gd name="connsiteX21" fmla="*/ 547688 w 547688"/>
              <a:gd name="connsiteY21" fmla="*/ 9331 h 355600"/>
              <a:gd name="connsiteX22" fmla="*/ 547688 w 547688"/>
              <a:gd name="connsiteY22" fmla="*/ 13218 h 355600"/>
              <a:gd name="connsiteX23" fmla="*/ 278559 w 547688"/>
              <a:gd name="connsiteY23" fmla="*/ 190500 h 355600"/>
              <a:gd name="connsiteX24" fmla="*/ 277003 w 547688"/>
              <a:gd name="connsiteY24" fmla="*/ 190500 h 355600"/>
              <a:gd name="connsiteX25" fmla="*/ 275448 w 547688"/>
              <a:gd name="connsiteY25" fmla="*/ 190500 h 355600"/>
              <a:gd name="connsiteX26" fmla="*/ 274260 w 547688"/>
              <a:gd name="connsiteY26" fmla="*/ 189726 h 355600"/>
              <a:gd name="connsiteX27" fmla="*/ 273425 w 547688"/>
              <a:gd name="connsiteY27" fmla="*/ 189726 h 355600"/>
              <a:gd name="connsiteX28" fmla="*/ 0 w 547688"/>
              <a:gd name="connsiteY28" fmla="*/ 13976 h 355600"/>
              <a:gd name="connsiteX29" fmla="*/ 0 w 547688"/>
              <a:gd name="connsiteY29" fmla="*/ 9330 h 355600"/>
              <a:gd name="connsiteX30" fmla="*/ 4674 w 547688"/>
              <a:gd name="connsiteY30" fmla="*/ 3427 h 355600"/>
              <a:gd name="connsiteX31" fmla="*/ 12919 w 547688"/>
              <a:gd name="connsiteY31" fmla="*/ 1805 h 35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47688" h="355600">
                <a:moveTo>
                  <a:pt x="542180" y="59519"/>
                </a:moveTo>
                <a:cubicBezTo>
                  <a:pt x="542957" y="59519"/>
                  <a:pt x="542957" y="58738"/>
                  <a:pt x="543735" y="59519"/>
                </a:cubicBezTo>
                <a:lnTo>
                  <a:pt x="543735" y="60325"/>
                </a:lnTo>
                <a:lnTo>
                  <a:pt x="545351" y="60325"/>
                </a:lnTo>
                <a:cubicBezTo>
                  <a:pt x="545351" y="60325"/>
                  <a:pt x="546130" y="60325"/>
                  <a:pt x="546130" y="60325"/>
                </a:cubicBezTo>
                <a:cubicBezTo>
                  <a:pt x="546909" y="61104"/>
                  <a:pt x="547688" y="61883"/>
                  <a:pt x="547688" y="62662"/>
                </a:cubicBezTo>
                <a:cubicBezTo>
                  <a:pt x="547688" y="62662"/>
                  <a:pt x="547688" y="62662"/>
                  <a:pt x="547688" y="343885"/>
                </a:cubicBezTo>
                <a:lnTo>
                  <a:pt x="542953" y="348282"/>
                </a:lnTo>
                <a:lnTo>
                  <a:pt x="542277" y="352085"/>
                </a:lnTo>
                <a:cubicBezTo>
                  <a:pt x="541207" y="354233"/>
                  <a:pt x="539457" y="355600"/>
                  <a:pt x="536734" y="355600"/>
                </a:cubicBezTo>
                <a:cubicBezTo>
                  <a:pt x="536734" y="355600"/>
                  <a:pt x="536734" y="355600"/>
                  <a:pt x="14002" y="355600"/>
                </a:cubicBezTo>
                <a:cubicBezTo>
                  <a:pt x="7779" y="355600"/>
                  <a:pt x="0" y="350132"/>
                  <a:pt x="0" y="343882"/>
                </a:cubicBezTo>
                <a:cubicBezTo>
                  <a:pt x="0" y="343882"/>
                  <a:pt x="0" y="343882"/>
                  <a:pt x="0" y="62644"/>
                </a:cubicBezTo>
                <a:cubicBezTo>
                  <a:pt x="0" y="61863"/>
                  <a:pt x="2334" y="61082"/>
                  <a:pt x="3112" y="60301"/>
                </a:cubicBezTo>
                <a:cubicBezTo>
                  <a:pt x="3889" y="60301"/>
                  <a:pt x="7001" y="60301"/>
                  <a:pt x="7779" y="61082"/>
                </a:cubicBezTo>
                <a:cubicBezTo>
                  <a:pt x="7779" y="61082"/>
                  <a:pt x="7779" y="61082"/>
                  <a:pt x="186522" y="194014"/>
                </a:cubicBezTo>
                <a:lnTo>
                  <a:pt x="244997" y="237502"/>
                </a:lnTo>
                <a:lnTo>
                  <a:pt x="274716" y="259511"/>
                </a:lnTo>
                <a:lnTo>
                  <a:pt x="277702" y="259511"/>
                </a:lnTo>
                <a:close/>
                <a:moveTo>
                  <a:pt x="14875" y="0"/>
                </a:moveTo>
                <a:cubicBezTo>
                  <a:pt x="14875" y="0"/>
                  <a:pt x="14875" y="0"/>
                  <a:pt x="536799" y="0"/>
                </a:cubicBezTo>
                <a:cubicBezTo>
                  <a:pt x="543021" y="0"/>
                  <a:pt x="547688" y="3888"/>
                  <a:pt x="547688" y="9331"/>
                </a:cubicBezTo>
                <a:cubicBezTo>
                  <a:pt x="547688" y="9331"/>
                  <a:pt x="547688" y="9331"/>
                  <a:pt x="547688" y="13218"/>
                </a:cubicBezTo>
                <a:cubicBezTo>
                  <a:pt x="547688" y="13218"/>
                  <a:pt x="547688" y="13218"/>
                  <a:pt x="278559" y="190500"/>
                </a:cubicBezTo>
                <a:cubicBezTo>
                  <a:pt x="277781" y="190500"/>
                  <a:pt x="277003" y="190500"/>
                  <a:pt x="277003" y="190500"/>
                </a:cubicBezTo>
                <a:cubicBezTo>
                  <a:pt x="276226" y="190500"/>
                  <a:pt x="276226" y="190500"/>
                  <a:pt x="275448" y="190500"/>
                </a:cubicBezTo>
                <a:lnTo>
                  <a:pt x="274260" y="189726"/>
                </a:lnTo>
                <a:lnTo>
                  <a:pt x="273425" y="189726"/>
                </a:lnTo>
                <a:cubicBezTo>
                  <a:pt x="273425" y="189726"/>
                  <a:pt x="273425" y="189726"/>
                  <a:pt x="0" y="13976"/>
                </a:cubicBezTo>
                <a:cubicBezTo>
                  <a:pt x="0" y="13976"/>
                  <a:pt x="0" y="13976"/>
                  <a:pt x="0" y="9330"/>
                </a:cubicBezTo>
                <a:cubicBezTo>
                  <a:pt x="0" y="6621"/>
                  <a:pt x="1948" y="4685"/>
                  <a:pt x="4674" y="3427"/>
                </a:cubicBezTo>
                <a:lnTo>
                  <a:pt x="12919" y="1805"/>
                </a:lnTo>
                <a:close/>
              </a:path>
            </a:pathLst>
          </a:custGeom>
          <a:solidFill>
            <a:schemeClr val="bg1"/>
          </a:solidFill>
          <a:ln>
            <a:noFill/>
          </a:ln>
        </p:spPr>
        <p:txBody>
          <a:bodyPr vert="horz" wrap="square" lIns="91440" tIns="45720" rIns="91440" bIns="45720" numCol="1" anchor="t" anchorCtr="0" compatLnSpc="1">
            <a:noAutofit/>
          </a:bodyPr>
          <a:lstStyle/>
          <a:p>
            <a:endParaRPr lang="zh-CN" altLang="en-US" dirty="0">
              <a:cs typeface="+mn-ea"/>
              <a:sym typeface="+mn-lt"/>
            </a:endParaRPr>
          </a:p>
        </p:txBody>
      </p:sp>
      <p:sp>
        <p:nvSpPr>
          <p:cNvPr id="55" name="TextBox 13"/>
          <p:cNvSpPr txBox="1"/>
          <p:nvPr/>
        </p:nvSpPr>
        <p:spPr>
          <a:xfrm>
            <a:off x="3845891" y="3623492"/>
            <a:ext cx="3884098" cy="281940"/>
          </a:xfrm>
          <a:prstGeom prst="rect">
            <a:avLst/>
          </a:prstGeom>
          <a:noFill/>
        </p:spPr>
        <p:txBody>
          <a:bodyPr wrap="square" lIns="0" tIns="0" rIns="0" bIns="0" rtlCol="0">
            <a:spAutoFit/>
          </a:bodyPr>
          <a:lstStyle/>
          <a:p>
            <a:pPr algn="ctr">
              <a:lnSpc>
                <a:spcPts val="2200"/>
              </a:lnSpc>
            </a:pPr>
            <a:r>
              <a:rPr lang="zh-CN" altLang="en-US" sz="1300" dirty="0">
                <a:solidFill>
                  <a:schemeClr val="tx1">
                    <a:lumMod val="75000"/>
                    <a:lumOff val="25000"/>
                  </a:schemeClr>
                </a:solidFill>
                <a:latin typeface="等线"/>
                <a:cs typeface="+mn-ea"/>
                <a:sym typeface="+mn-lt"/>
              </a:rPr>
              <a:t/>
            </a:r>
            <a:r>
              <a:rPr lang="en-US" altLang="zh-CN" sz="1300" dirty="0">
                <a:solidFill>
                  <a:schemeClr val="tx1">
                    <a:lumMod val="75000"/>
                    <a:lumOff val="25000"/>
                  </a:schemeClr>
                </a:solidFill>
                <a:latin typeface="等线"/>
                <a:cs typeface="+mn-ea"/>
                <a:sym typeface="+mn-lt"/>
              </a:rPr>
              <a:t/>
            </a:r>
            <a:r>
              <a:rPr lang="zh-CN" altLang="en-US" sz="1300" dirty="0">
                <a:solidFill>
                  <a:schemeClr val="tx1">
                    <a:lumMod val="75000"/>
                    <a:lumOff val="25000"/>
                  </a:schemeClr>
                </a:solidFill>
                <a:latin typeface="等线"/>
                <a:cs typeface="+mn-ea"/>
                <a:sym typeface="+mn-lt"/>
              </a:rPr>
              <a:t/>
            </a:r>
            <a:r>
              <a:rPr sz="1300">
                <a:solidFill>
                  <a:srgbClr val="000000"/>
                </a:solidFill>
                <a:latin typeface="等线"/>
              </a:rPr>
              <a:t>滑动窗口机制通过动态调整发送窗口大小实现流量控制，确保可靠传输与高效利用带宽，重点讲解窗口移动、确认机制及拥塞控制原理。</a:t>
            </a:r>
          </a:p>
        </p:txBody>
      </p:sp>
      <p:sp>
        <p:nvSpPr>
          <p:cNvPr id="56" name="TextBox 14"/>
          <p:cNvSpPr txBox="1"/>
          <p:nvPr/>
        </p:nvSpPr>
        <p:spPr>
          <a:xfrm>
            <a:off x="8624876" y="3801387"/>
            <a:ext cx="1228622" cy="676910"/>
          </a:xfrm>
          <a:prstGeom prst="rect">
            <a:avLst/>
          </a:prstGeom>
          <a:noFill/>
        </p:spPr>
        <p:txBody>
          <a:bodyPr wrap="square" lIns="0" tIns="0" rIns="0" bIns="0" rtlCol="0">
            <a:spAutoFit/>
          </a:bodyPr>
          <a:lstStyle/>
          <a:p>
            <a:pPr algn="ctr"/>
            <a:r>
              <a:rPr lang="zh-CN" altLang="en-US" sz="2200" b="1" dirty="0">
                <a:solidFill>
                  <a:schemeClr val="bg1"/>
                </a:solidFill>
                <a:latin typeface="等线"/>
                <a:cs typeface="+mn-ea"/>
                <a:sym typeface="+mn-lt"/>
              </a:rPr>
              <a:t/>
            </a:r>
            <a:r>
              <a:rPr lang="en-US" altLang="zh-CN" sz="2200" b="1" dirty="0">
                <a:solidFill>
                  <a:schemeClr val="bg1"/>
                </a:solidFill>
                <a:latin typeface="等线"/>
                <a:cs typeface="+mn-ea"/>
                <a:sym typeface="+mn-lt"/>
              </a:rPr>
              <a:t/>
            </a:r>
            <a:r>
              <a:rPr sz="2200" b="1">
                <a:solidFill>
                  <a:srgbClr val="000000"/>
                </a:solidFill>
                <a:latin typeface="等线"/>
              </a:rPr>
              <a:t>滑动窗口机制</a:t>
            </a:r>
          </a:p>
        </p:txBody>
      </p:sp>
      <p:sp>
        <p:nvSpPr>
          <p:cNvPr id="57" name="圆角矩形 33"/>
          <p:cNvSpPr/>
          <p:nvPr/>
        </p:nvSpPr>
        <p:spPr>
          <a:xfrm rot="5400000" flipH="1">
            <a:off x="6428374" y="1745290"/>
            <a:ext cx="1460936" cy="7570654"/>
          </a:xfrm>
          <a:prstGeom prst="roundRect">
            <a:avLst>
              <a:gd name="adj" fmla="val 50000"/>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8" name="圆角矩形 34"/>
          <p:cNvSpPr/>
          <p:nvPr/>
        </p:nvSpPr>
        <p:spPr>
          <a:xfrm>
            <a:off x="3441788" y="4854063"/>
            <a:ext cx="1748422" cy="135310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9" name="空心弧 58"/>
          <p:cNvSpPr/>
          <p:nvPr/>
        </p:nvSpPr>
        <p:spPr>
          <a:xfrm rot="5400000" flipH="1">
            <a:off x="9517766" y="4854063"/>
            <a:ext cx="1353108" cy="1353108"/>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0" name="Freeform 11"/>
          <p:cNvSpPr/>
          <p:nvPr/>
        </p:nvSpPr>
        <p:spPr bwMode="auto">
          <a:xfrm>
            <a:off x="4152732" y="5087404"/>
            <a:ext cx="326534" cy="285466"/>
          </a:xfrm>
          <a:custGeom>
            <a:avLst/>
            <a:gdLst>
              <a:gd name="T0" fmla="*/ 562 w 664"/>
              <a:gd name="T1" fmla="*/ 379 h 583"/>
              <a:gd name="T2" fmla="*/ 485 w 664"/>
              <a:gd name="T3" fmla="*/ 414 h 583"/>
              <a:gd name="T4" fmla="*/ 328 w 664"/>
              <a:gd name="T5" fmla="*/ 332 h 583"/>
              <a:gd name="T6" fmla="*/ 338 w 664"/>
              <a:gd name="T7" fmla="*/ 274 h 583"/>
              <a:gd name="T8" fmla="*/ 324 w 664"/>
              <a:gd name="T9" fmla="*/ 208 h 583"/>
              <a:gd name="T10" fmla="*/ 447 w 664"/>
              <a:gd name="T11" fmla="*/ 134 h 583"/>
              <a:gd name="T12" fmla="*/ 495 w 664"/>
              <a:gd name="T13" fmla="*/ 152 h 583"/>
              <a:gd name="T14" fmla="*/ 571 w 664"/>
              <a:gd name="T15" fmla="*/ 76 h 583"/>
              <a:gd name="T16" fmla="*/ 495 w 664"/>
              <a:gd name="T17" fmla="*/ 0 h 583"/>
              <a:gd name="T18" fmla="*/ 419 w 664"/>
              <a:gd name="T19" fmla="*/ 76 h 583"/>
              <a:gd name="T20" fmla="*/ 422 w 664"/>
              <a:gd name="T21" fmla="*/ 95 h 583"/>
              <a:gd name="T22" fmla="*/ 300 w 664"/>
              <a:gd name="T23" fmla="*/ 168 h 583"/>
              <a:gd name="T24" fmla="*/ 169 w 664"/>
              <a:gd name="T25" fmla="*/ 105 h 583"/>
              <a:gd name="T26" fmla="*/ 0 w 664"/>
              <a:gd name="T27" fmla="*/ 274 h 583"/>
              <a:gd name="T28" fmla="*/ 169 w 664"/>
              <a:gd name="T29" fmla="*/ 443 h 583"/>
              <a:gd name="T30" fmla="*/ 306 w 664"/>
              <a:gd name="T31" fmla="*/ 373 h 583"/>
              <a:gd name="T32" fmla="*/ 464 w 664"/>
              <a:gd name="T33" fmla="*/ 456 h 583"/>
              <a:gd name="T34" fmla="*/ 460 w 664"/>
              <a:gd name="T35" fmla="*/ 481 h 583"/>
              <a:gd name="T36" fmla="*/ 562 w 664"/>
              <a:gd name="T37" fmla="*/ 583 h 583"/>
              <a:gd name="T38" fmla="*/ 664 w 664"/>
              <a:gd name="T39" fmla="*/ 481 h 583"/>
              <a:gd name="T40" fmla="*/ 562 w 664"/>
              <a:gd name="T41" fmla="*/ 379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4" h="583">
                <a:moveTo>
                  <a:pt x="562" y="379"/>
                </a:moveTo>
                <a:cubicBezTo>
                  <a:pt x="532" y="379"/>
                  <a:pt x="504" y="393"/>
                  <a:pt x="485" y="414"/>
                </a:cubicBezTo>
                <a:cubicBezTo>
                  <a:pt x="328" y="332"/>
                  <a:pt x="328" y="332"/>
                  <a:pt x="328" y="332"/>
                </a:cubicBezTo>
                <a:cubicBezTo>
                  <a:pt x="334" y="314"/>
                  <a:pt x="338" y="295"/>
                  <a:pt x="338" y="274"/>
                </a:cubicBezTo>
                <a:cubicBezTo>
                  <a:pt x="338" y="251"/>
                  <a:pt x="333" y="229"/>
                  <a:pt x="324" y="208"/>
                </a:cubicBezTo>
                <a:cubicBezTo>
                  <a:pt x="447" y="134"/>
                  <a:pt x="447" y="134"/>
                  <a:pt x="447" y="134"/>
                </a:cubicBezTo>
                <a:cubicBezTo>
                  <a:pt x="460" y="145"/>
                  <a:pt x="477" y="152"/>
                  <a:pt x="495" y="152"/>
                </a:cubicBezTo>
                <a:cubicBezTo>
                  <a:pt x="537" y="152"/>
                  <a:pt x="571" y="118"/>
                  <a:pt x="571" y="76"/>
                </a:cubicBezTo>
                <a:cubicBezTo>
                  <a:pt x="571" y="34"/>
                  <a:pt x="537" y="0"/>
                  <a:pt x="495" y="0"/>
                </a:cubicBezTo>
                <a:cubicBezTo>
                  <a:pt x="453" y="0"/>
                  <a:pt x="419" y="34"/>
                  <a:pt x="419" y="76"/>
                </a:cubicBezTo>
                <a:cubicBezTo>
                  <a:pt x="419" y="83"/>
                  <a:pt x="421" y="89"/>
                  <a:pt x="422" y="95"/>
                </a:cubicBezTo>
                <a:cubicBezTo>
                  <a:pt x="300" y="168"/>
                  <a:pt x="300" y="168"/>
                  <a:pt x="300" y="168"/>
                </a:cubicBezTo>
                <a:cubicBezTo>
                  <a:pt x="269" y="130"/>
                  <a:pt x="222" y="105"/>
                  <a:pt x="169" y="105"/>
                </a:cubicBezTo>
                <a:cubicBezTo>
                  <a:pt x="76" y="105"/>
                  <a:pt x="0" y="181"/>
                  <a:pt x="0" y="274"/>
                </a:cubicBezTo>
                <a:cubicBezTo>
                  <a:pt x="0" y="368"/>
                  <a:pt x="76" y="443"/>
                  <a:pt x="169" y="443"/>
                </a:cubicBezTo>
                <a:cubicBezTo>
                  <a:pt x="225" y="443"/>
                  <a:pt x="275" y="416"/>
                  <a:pt x="306" y="373"/>
                </a:cubicBezTo>
                <a:cubicBezTo>
                  <a:pt x="464" y="456"/>
                  <a:pt x="464" y="456"/>
                  <a:pt x="464" y="456"/>
                </a:cubicBezTo>
                <a:cubicBezTo>
                  <a:pt x="461" y="464"/>
                  <a:pt x="460" y="472"/>
                  <a:pt x="460" y="481"/>
                </a:cubicBezTo>
                <a:cubicBezTo>
                  <a:pt x="460" y="538"/>
                  <a:pt x="506" y="583"/>
                  <a:pt x="562" y="583"/>
                </a:cubicBezTo>
                <a:cubicBezTo>
                  <a:pt x="619" y="583"/>
                  <a:pt x="664" y="538"/>
                  <a:pt x="664" y="481"/>
                </a:cubicBezTo>
                <a:cubicBezTo>
                  <a:pt x="664" y="425"/>
                  <a:pt x="619" y="379"/>
                  <a:pt x="562" y="379"/>
                </a:cubicBezTo>
                <a:close/>
              </a:path>
            </a:pathLst>
          </a:custGeom>
          <a:solidFill>
            <a:schemeClr val="bg1"/>
          </a:solidFill>
          <a:ln>
            <a:noFill/>
          </a:ln>
        </p:spPr>
        <p:txBody>
          <a:bodyPr vert="horz" wrap="square" lIns="91440" tIns="45720" rIns="91440" bIns="45720" numCol="1" anchor="t" anchorCtr="0" compatLnSpc="1"/>
          <a:lstStyle/>
          <a:p>
            <a:endParaRPr lang="zh-CN" altLang="en-US" dirty="0">
              <a:cs typeface="+mn-ea"/>
              <a:sym typeface="+mn-lt"/>
            </a:endParaRPr>
          </a:p>
        </p:txBody>
      </p:sp>
      <p:sp>
        <p:nvSpPr>
          <p:cNvPr id="61" name="TextBox 14"/>
          <p:cNvSpPr txBox="1"/>
          <p:nvPr/>
        </p:nvSpPr>
        <p:spPr>
          <a:xfrm>
            <a:off x="3701688" y="5532502"/>
            <a:ext cx="1228622" cy="676910"/>
          </a:xfrm>
          <a:prstGeom prst="rect">
            <a:avLst/>
          </a:prstGeom>
          <a:noFill/>
        </p:spPr>
        <p:txBody>
          <a:bodyPr wrap="square" lIns="0" tIns="0" rIns="0" bIns="0" rtlCol="0">
            <a:spAutoFit/>
          </a:bodyPr>
          <a:lstStyle/>
          <a:p>
            <a:pPr algn="ctr"/>
            <a:r>
              <a:rPr lang="zh-CN" altLang="en-US" sz="2200" b="1" dirty="0">
                <a:solidFill>
                  <a:schemeClr val="bg1"/>
                </a:solidFill>
                <a:latin typeface="等线"/>
                <a:cs typeface="+mn-ea"/>
                <a:sym typeface="+mn-lt"/>
              </a:rPr>
              <a:t/>
            </a:r>
            <a:r>
              <a:rPr lang="en-US" altLang="zh-CN" sz="2200" b="1" dirty="0">
                <a:solidFill>
                  <a:schemeClr val="bg1"/>
                </a:solidFill>
                <a:latin typeface="等线"/>
                <a:cs typeface="+mn-ea"/>
                <a:sym typeface="+mn-lt"/>
              </a:rPr>
              <a:t/>
            </a:r>
            <a:r>
              <a:rPr sz="2200" b="1">
                <a:solidFill>
                  <a:srgbClr val="000000"/>
                </a:solidFill>
                <a:latin typeface="等线"/>
              </a:rPr>
              <a:t>差错控制方法</a:t>
            </a:r>
          </a:p>
        </p:txBody>
      </p:sp>
      <p:sp>
        <p:nvSpPr>
          <p:cNvPr id="62" name="TextBox 13"/>
          <p:cNvSpPr txBox="1"/>
          <p:nvPr/>
        </p:nvSpPr>
        <p:spPr>
          <a:xfrm>
            <a:off x="5606843" y="5276512"/>
            <a:ext cx="3884098" cy="281940"/>
          </a:xfrm>
          <a:prstGeom prst="rect">
            <a:avLst/>
          </a:prstGeom>
          <a:noFill/>
        </p:spPr>
        <p:txBody>
          <a:bodyPr wrap="square" lIns="0" tIns="0" rIns="0" bIns="0" rtlCol="0">
            <a:spAutoFit/>
          </a:bodyPr>
          <a:lstStyle/>
          <a:p>
            <a:pPr algn="ctr">
              <a:lnSpc>
                <a:spcPts val="2200"/>
              </a:lnSpc>
            </a:pPr>
            <a:r>
              <a:rPr lang="zh-CN" altLang="en-US" sz="1300" dirty="0">
                <a:solidFill>
                  <a:schemeClr val="tx1">
                    <a:lumMod val="75000"/>
                    <a:lumOff val="25000"/>
                  </a:schemeClr>
                </a:solidFill>
                <a:latin typeface="等线"/>
                <a:cs typeface="+mn-ea"/>
                <a:sym typeface="+mn-lt"/>
              </a:rPr>
              <a:t/>
            </a:r>
            <a:r>
              <a:rPr lang="en-US" altLang="zh-CN" sz="1300" dirty="0">
                <a:solidFill>
                  <a:schemeClr val="tx1">
                    <a:lumMod val="75000"/>
                    <a:lumOff val="25000"/>
                  </a:schemeClr>
                </a:solidFill>
                <a:latin typeface="等线"/>
                <a:cs typeface="+mn-ea"/>
                <a:sym typeface="+mn-lt"/>
              </a:rPr>
              <a:t/>
            </a:r>
            <a:r>
              <a:rPr lang="zh-CN" altLang="en-US" sz="1300" dirty="0">
                <a:solidFill>
                  <a:schemeClr val="tx1">
                    <a:lumMod val="75000"/>
                    <a:lumOff val="25000"/>
                  </a:schemeClr>
                </a:solidFill>
                <a:latin typeface="等线"/>
                <a:cs typeface="+mn-ea"/>
                <a:sym typeface="+mn-lt"/>
              </a:rPr>
              <a:t/>
            </a:r>
            <a:r>
              <a:rPr sz="1300">
                <a:solidFill>
                  <a:srgbClr val="000000"/>
                </a:solidFill>
                <a:latin typeface="等线"/>
              </a:rPr>
              <a:t>差错控制方法主要包括检错重传、前向纠错和混合纠错三种技术，重点讲解奇偶校验、CRC校验和ARQ协议等典型实现机制。</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51"/>
                                        </p:tgtEl>
                                        <p:attrNameLst>
                                          <p:attrName>style.visibility</p:attrName>
                                        </p:attrNameLst>
                                      </p:cBhvr>
                                      <p:to>
                                        <p:strVal val="visible"/>
                                      </p:to>
                                    </p:set>
                                    <p:animEffect transition="in" filter="fade">
                                      <p:cBhvr>
                                        <p:cTn id="10" dur="500"/>
                                        <p:tgtEl>
                                          <p:spTgt spid="51"/>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57"/>
                                        </p:tgtEl>
                                        <p:attrNameLst>
                                          <p:attrName>style.visibility</p:attrName>
                                        </p:attrNameLst>
                                      </p:cBhvr>
                                      <p:to>
                                        <p:strVal val="visible"/>
                                      </p:to>
                                    </p:set>
                                    <p:animEffect transition="in" filter="fade">
                                      <p:cBhvr>
                                        <p:cTn id="13" dur="500"/>
                                        <p:tgtEl>
                                          <p:spTgt spid="57"/>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8"/>
                                        </p:tgtEl>
                                        <p:attrNameLst>
                                          <p:attrName>style.visibility</p:attrName>
                                        </p:attrNameLst>
                                      </p:cBhvr>
                                      <p:to>
                                        <p:strVal val="visible"/>
                                      </p:to>
                                    </p:set>
                                    <p:animEffect transition="in" filter="fade">
                                      <p:cBhvr>
                                        <p:cTn id="20" dur="500"/>
                                        <p:tgtEl>
                                          <p:spTgt spid="4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fade">
                                      <p:cBhvr>
                                        <p:cTn id="23" dur="500"/>
                                        <p:tgtEl>
                                          <p:spTgt spid="5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500"/>
                                        <p:tgtEl>
                                          <p:spTgt spid="47"/>
                                        </p:tgtEl>
                                      </p:cBhvr>
                                    </p:animEffect>
                                  </p:childTnLst>
                                </p:cTn>
                              </p:par>
                            </p:childTnLst>
                          </p:cTn>
                        </p:par>
                        <p:par>
                          <p:cTn id="27" fill="hold">
                            <p:stCondLst>
                              <p:cond delay="1000"/>
                            </p:stCondLst>
                            <p:childTnLst>
                              <p:par>
                                <p:cTn id="28" presetID="16" presetClass="entr" presetSubtype="21" fill="hold" grpId="0" nodeType="after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barn(inVertical)">
                                      <p:cBhvr>
                                        <p:cTn id="30" dur="1000"/>
                                        <p:tgtEl>
                                          <p:spTgt spid="49"/>
                                        </p:tgtEl>
                                      </p:cBhvr>
                                    </p:animEffect>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52"/>
                                        </p:tgtEl>
                                        <p:attrNameLst>
                                          <p:attrName>style.visibility</p:attrName>
                                        </p:attrNameLst>
                                      </p:cBhvr>
                                      <p:to>
                                        <p:strVal val="visible"/>
                                      </p:to>
                                    </p:set>
                                    <p:animEffect transition="in" filter="fade">
                                      <p:cBhvr>
                                        <p:cTn id="34" dur="500"/>
                                        <p:tgtEl>
                                          <p:spTgt spid="5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fade">
                                      <p:cBhvr>
                                        <p:cTn id="37" dur="500"/>
                                        <p:tgtEl>
                                          <p:spTgt spid="5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6"/>
                                        </p:tgtEl>
                                        <p:attrNameLst>
                                          <p:attrName>style.visibility</p:attrName>
                                        </p:attrNameLst>
                                      </p:cBhvr>
                                      <p:to>
                                        <p:strVal val="visible"/>
                                      </p:to>
                                    </p:set>
                                    <p:animEffect transition="in" filter="fade">
                                      <p:cBhvr>
                                        <p:cTn id="40" dur="500"/>
                                        <p:tgtEl>
                                          <p:spTgt spid="5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500"/>
                                        <p:tgtEl>
                                          <p:spTgt spid="53"/>
                                        </p:tgtEl>
                                      </p:cBhvr>
                                    </p:animEffect>
                                  </p:childTnLst>
                                </p:cTn>
                              </p:par>
                            </p:childTnLst>
                          </p:cTn>
                        </p:par>
                        <p:par>
                          <p:cTn id="44" fill="hold">
                            <p:stCondLst>
                              <p:cond delay="2500"/>
                            </p:stCondLst>
                            <p:childTnLst>
                              <p:par>
                                <p:cTn id="45" presetID="16" presetClass="entr" presetSubtype="21" fill="hold" grpId="0" nodeType="afterEffect">
                                  <p:stCondLst>
                                    <p:cond delay="0"/>
                                  </p:stCondLst>
                                  <p:childTnLst>
                                    <p:set>
                                      <p:cBhvr>
                                        <p:cTn id="46" dur="1" fill="hold">
                                          <p:stCondLst>
                                            <p:cond delay="0"/>
                                          </p:stCondLst>
                                        </p:cTn>
                                        <p:tgtEl>
                                          <p:spTgt spid="55"/>
                                        </p:tgtEl>
                                        <p:attrNameLst>
                                          <p:attrName>style.visibility</p:attrName>
                                        </p:attrNameLst>
                                      </p:cBhvr>
                                      <p:to>
                                        <p:strVal val="visible"/>
                                      </p:to>
                                    </p:set>
                                    <p:animEffect transition="in" filter="barn(inVertical)">
                                      <p:cBhvr>
                                        <p:cTn id="47" dur="1000"/>
                                        <p:tgtEl>
                                          <p:spTgt spid="55"/>
                                        </p:tgtEl>
                                      </p:cBhvr>
                                    </p:animEffect>
                                  </p:childTnLst>
                                </p:cTn>
                              </p:par>
                            </p:childTnLst>
                          </p:cTn>
                        </p:par>
                        <p:par>
                          <p:cTn id="48" fill="hold">
                            <p:stCondLst>
                              <p:cond delay="3500"/>
                            </p:stCondLst>
                            <p:childTnLst>
                              <p:par>
                                <p:cTn id="49" presetID="10" presetClass="entr" presetSubtype="0" fill="hold" grpId="0" nodeType="afterEffect">
                                  <p:stCondLst>
                                    <p:cond delay="0"/>
                                  </p:stCondLst>
                                  <p:childTnLst>
                                    <p:set>
                                      <p:cBhvr>
                                        <p:cTn id="50" dur="1" fill="hold">
                                          <p:stCondLst>
                                            <p:cond delay="0"/>
                                          </p:stCondLst>
                                        </p:cTn>
                                        <p:tgtEl>
                                          <p:spTgt spid="58"/>
                                        </p:tgtEl>
                                        <p:attrNameLst>
                                          <p:attrName>style.visibility</p:attrName>
                                        </p:attrNameLst>
                                      </p:cBhvr>
                                      <p:to>
                                        <p:strVal val="visible"/>
                                      </p:to>
                                    </p:set>
                                    <p:animEffect transition="in" filter="fade">
                                      <p:cBhvr>
                                        <p:cTn id="51" dur="500"/>
                                        <p:tgtEl>
                                          <p:spTgt spid="5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0"/>
                                        </p:tgtEl>
                                        <p:attrNameLst>
                                          <p:attrName>style.visibility</p:attrName>
                                        </p:attrNameLst>
                                      </p:cBhvr>
                                      <p:to>
                                        <p:strVal val="visible"/>
                                      </p:to>
                                    </p:set>
                                    <p:animEffect transition="in" filter="fade">
                                      <p:cBhvr>
                                        <p:cTn id="54" dur="500"/>
                                        <p:tgtEl>
                                          <p:spTgt spid="6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1"/>
                                        </p:tgtEl>
                                        <p:attrNameLst>
                                          <p:attrName>style.visibility</p:attrName>
                                        </p:attrNameLst>
                                      </p:cBhvr>
                                      <p:to>
                                        <p:strVal val="visible"/>
                                      </p:to>
                                    </p:set>
                                    <p:animEffect transition="in" filter="fade">
                                      <p:cBhvr>
                                        <p:cTn id="57" dur="500"/>
                                        <p:tgtEl>
                                          <p:spTgt spid="6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9"/>
                                        </p:tgtEl>
                                        <p:attrNameLst>
                                          <p:attrName>style.visibility</p:attrName>
                                        </p:attrNameLst>
                                      </p:cBhvr>
                                      <p:to>
                                        <p:strVal val="visible"/>
                                      </p:to>
                                    </p:set>
                                    <p:animEffect transition="in" filter="fade">
                                      <p:cBhvr>
                                        <p:cTn id="60" dur="500"/>
                                        <p:tgtEl>
                                          <p:spTgt spid="59"/>
                                        </p:tgtEl>
                                      </p:cBhvr>
                                    </p:animEffect>
                                  </p:childTnLst>
                                </p:cTn>
                              </p:par>
                            </p:childTnLst>
                          </p:cTn>
                        </p:par>
                        <p:par>
                          <p:cTn id="61" fill="hold">
                            <p:stCondLst>
                              <p:cond delay="4000"/>
                            </p:stCondLst>
                            <p:childTnLst>
                              <p:par>
                                <p:cTn id="62" presetID="16" presetClass="entr" presetSubtype="21" fill="hold" grpId="0" nodeType="afterEffect">
                                  <p:stCondLst>
                                    <p:cond delay="0"/>
                                  </p:stCondLst>
                                  <p:childTnLst>
                                    <p:set>
                                      <p:cBhvr>
                                        <p:cTn id="63" dur="1" fill="hold">
                                          <p:stCondLst>
                                            <p:cond delay="0"/>
                                          </p:stCondLst>
                                        </p:cTn>
                                        <p:tgtEl>
                                          <p:spTgt spid="62"/>
                                        </p:tgtEl>
                                        <p:attrNameLst>
                                          <p:attrName>style.visibility</p:attrName>
                                        </p:attrNameLst>
                                      </p:cBhvr>
                                      <p:to>
                                        <p:strVal val="visible"/>
                                      </p:to>
                                    </p:set>
                                    <p:animEffect transition="in" filter="barn(inVertical)">
                                      <p:cBhvr>
                                        <p:cTn id="64" dur="10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6" grpId="0" animBg="1"/>
      <p:bldP spid="47" grpId="0" animBg="1"/>
      <p:bldP spid="48" grpId="0" animBg="1"/>
      <p:bldP spid="49" grpId="0"/>
      <p:bldP spid="50" grpId="0"/>
      <p:bldP spid="51" grpId="0" animBg="1"/>
      <p:bldP spid="52" grpId="0" animBg="1"/>
      <p:bldP spid="53" grpId="0" animBg="1"/>
      <p:bldP spid="54" grpId="0" animBg="1"/>
      <p:bldP spid="55" grpId="0"/>
      <p:bldP spid="56" grpId="0"/>
      <p:bldP spid="57" grpId="0" animBg="1"/>
      <p:bldP spid="58" grpId="0" animBg="1"/>
      <p:bldP spid="59" grpId="0" animBg="1"/>
      <p:bldP spid="60" grpId="0" animBg="1"/>
      <p:bldP spid="61" grpId="0"/>
      <p:bldP spid="6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滑动窗口技术</a:t>
            </a:r>
          </a:p>
        </p:txBody>
      </p:sp>
      <p:grpSp>
        <p:nvGrpSpPr>
          <p:cNvPr id="34" name="组合 33"/>
          <p:cNvGrpSpPr/>
          <p:nvPr/>
        </p:nvGrpSpPr>
        <p:grpSpPr>
          <a:xfrm rot="10800000">
            <a:off x="0" y="304408"/>
            <a:ext cx="1010103" cy="857396"/>
            <a:chOff x="-39567" y="0"/>
            <a:chExt cx="1677745" cy="1424104"/>
          </a:xfrm>
        </p:grpSpPr>
        <p:sp>
          <p:nvSpPr>
            <p:cNvPr id="35"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17" name="íṡḷiḋè"/>
          <p:cNvSpPr/>
          <p:nvPr/>
        </p:nvSpPr>
        <p:spPr>
          <a:xfrm rot="5400000">
            <a:off x="2231445" y="1733616"/>
            <a:ext cx="4369058" cy="3768562"/>
          </a:xfrm>
          <a:prstGeom prst="blockArc">
            <a:avLst>
              <a:gd name="adj1" fmla="val 12357386"/>
              <a:gd name="adj2" fmla="val 20163184"/>
              <a:gd name="adj3" fmla="val 6776"/>
            </a:avLst>
          </a:prstGeom>
          <a:gradFill>
            <a:gsLst>
              <a:gs pos="0">
                <a:sysClr val="window" lastClr="FFFFFF">
                  <a:lumMod val="85000"/>
                  <a:alpha val="51000"/>
                </a:sysClr>
              </a:gs>
              <a:gs pos="100000">
                <a:sysClr val="window" lastClr="FFFFFF"/>
              </a:gs>
            </a:gsLst>
            <a:lin ang="5400000" scaled="1"/>
          </a:gradFill>
          <a:ln w="12700" cap="flat" cmpd="sng" algn="ctr">
            <a:noFill/>
            <a:prstDash val="solid"/>
            <a:miter lim="800000"/>
          </a:ln>
          <a:effectLst/>
        </p:spPr>
        <p:txBody>
          <a:bodyPr wrap="square" lIns="91440" tIns="45720" rIns="91440" bIns="45720" rtlCol="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i="0" u="none" strike="noStrike" kern="0" cap="none" spc="0" normalizeH="0" baseline="0" noProof="0">
              <a:ln>
                <a:noFill/>
              </a:ln>
              <a:solidFill>
                <a:srgbClr val="AFA397"/>
              </a:solidFill>
              <a:effectLst/>
              <a:uLnTx/>
              <a:uFillTx/>
              <a:cs typeface="+mn-ea"/>
              <a:sym typeface="+mn-lt"/>
            </a:endParaRPr>
          </a:p>
        </p:txBody>
      </p:sp>
      <p:grpSp>
        <p:nvGrpSpPr>
          <p:cNvPr id="19" name="组合 18"/>
          <p:cNvGrpSpPr/>
          <p:nvPr/>
        </p:nvGrpSpPr>
        <p:grpSpPr>
          <a:xfrm>
            <a:off x="5964155" y="1161267"/>
            <a:ext cx="4024973" cy="687175"/>
            <a:chOff x="5964155" y="1296926"/>
            <a:chExt cx="4024973" cy="687175"/>
          </a:xfrm>
        </p:grpSpPr>
        <p:sp>
          <p:nvSpPr>
            <p:cNvPr id="20" name="文本框 19"/>
            <p:cNvSpPr txBox="1"/>
            <p:nvPr/>
          </p:nvSpPr>
          <p:spPr>
            <a:xfrm>
              <a:off x="5964155" y="1615801"/>
              <a:ext cx="4024973" cy="368300"/>
            </a:xfrm>
            <a:prstGeom prst="rect">
              <a:avLst/>
            </a:prstGeom>
            <a:noFill/>
          </p:spPr>
          <p:txBody>
            <a:bodyPr wrap="square" rtlCol="0">
              <a:spAutoFit/>
            </a:bodyPr>
            <a:lstStyle/>
            <a:p>
              <a:pPr>
                <a:lnSpc>
                  <a:spcPct val="150000"/>
                </a:lnSpc>
                <a:spcAft>
                  <a:spcPct val="0"/>
                </a:spcAft>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滑动窗口原理阶段重点讲解流量控制机制，包括窗口大小调整、确认应答和重传策略，通过实例演示动态调整过程。</a:t>
              </a:r>
            </a:p>
          </p:txBody>
        </p:sp>
        <p:sp>
          <p:nvSpPr>
            <p:cNvPr id="24" name="文本框 23"/>
            <p:cNvSpPr txBox="1"/>
            <p:nvPr/>
          </p:nvSpPr>
          <p:spPr>
            <a:xfrm>
              <a:off x="5964156" y="1296926"/>
              <a:ext cx="1783121" cy="368300"/>
            </a:xfrm>
            <a:prstGeom prst="rect">
              <a:avLst/>
            </a:prstGeom>
            <a:noFill/>
          </p:spPr>
          <p:txBody>
            <a:bodyPr wrap="square" rtlCol="0">
              <a:spAutoFit/>
            </a:bodyPr>
            <a:lstStyle/>
            <a:p>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滑动窗口原理</a:t>
              </a:r>
            </a:p>
          </p:txBody>
        </p:sp>
      </p:grpSp>
      <p:grpSp>
        <p:nvGrpSpPr>
          <p:cNvPr id="25" name="组合 24"/>
          <p:cNvGrpSpPr/>
          <p:nvPr/>
        </p:nvGrpSpPr>
        <p:grpSpPr>
          <a:xfrm>
            <a:off x="6662163" y="3006663"/>
            <a:ext cx="4024972" cy="687175"/>
            <a:chOff x="6662163" y="3142322"/>
            <a:chExt cx="4024972" cy="687175"/>
          </a:xfrm>
        </p:grpSpPr>
        <p:sp>
          <p:nvSpPr>
            <p:cNvPr id="26" name="文本框 25"/>
            <p:cNvSpPr txBox="1"/>
            <p:nvPr/>
          </p:nvSpPr>
          <p:spPr>
            <a:xfrm>
              <a:off x="6662163" y="3461197"/>
              <a:ext cx="4024972" cy="368300"/>
            </a:xfrm>
            <a:prstGeom prst="rect">
              <a:avLst/>
            </a:prstGeom>
            <a:noFill/>
          </p:spPr>
          <p:txBody>
            <a:bodyPr wrap="square" rtlCol="0">
              <a:spAutoFit/>
            </a:bodyPr>
            <a:lstStyle/>
            <a:p>
              <a:pPr>
                <a:lnSpc>
                  <a:spcPct val="150000"/>
                </a:lnSpc>
                <a:spcAft>
                  <a:spcPct val="0"/>
                </a:spcAft>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流量控制方法阶段包括停止等待协议、滑动窗口协议和拥塞控制机制，重点讲解协议原理、实现方式和性能优化策略。</a:t>
              </a:r>
            </a:p>
          </p:txBody>
        </p:sp>
        <p:sp>
          <p:nvSpPr>
            <p:cNvPr id="27" name="文本框 26"/>
            <p:cNvSpPr txBox="1"/>
            <p:nvPr/>
          </p:nvSpPr>
          <p:spPr>
            <a:xfrm>
              <a:off x="6662163" y="3142322"/>
              <a:ext cx="1783121" cy="368300"/>
            </a:xfrm>
            <a:prstGeom prst="rect">
              <a:avLst/>
            </a:prstGeom>
            <a:noFill/>
          </p:spPr>
          <p:txBody>
            <a:bodyPr wrap="square" rtlCol="0">
              <a:spAutoFit/>
            </a:bodyPr>
            <a:lstStyle/>
            <a:p>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流量控制方法</a:t>
              </a:r>
            </a:p>
          </p:txBody>
        </p:sp>
      </p:grpSp>
      <p:grpSp>
        <p:nvGrpSpPr>
          <p:cNvPr id="28" name="组合 27"/>
          <p:cNvGrpSpPr/>
          <p:nvPr/>
        </p:nvGrpSpPr>
        <p:grpSpPr>
          <a:xfrm>
            <a:off x="5964156" y="4912049"/>
            <a:ext cx="4024972" cy="687175"/>
            <a:chOff x="5964156" y="5047708"/>
            <a:chExt cx="4024972" cy="687175"/>
          </a:xfrm>
        </p:grpSpPr>
        <p:sp>
          <p:nvSpPr>
            <p:cNvPr id="37" name="文本框 36"/>
            <p:cNvSpPr txBox="1"/>
            <p:nvPr/>
          </p:nvSpPr>
          <p:spPr>
            <a:xfrm>
              <a:off x="5964156" y="5366583"/>
              <a:ext cx="4024972" cy="368300"/>
            </a:xfrm>
            <a:prstGeom prst="rect">
              <a:avLst/>
            </a:prstGeom>
            <a:noFill/>
          </p:spPr>
          <p:txBody>
            <a:bodyPr wrap="square" rtlCol="0">
              <a:spAutoFit/>
            </a:bodyPr>
            <a:lstStyle/>
            <a:p>
              <a:pPr defTabSz="457200">
                <a:lnSpc>
                  <a:spcPct val="150000"/>
                </a:lnSpc>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差错检测机制阶段主要讲解奇偶校验、循环冗余校验（CRC）和校验和方法，通过算法实现数据传输错误的检测与处理。</a:t>
              </a:r>
            </a:p>
          </p:txBody>
        </p:sp>
        <p:sp>
          <p:nvSpPr>
            <p:cNvPr id="38" name="文本框 37"/>
            <p:cNvSpPr txBox="1"/>
            <p:nvPr/>
          </p:nvSpPr>
          <p:spPr>
            <a:xfrm>
              <a:off x="5964156" y="5047708"/>
              <a:ext cx="1783121" cy="368300"/>
            </a:xfrm>
            <a:prstGeom prst="rect">
              <a:avLst/>
            </a:prstGeom>
            <a:noFill/>
          </p:spPr>
          <p:txBody>
            <a:bodyPr wrap="square" rtlCol="0">
              <a:spAutoFit/>
            </a:bodyPr>
            <a:lstStyle/>
            <a:p>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差错检测机制</a:t>
              </a:r>
            </a:p>
          </p:txBody>
        </p:sp>
      </p:grpSp>
      <p:sp>
        <p:nvSpPr>
          <p:cNvPr id="39" name="椭圆 38"/>
          <p:cNvSpPr/>
          <p:nvPr/>
        </p:nvSpPr>
        <p:spPr>
          <a:xfrm>
            <a:off x="1263586" y="1711691"/>
            <a:ext cx="3730892" cy="3730892"/>
          </a:xfrm>
          <a:prstGeom prst="ellipse">
            <a:avLst/>
          </a:prstGeom>
          <a:blipFill>
            <a:blip r:embed="rId3"/>
            <a:stretch>
              <a:fillRect/>
            </a:stretch>
          </a:bli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i="0" u="none" strike="noStrike" kern="0" cap="none" spc="0" normalizeH="0" baseline="0" noProof="0">
              <a:ln>
                <a:noFill/>
              </a:ln>
              <a:solidFill>
                <a:prstClr val="white"/>
              </a:solidFill>
              <a:effectLst/>
              <a:uLnTx/>
              <a:uFillTx/>
              <a:cs typeface="+mn-ea"/>
              <a:sym typeface="+mn-lt"/>
            </a:endParaRPr>
          </a:p>
        </p:txBody>
      </p:sp>
      <p:grpSp>
        <p:nvGrpSpPr>
          <p:cNvPr id="40" name="组合 39"/>
          <p:cNvGrpSpPr/>
          <p:nvPr/>
        </p:nvGrpSpPr>
        <p:grpSpPr>
          <a:xfrm>
            <a:off x="4860857" y="1470067"/>
            <a:ext cx="789924" cy="789920"/>
            <a:chOff x="4860857" y="1605726"/>
            <a:chExt cx="789924" cy="789920"/>
          </a:xfrm>
        </p:grpSpPr>
        <p:sp>
          <p:nvSpPr>
            <p:cNvPr id="41" name="î$1íḑe"/>
            <p:cNvSpPr/>
            <p:nvPr/>
          </p:nvSpPr>
          <p:spPr>
            <a:xfrm>
              <a:off x="4860857" y="1605726"/>
              <a:ext cx="789924" cy="789920"/>
            </a:xfrm>
            <a:prstGeom prst="ellipse">
              <a:avLst/>
            </a:prstGeom>
            <a:solidFill>
              <a:schemeClr val="accent1"/>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i="0" u="none" strike="noStrike" kern="1200" cap="none" spc="0" normalizeH="0" baseline="0" noProof="0" dirty="0">
                <a:ln>
                  <a:noFill/>
                </a:ln>
                <a:solidFill>
                  <a:prstClr val="white"/>
                </a:solidFill>
                <a:effectLst/>
                <a:uLnTx/>
                <a:uFillTx/>
                <a:cs typeface="+mn-ea"/>
                <a:sym typeface="+mn-lt"/>
              </a:endParaRPr>
            </a:p>
          </p:txBody>
        </p:sp>
        <p:sp>
          <p:nvSpPr>
            <p:cNvPr id="42" name="Oval 10"/>
            <p:cNvSpPr/>
            <p:nvPr/>
          </p:nvSpPr>
          <p:spPr>
            <a:xfrm>
              <a:off x="5098844" y="1819275"/>
              <a:ext cx="377008" cy="375748"/>
            </a:xfrm>
            <a:custGeom>
              <a:avLst/>
              <a:gdLst>
                <a:gd name="connsiteX0" fmla="*/ 81603 w 608615"/>
                <a:gd name="connsiteY0" fmla="*/ 176901 h 606580"/>
                <a:gd name="connsiteX1" fmla="*/ 42180 w 608615"/>
                <a:gd name="connsiteY1" fmla="*/ 215826 h 606580"/>
                <a:gd name="connsiteX2" fmla="*/ 25449 w 608615"/>
                <a:gd name="connsiteY2" fmla="*/ 362636 h 606580"/>
                <a:gd name="connsiteX3" fmla="*/ 29543 w 608615"/>
                <a:gd name="connsiteY3" fmla="*/ 376411 h 606580"/>
                <a:gd name="connsiteX4" fmla="*/ 38798 w 608615"/>
                <a:gd name="connsiteY4" fmla="*/ 380765 h 606580"/>
                <a:gd name="connsiteX5" fmla="*/ 48409 w 608615"/>
                <a:gd name="connsiteY5" fmla="*/ 380765 h 606580"/>
                <a:gd name="connsiteX6" fmla="*/ 61046 w 608615"/>
                <a:gd name="connsiteY6" fmla="*/ 392496 h 606580"/>
                <a:gd name="connsiteX7" fmla="*/ 75018 w 608615"/>
                <a:gd name="connsiteY7" fmla="*/ 581341 h 606580"/>
                <a:gd name="connsiteX8" fmla="*/ 152796 w 608615"/>
                <a:gd name="connsiteY8" fmla="*/ 581341 h 606580"/>
                <a:gd name="connsiteX9" fmla="*/ 166768 w 608615"/>
                <a:gd name="connsiteY9" fmla="*/ 392496 h 606580"/>
                <a:gd name="connsiteX10" fmla="*/ 179405 w 608615"/>
                <a:gd name="connsiteY10" fmla="*/ 380765 h 606580"/>
                <a:gd name="connsiteX11" fmla="*/ 189016 w 608615"/>
                <a:gd name="connsiteY11" fmla="*/ 380765 h 606580"/>
                <a:gd name="connsiteX12" fmla="*/ 198271 w 608615"/>
                <a:gd name="connsiteY12" fmla="*/ 376411 h 606580"/>
                <a:gd name="connsiteX13" fmla="*/ 202365 w 608615"/>
                <a:gd name="connsiteY13" fmla="*/ 362636 h 606580"/>
                <a:gd name="connsiteX14" fmla="*/ 185634 w 608615"/>
                <a:gd name="connsiteY14" fmla="*/ 215826 h 606580"/>
                <a:gd name="connsiteX15" fmla="*/ 146211 w 608615"/>
                <a:gd name="connsiteY15" fmla="*/ 176901 h 606580"/>
                <a:gd name="connsiteX16" fmla="*/ 329132 w 608615"/>
                <a:gd name="connsiteY16" fmla="*/ 176837 h 606580"/>
                <a:gd name="connsiteX17" fmla="*/ 455700 w 608615"/>
                <a:gd name="connsiteY17" fmla="*/ 303299 h 606580"/>
                <a:gd name="connsiteX18" fmla="*/ 329132 w 608615"/>
                <a:gd name="connsiteY18" fmla="*/ 429673 h 606580"/>
                <a:gd name="connsiteX19" fmla="*/ 252585 w 608615"/>
                <a:gd name="connsiteY19" fmla="*/ 403456 h 606580"/>
                <a:gd name="connsiteX20" fmla="*/ 250182 w 608615"/>
                <a:gd name="connsiteY20" fmla="*/ 385682 h 606580"/>
                <a:gd name="connsiteX21" fmla="*/ 267984 w 608615"/>
                <a:gd name="connsiteY21" fmla="*/ 383372 h 606580"/>
                <a:gd name="connsiteX22" fmla="*/ 329132 w 608615"/>
                <a:gd name="connsiteY22" fmla="*/ 404434 h 606580"/>
                <a:gd name="connsiteX23" fmla="*/ 430422 w 608615"/>
                <a:gd name="connsiteY23" fmla="*/ 303299 h 606580"/>
                <a:gd name="connsiteX24" fmla="*/ 329132 w 608615"/>
                <a:gd name="connsiteY24" fmla="*/ 202165 h 606580"/>
                <a:gd name="connsiteX25" fmla="*/ 258816 w 608615"/>
                <a:gd name="connsiteY25" fmla="*/ 230781 h 606580"/>
                <a:gd name="connsiteX26" fmla="*/ 240925 w 608615"/>
                <a:gd name="connsiteY26" fmla="*/ 230426 h 606580"/>
                <a:gd name="connsiteX27" fmla="*/ 241192 w 608615"/>
                <a:gd name="connsiteY27" fmla="*/ 212563 h 606580"/>
                <a:gd name="connsiteX28" fmla="*/ 329132 w 608615"/>
                <a:gd name="connsiteY28" fmla="*/ 176837 h 606580"/>
                <a:gd name="connsiteX29" fmla="*/ 81603 w 608615"/>
                <a:gd name="connsiteY29" fmla="*/ 151574 h 606580"/>
                <a:gd name="connsiteX30" fmla="*/ 146211 w 608615"/>
                <a:gd name="connsiteY30" fmla="*/ 151574 h 606580"/>
                <a:gd name="connsiteX31" fmla="*/ 210819 w 608615"/>
                <a:gd name="connsiteY31" fmla="*/ 212982 h 606580"/>
                <a:gd name="connsiteX32" fmla="*/ 227549 w 608615"/>
                <a:gd name="connsiteY32" fmla="*/ 359793 h 606580"/>
                <a:gd name="connsiteX33" fmla="*/ 217137 w 608615"/>
                <a:gd name="connsiteY33" fmla="*/ 393296 h 606580"/>
                <a:gd name="connsiteX34" fmla="*/ 191152 w 608615"/>
                <a:gd name="connsiteY34" fmla="*/ 406004 h 606580"/>
                <a:gd name="connsiteX35" fmla="*/ 177180 w 608615"/>
                <a:gd name="connsiteY35" fmla="*/ 594938 h 606580"/>
                <a:gd name="connsiteX36" fmla="*/ 164543 w 608615"/>
                <a:gd name="connsiteY36" fmla="*/ 606580 h 606580"/>
                <a:gd name="connsiteX37" fmla="*/ 63271 w 608615"/>
                <a:gd name="connsiteY37" fmla="*/ 606580 h 606580"/>
                <a:gd name="connsiteX38" fmla="*/ 50634 w 608615"/>
                <a:gd name="connsiteY38" fmla="*/ 594938 h 606580"/>
                <a:gd name="connsiteX39" fmla="*/ 36662 w 608615"/>
                <a:gd name="connsiteY39" fmla="*/ 406004 h 606580"/>
                <a:gd name="connsiteX40" fmla="*/ 10677 w 608615"/>
                <a:gd name="connsiteY40" fmla="*/ 393296 h 606580"/>
                <a:gd name="connsiteX41" fmla="*/ 265 w 608615"/>
                <a:gd name="connsiteY41" fmla="*/ 359793 h 606580"/>
                <a:gd name="connsiteX42" fmla="*/ 17084 w 608615"/>
                <a:gd name="connsiteY42" fmla="*/ 212982 h 606580"/>
                <a:gd name="connsiteX43" fmla="*/ 81603 w 608615"/>
                <a:gd name="connsiteY43" fmla="*/ 151574 h 606580"/>
                <a:gd name="connsiteX44" fmla="*/ 113916 w 608615"/>
                <a:gd name="connsiteY44" fmla="*/ 25241 h 606580"/>
                <a:gd name="connsiteX45" fmla="*/ 75923 w 608615"/>
                <a:gd name="connsiteY45" fmla="*/ 63191 h 606580"/>
                <a:gd name="connsiteX46" fmla="*/ 113916 w 608615"/>
                <a:gd name="connsiteY46" fmla="*/ 101053 h 606580"/>
                <a:gd name="connsiteX47" fmla="*/ 151909 w 608615"/>
                <a:gd name="connsiteY47" fmla="*/ 63191 h 606580"/>
                <a:gd name="connsiteX48" fmla="*/ 113916 w 608615"/>
                <a:gd name="connsiteY48" fmla="*/ 25241 h 606580"/>
                <a:gd name="connsiteX49" fmla="*/ 409385 w 608615"/>
                <a:gd name="connsiteY49" fmla="*/ 24335 h 606580"/>
                <a:gd name="connsiteX50" fmla="*/ 430612 w 608615"/>
                <a:gd name="connsiteY50" fmla="*/ 28235 h 606580"/>
                <a:gd name="connsiteX51" fmla="*/ 493358 w 608615"/>
                <a:gd name="connsiteY51" fmla="*/ 65385 h 606580"/>
                <a:gd name="connsiteX52" fmla="*/ 512404 w 608615"/>
                <a:gd name="connsiteY52" fmla="*/ 103335 h 606580"/>
                <a:gd name="connsiteX53" fmla="*/ 495227 w 608615"/>
                <a:gd name="connsiteY53" fmla="*/ 141463 h 606580"/>
                <a:gd name="connsiteX54" fmla="*/ 492023 w 608615"/>
                <a:gd name="connsiteY54" fmla="*/ 173902 h 606580"/>
                <a:gd name="connsiteX55" fmla="*/ 513650 w 608615"/>
                <a:gd name="connsiteY55" fmla="*/ 212297 h 606580"/>
                <a:gd name="connsiteX56" fmla="*/ 541864 w 608615"/>
                <a:gd name="connsiteY56" fmla="*/ 225539 h 606580"/>
                <a:gd name="connsiteX57" fmla="*/ 582894 w 608615"/>
                <a:gd name="connsiteY57" fmla="*/ 228917 h 606580"/>
                <a:gd name="connsiteX58" fmla="*/ 606212 w 608615"/>
                <a:gd name="connsiteY58" fmla="*/ 265089 h 606580"/>
                <a:gd name="connsiteX59" fmla="*/ 608615 w 608615"/>
                <a:gd name="connsiteY59" fmla="*/ 302417 h 606580"/>
                <a:gd name="connsiteX60" fmla="*/ 606212 w 608615"/>
                <a:gd name="connsiteY60" fmla="*/ 339656 h 606580"/>
                <a:gd name="connsiteX61" fmla="*/ 582894 w 608615"/>
                <a:gd name="connsiteY61" fmla="*/ 375828 h 606580"/>
                <a:gd name="connsiteX62" fmla="*/ 542131 w 608615"/>
                <a:gd name="connsiteY62" fmla="*/ 379383 h 606580"/>
                <a:gd name="connsiteX63" fmla="*/ 513650 w 608615"/>
                <a:gd name="connsiteY63" fmla="*/ 392448 h 606580"/>
                <a:gd name="connsiteX64" fmla="*/ 492023 w 608615"/>
                <a:gd name="connsiteY64" fmla="*/ 430843 h 606580"/>
                <a:gd name="connsiteX65" fmla="*/ 495227 w 608615"/>
                <a:gd name="connsiteY65" fmla="*/ 463282 h 606580"/>
                <a:gd name="connsiteX66" fmla="*/ 512404 w 608615"/>
                <a:gd name="connsiteY66" fmla="*/ 501410 h 606580"/>
                <a:gd name="connsiteX67" fmla="*/ 493358 w 608615"/>
                <a:gd name="connsiteY67" fmla="*/ 539449 h 606580"/>
                <a:gd name="connsiteX68" fmla="*/ 430612 w 608615"/>
                <a:gd name="connsiteY68" fmla="*/ 576510 h 606580"/>
                <a:gd name="connsiteX69" fmla="*/ 388692 w 608615"/>
                <a:gd name="connsiteY69" fmla="*/ 574644 h 606580"/>
                <a:gd name="connsiteX70" fmla="*/ 364483 w 608615"/>
                <a:gd name="connsiteY70" fmla="*/ 540071 h 606580"/>
                <a:gd name="connsiteX71" fmla="*/ 339029 w 608615"/>
                <a:gd name="connsiteY71" fmla="*/ 521229 h 606580"/>
                <a:gd name="connsiteX72" fmla="*/ 295952 w 608615"/>
                <a:gd name="connsiteY72" fmla="*/ 521229 h 606580"/>
                <a:gd name="connsiteX73" fmla="*/ 270497 w 608615"/>
                <a:gd name="connsiteY73" fmla="*/ 540071 h 606580"/>
                <a:gd name="connsiteX74" fmla="*/ 250917 w 608615"/>
                <a:gd name="connsiteY74" fmla="*/ 571711 h 606580"/>
                <a:gd name="connsiteX75" fmla="*/ 223504 w 608615"/>
                <a:gd name="connsiteY75" fmla="*/ 580421 h 606580"/>
                <a:gd name="connsiteX76" fmla="*/ 215138 w 608615"/>
                <a:gd name="connsiteY76" fmla="*/ 579710 h 606580"/>
                <a:gd name="connsiteX77" fmla="*/ 204903 w 608615"/>
                <a:gd name="connsiteY77" fmla="*/ 565045 h 606580"/>
                <a:gd name="connsiteX78" fmla="*/ 219499 w 608615"/>
                <a:gd name="connsiteY78" fmla="*/ 554825 h 606580"/>
                <a:gd name="connsiteX79" fmla="*/ 236232 w 608615"/>
                <a:gd name="connsiteY79" fmla="*/ 551003 h 606580"/>
                <a:gd name="connsiteX80" fmla="*/ 245488 w 608615"/>
                <a:gd name="connsiteY80" fmla="*/ 535983 h 606580"/>
                <a:gd name="connsiteX81" fmla="*/ 298533 w 608615"/>
                <a:gd name="connsiteY81" fmla="*/ 496077 h 606580"/>
                <a:gd name="connsiteX82" fmla="*/ 336359 w 608615"/>
                <a:gd name="connsiteY82" fmla="*/ 496077 h 606580"/>
                <a:gd name="connsiteX83" fmla="*/ 389404 w 608615"/>
                <a:gd name="connsiteY83" fmla="*/ 535983 h 606580"/>
                <a:gd name="connsiteX84" fmla="*/ 400885 w 608615"/>
                <a:gd name="connsiteY84" fmla="*/ 552425 h 606580"/>
                <a:gd name="connsiteX85" fmla="*/ 420465 w 608615"/>
                <a:gd name="connsiteY85" fmla="*/ 553225 h 606580"/>
                <a:gd name="connsiteX86" fmla="*/ 477782 w 608615"/>
                <a:gd name="connsiteY86" fmla="*/ 519363 h 606580"/>
                <a:gd name="connsiteX87" fmla="*/ 487039 w 608615"/>
                <a:gd name="connsiteY87" fmla="*/ 500877 h 606580"/>
                <a:gd name="connsiteX88" fmla="*/ 478850 w 608615"/>
                <a:gd name="connsiteY88" fmla="*/ 482568 h 606580"/>
                <a:gd name="connsiteX89" fmla="*/ 471285 w 608615"/>
                <a:gd name="connsiteY89" fmla="*/ 416356 h 606580"/>
                <a:gd name="connsiteX90" fmla="*/ 490421 w 608615"/>
                <a:gd name="connsiteY90" fmla="*/ 382227 h 606580"/>
                <a:gd name="connsiteX91" fmla="*/ 550942 w 608615"/>
                <a:gd name="connsiteY91" fmla="*/ 355654 h 606580"/>
                <a:gd name="connsiteX92" fmla="*/ 569899 w 608615"/>
                <a:gd name="connsiteY92" fmla="*/ 354143 h 606580"/>
                <a:gd name="connsiteX93" fmla="*/ 581113 w 608615"/>
                <a:gd name="connsiteY93" fmla="*/ 336545 h 606580"/>
                <a:gd name="connsiteX94" fmla="*/ 583250 w 608615"/>
                <a:gd name="connsiteY94" fmla="*/ 302328 h 606580"/>
                <a:gd name="connsiteX95" fmla="*/ 581113 w 608615"/>
                <a:gd name="connsiteY95" fmla="*/ 268200 h 606580"/>
                <a:gd name="connsiteX96" fmla="*/ 569899 w 608615"/>
                <a:gd name="connsiteY96" fmla="*/ 250602 h 606580"/>
                <a:gd name="connsiteX97" fmla="*/ 551209 w 608615"/>
                <a:gd name="connsiteY97" fmla="*/ 249003 h 606580"/>
                <a:gd name="connsiteX98" fmla="*/ 490421 w 608615"/>
                <a:gd name="connsiteY98" fmla="*/ 222429 h 606580"/>
                <a:gd name="connsiteX99" fmla="*/ 471374 w 608615"/>
                <a:gd name="connsiteY99" fmla="*/ 188389 h 606580"/>
                <a:gd name="connsiteX100" fmla="*/ 478939 w 608615"/>
                <a:gd name="connsiteY100" fmla="*/ 122177 h 606580"/>
                <a:gd name="connsiteX101" fmla="*/ 487039 w 608615"/>
                <a:gd name="connsiteY101" fmla="*/ 103868 h 606580"/>
                <a:gd name="connsiteX102" fmla="*/ 477782 w 608615"/>
                <a:gd name="connsiteY102" fmla="*/ 85293 h 606580"/>
                <a:gd name="connsiteX103" fmla="*/ 420554 w 608615"/>
                <a:gd name="connsiteY103" fmla="*/ 51431 h 606580"/>
                <a:gd name="connsiteX104" fmla="*/ 400885 w 608615"/>
                <a:gd name="connsiteY104" fmla="*/ 52320 h 606580"/>
                <a:gd name="connsiteX105" fmla="*/ 389404 w 608615"/>
                <a:gd name="connsiteY105" fmla="*/ 68762 h 606580"/>
                <a:gd name="connsiteX106" fmla="*/ 336359 w 608615"/>
                <a:gd name="connsiteY106" fmla="*/ 108667 h 606580"/>
                <a:gd name="connsiteX107" fmla="*/ 298622 w 608615"/>
                <a:gd name="connsiteY107" fmla="*/ 108667 h 606580"/>
                <a:gd name="connsiteX108" fmla="*/ 245488 w 608615"/>
                <a:gd name="connsiteY108" fmla="*/ 68762 h 606580"/>
                <a:gd name="connsiteX109" fmla="*/ 234986 w 608615"/>
                <a:gd name="connsiteY109" fmla="*/ 52942 h 606580"/>
                <a:gd name="connsiteX110" fmla="*/ 216117 w 608615"/>
                <a:gd name="connsiteY110" fmla="*/ 50987 h 606580"/>
                <a:gd name="connsiteX111" fmla="*/ 200008 w 608615"/>
                <a:gd name="connsiteY111" fmla="*/ 43166 h 606580"/>
                <a:gd name="connsiteX112" fmla="*/ 207929 w 608615"/>
                <a:gd name="connsiteY112" fmla="*/ 27079 h 606580"/>
                <a:gd name="connsiteX113" fmla="*/ 247980 w 608615"/>
                <a:gd name="connsiteY113" fmla="*/ 31257 h 606580"/>
                <a:gd name="connsiteX114" fmla="*/ 270497 w 608615"/>
                <a:gd name="connsiteY114" fmla="*/ 64674 h 606580"/>
                <a:gd name="connsiteX115" fmla="*/ 295863 w 608615"/>
                <a:gd name="connsiteY115" fmla="*/ 83516 h 606580"/>
                <a:gd name="connsiteX116" fmla="*/ 339029 w 608615"/>
                <a:gd name="connsiteY116" fmla="*/ 83516 h 606580"/>
                <a:gd name="connsiteX117" fmla="*/ 364483 w 608615"/>
                <a:gd name="connsiteY117" fmla="*/ 64674 h 606580"/>
                <a:gd name="connsiteX118" fmla="*/ 388692 w 608615"/>
                <a:gd name="connsiteY118" fmla="*/ 30101 h 606580"/>
                <a:gd name="connsiteX119" fmla="*/ 409385 w 608615"/>
                <a:gd name="connsiteY119" fmla="*/ 24335 h 606580"/>
                <a:gd name="connsiteX120" fmla="*/ 113916 w 608615"/>
                <a:gd name="connsiteY120" fmla="*/ 0 h 606580"/>
                <a:gd name="connsiteX121" fmla="*/ 177178 w 608615"/>
                <a:gd name="connsiteY121" fmla="*/ 63191 h 606580"/>
                <a:gd name="connsiteX122" fmla="*/ 113916 w 608615"/>
                <a:gd name="connsiteY122" fmla="*/ 126383 h 606580"/>
                <a:gd name="connsiteX123" fmla="*/ 50654 w 608615"/>
                <a:gd name="connsiteY123" fmla="*/ 63191 h 606580"/>
                <a:gd name="connsiteX124" fmla="*/ 113916 w 608615"/>
                <a:gd name="connsiteY124" fmla="*/ 0 h 60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608615" h="606580">
                  <a:moveTo>
                    <a:pt x="81603" y="176901"/>
                  </a:moveTo>
                  <a:cubicBezTo>
                    <a:pt x="61669" y="176901"/>
                    <a:pt x="44761" y="193609"/>
                    <a:pt x="42180" y="215826"/>
                  </a:cubicBezTo>
                  <a:lnTo>
                    <a:pt x="25449" y="362636"/>
                  </a:lnTo>
                  <a:cubicBezTo>
                    <a:pt x="24827" y="367791"/>
                    <a:pt x="26339" y="372767"/>
                    <a:pt x="29543" y="376411"/>
                  </a:cubicBezTo>
                  <a:cubicBezTo>
                    <a:pt x="30967" y="378011"/>
                    <a:pt x="34171" y="380765"/>
                    <a:pt x="38798" y="380765"/>
                  </a:cubicBezTo>
                  <a:lnTo>
                    <a:pt x="48409" y="380765"/>
                  </a:lnTo>
                  <a:cubicBezTo>
                    <a:pt x="55084" y="380765"/>
                    <a:pt x="60512" y="385920"/>
                    <a:pt x="61046" y="392496"/>
                  </a:cubicBezTo>
                  <a:lnTo>
                    <a:pt x="75018" y="581341"/>
                  </a:lnTo>
                  <a:lnTo>
                    <a:pt x="152796" y="581341"/>
                  </a:lnTo>
                  <a:lnTo>
                    <a:pt x="166768" y="392496"/>
                  </a:lnTo>
                  <a:cubicBezTo>
                    <a:pt x="167213" y="385920"/>
                    <a:pt x="172730" y="380765"/>
                    <a:pt x="179405" y="380765"/>
                  </a:cubicBezTo>
                  <a:lnTo>
                    <a:pt x="189016" y="380765"/>
                  </a:lnTo>
                  <a:cubicBezTo>
                    <a:pt x="193643" y="380765"/>
                    <a:pt x="196847" y="378011"/>
                    <a:pt x="198271" y="376411"/>
                  </a:cubicBezTo>
                  <a:cubicBezTo>
                    <a:pt x="201475" y="372767"/>
                    <a:pt x="202987" y="367791"/>
                    <a:pt x="202365" y="362636"/>
                  </a:cubicBezTo>
                  <a:lnTo>
                    <a:pt x="185634" y="215826"/>
                  </a:lnTo>
                  <a:cubicBezTo>
                    <a:pt x="183053" y="193609"/>
                    <a:pt x="166145" y="176901"/>
                    <a:pt x="146211" y="176901"/>
                  </a:cubicBezTo>
                  <a:close/>
                  <a:moveTo>
                    <a:pt x="329132" y="176837"/>
                  </a:moveTo>
                  <a:cubicBezTo>
                    <a:pt x="398913" y="176837"/>
                    <a:pt x="455700" y="233536"/>
                    <a:pt x="455700" y="303299"/>
                  </a:cubicBezTo>
                  <a:cubicBezTo>
                    <a:pt x="455700" y="372974"/>
                    <a:pt x="398913" y="429673"/>
                    <a:pt x="329132" y="429673"/>
                  </a:cubicBezTo>
                  <a:cubicBezTo>
                    <a:pt x="301539" y="429673"/>
                    <a:pt x="275104" y="420608"/>
                    <a:pt x="252585" y="403456"/>
                  </a:cubicBezTo>
                  <a:cubicBezTo>
                    <a:pt x="247067" y="399190"/>
                    <a:pt x="245999" y="391281"/>
                    <a:pt x="250182" y="385682"/>
                  </a:cubicBezTo>
                  <a:cubicBezTo>
                    <a:pt x="254455" y="380172"/>
                    <a:pt x="262465" y="379106"/>
                    <a:pt x="267984" y="383372"/>
                  </a:cubicBezTo>
                  <a:cubicBezTo>
                    <a:pt x="286052" y="397146"/>
                    <a:pt x="307147" y="404434"/>
                    <a:pt x="329132" y="404434"/>
                  </a:cubicBezTo>
                  <a:cubicBezTo>
                    <a:pt x="384939" y="404434"/>
                    <a:pt x="430422" y="359021"/>
                    <a:pt x="430422" y="303299"/>
                  </a:cubicBezTo>
                  <a:cubicBezTo>
                    <a:pt x="430422" y="247489"/>
                    <a:pt x="384939" y="202165"/>
                    <a:pt x="329132" y="202165"/>
                  </a:cubicBezTo>
                  <a:cubicBezTo>
                    <a:pt x="302874" y="202165"/>
                    <a:pt x="277863" y="212296"/>
                    <a:pt x="258816" y="230781"/>
                  </a:cubicBezTo>
                  <a:cubicBezTo>
                    <a:pt x="253831" y="235580"/>
                    <a:pt x="245821" y="235491"/>
                    <a:pt x="240925" y="230426"/>
                  </a:cubicBezTo>
                  <a:cubicBezTo>
                    <a:pt x="236030" y="225449"/>
                    <a:pt x="236208" y="217451"/>
                    <a:pt x="241192" y="212563"/>
                  </a:cubicBezTo>
                  <a:cubicBezTo>
                    <a:pt x="265046" y="189545"/>
                    <a:pt x="296288" y="176837"/>
                    <a:pt x="329132" y="176837"/>
                  </a:cubicBezTo>
                  <a:close/>
                  <a:moveTo>
                    <a:pt x="81603" y="151574"/>
                  </a:moveTo>
                  <a:lnTo>
                    <a:pt x="146211" y="151574"/>
                  </a:lnTo>
                  <a:cubicBezTo>
                    <a:pt x="179049" y="151574"/>
                    <a:pt x="206814" y="177968"/>
                    <a:pt x="210819" y="212982"/>
                  </a:cubicBezTo>
                  <a:lnTo>
                    <a:pt x="227549" y="359793"/>
                  </a:lnTo>
                  <a:cubicBezTo>
                    <a:pt x="228973" y="372056"/>
                    <a:pt x="225146" y="384320"/>
                    <a:pt x="217137" y="393296"/>
                  </a:cubicBezTo>
                  <a:cubicBezTo>
                    <a:pt x="210285" y="401027"/>
                    <a:pt x="201119" y="405471"/>
                    <a:pt x="191152" y="406004"/>
                  </a:cubicBezTo>
                  <a:lnTo>
                    <a:pt x="177180" y="594938"/>
                  </a:lnTo>
                  <a:cubicBezTo>
                    <a:pt x="176646" y="601515"/>
                    <a:pt x="171129" y="606580"/>
                    <a:pt x="164543" y="606580"/>
                  </a:cubicBezTo>
                  <a:lnTo>
                    <a:pt x="63271" y="606580"/>
                  </a:lnTo>
                  <a:cubicBezTo>
                    <a:pt x="56685" y="606580"/>
                    <a:pt x="51168" y="601515"/>
                    <a:pt x="50634" y="594938"/>
                  </a:cubicBezTo>
                  <a:lnTo>
                    <a:pt x="36662" y="406004"/>
                  </a:lnTo>
                  <a:cubicBezTo>
                    <a:pt x="26695" y="405471"/>
                    <a:pt x="17529" y="400939"/>
                    <a:pt x="10677" y="393296"/>
                  </a:cubicBezTo>
                  <a:cubicBezTo>
                    <a:pt x="2668" y="384320"/>
                    <a:pt x="-1070" y="372056"/>
                    <a:pt x="265" y="359793"/>
                  </a:cubicBezTo>
                  <a:lnTo>
                    <a:pt x="17084" y="212982"/>
                  </a:lnTo>
                  <a:cubicBezTo>
                    <a:pt x="21000" y="177968"/>
                    <a:pt x="48765" y="151574"/>
                    <a:pt x="81603" y="151574"/>
                  </a:cubicBezTo>
                  <a:close/>
                  <a:moveTo>
                    <a:pt x="113916" y="25241"/>
                  </a:moveTo>
                  <a:cubicBezTo>
                    <a:pt x="93007" y="25241"/>
                    <a:pt x="75923" y="42217"/>
                    <a:pt x="75923" y="63191"/>
                  </a:cubicBezTo>
                  <a:cubicBezTo>
                    <a:pt x="75923" y="84078"/>
                    <a:pt x="93007" y="101053"/>
                    <a:pt x="113916" y="101053"/>
                  </a:cubicBezTo>
                  <a:cubicBezTo>
                    <a:pt x="134825" y="101053"/>
                    <a:pt x="151909" y="84078"/>
                    <a:pt x="151909" y="63191"/>
                  </a:cubicBezTo>
                  <a:cubicBezTo>
                    <a:pt x="151909" y="42217"/>
                    <a:pt x="134825" y="25241"/>
                    <a:pt x="113916" y="25241"/>
                  </a:cubicBezTo>
                  <a:close/>
                  <a:moveTo>
                    <a:pt x="409385" y="24335"/>
                  </a:moveTo>
                  <a:cubicBezTo>
                    <a:pt x="416527" y="24013"/>
                    <a:pt x="423758" y="25302"/>
                    <a:pt x="430612" y="28235"/>
                  </a:cubicBezTo>
                  <a:cubicBezTo>
                    <a:pt x="452862" y="37833"/>
                    <a:pt x="473955" y="50365"/>
                    <a:pt x="493358" y="65385"/>
                  </a:cubicBezTo>
                  <a:cubicBezTo>
                    <a:pt x="505106" y="74539"/>
                    <a:pt x="512048" y="88404"/>
                    <a:pt x="512404" y="103335"/>
                  </a:cubicBezTo>
                  <a:cubicBezTo>
                    <a:pt x="512671" y="118177"/>
                    <a:pt x="506441" y="132042"/>
                    <a:pt x="495227" y="141463"/>
                  </a:cubicBezTo>
                  <a:cubicBezTo>
                    <a:pt x="485971" y="149284"/>
                    <a:pt x="484547" y="163237"/>
                    <a:pt x="492023" y="173902"/>
                  </a:cubicBezTo>
                  <a:cubicBezTo>
                    <a:pt x="500478" y="185901"/>
                    <a:pt x="507687" y="198788"/>
                    <a:pt x="513650" y="212297"/>
                  </a:cubicBezTo>
                  <a:cubicBezTo>
                    <a:pt x="518634" y="223851"/>
                    <a:pt x="531094" y="229716"/>
                    <a:pt x="541864" y="225539"/>
                  </a:cubicBezTo>
                  <a:cubicBezTo>
                    <a:pt x="555570" y="220207"/>
                    <a:pt x="570433" y="221540"/>
                    <a:pt x="582894" y="228917"/>
                  </a:cubicBezTo>
                  <a:cubicBezTo>
                    <a:pt x="595799" y="236649"/>
                    <a:pt x="604343" y="249891"/>
                    <a:pt x="606212" y="265089"/>
                  </a:cubicBezTo>
                  <a:cubicBezTo>
                    <a:pt x="607814" y="277354"/>
                    <a:pt x="608615" y="289885"/>
                    <a:pt x="608615" y="302417"/>
                  </a:cubicBezTo>
                  <a:cubicBezTo>
                    <a:pt x="608615" y="314860"/>
                    <a:pt x="607814" y="327391"/>
                    <a:pt x="606212" y="339656"/>
                  </a:cubicBezTo>
                  <a:cubicBezTo>
                    <a:pt x="604343" y="354943"/>
                    <a:pt x="595799" y="368096"/>
                    <a:pt x="582894" y="375828"/>
                  </a:cubicBezTo>
                  <a:cubicBezTo>
                    <a:pt x="570433" y="383205"/>
                    <a:pt x="555659" y="384538"/>
                    <a:pt x="542131" y="379383"/>
                  </a:cubicBezTo>
                  <a:cubicBezTo>
                    <a:pt x="531094" y="375117"/>
                    <a:pt x="518634" y="380894"/>
                    <a:pt x="513650" y="392448"/>
                  </a:cubicBezTo>
                  <a:cubicBezTo>
                    <a:pt x="507776" y="405957"/>
                    <a:pt x="500478" y="418844"/>
                    <a:pt x="492023" y="430843"/>
                  </a:cubicBezTo>
                  <a:cubicBezTo>
                    <a:pt x="484547" y="441508"/>
                    <a:pt x="485971" y="455461"/>
                    <a:pt x="495227" y="463282"/>
                  </a:cubicBezTo>
                  <a:cubicBezTo>
                    <a:pt x="506441" y="472703"/>
                    <a:pt x="512671" y="486657"/>
                    <a:pt x="512404" y="501410"/>
                  </a:cubicBezTo>
                  <a:cubicBezTo>
                    <a:pt x="512048" y="516430"/>
                    <a:pt x="505106" y="530295"/>
                    <a:pt x="493358" y="539449"/>
                  </a:cubicBezTo>
                  <a:cubicBezTo>
                    <a:pt x="473955" y="554469"/>
                    <a:pt x="452862" y="566912"/>
                    <a:pt x="430612" y="576510"/>
                  </a:cubicBezTo>
                  <a:cubicBezTo>
                    <a:pt x="416905" y="582376"/>
                    <a:pt x="401686" y="581754"/>
                    <a:pt x="388692" y="574644"/>
                  </a:cubicBezTo>
                  <a:cubicBezTo>
                    <a:pt x="375697" y="567534"/>
                    <a:pt x="366886" y="554913"/>
                    <a:pt x="364483" y="540071"/>
                  </a:cubicBezTo>
                  <a:cubicBezTo>
                    <a:pt x="362436" y="527984"/>
                    <a:pt x="351667" y="519807"/>
                    <a:pt x="339029" y="521229"/>
                  </a:cubicBezTo>
                  <a:cubicBezTo>
                    <a:pt x="324788" y="522740"/>
                    <a:pt x="310103" y="522740"/>
                    <a:pt x="295952" y="521229"/>
                  </a:cubicBezTo>
                  <a:cubicBezTo>
                    <a:pt x="283225" y="519807"/>
                    <a:pt x="272455" y="527984"/>
                    <a:pt x="270497" y="540071"/>
                  </a:cubicBezTo>
                  <a:cubicBezTo>
                    <a:pt x="268361" y="553047"/>
                    <a:pt x="261508" y="564245"/>
                    <a:pt x="250917" y="571711"/>
                  </a:cubicBezTo>
                  <a:cubicBezTo>
                    <a:pt x="242729" y="577399"/>
                    <a:pt x="233206" y="580421"/>
                    <a:pt x="223504" y="580421"/>
                  </a:cubicBezTo>
                  <a:cubicBezTo>
                    <a:pt x="220745" y="580421"/>
                    <a:pt x="217897" y="580154"/>
                    <a:pt x="215138" y="579710"/>
                  </a:cubicBezTo>
                  <a:cubicBezTo>
                    <a:pt x="208285" y="578465"/>
                    <a:pt x="203657" y="571889"/>
                    <a:pt x="204903" y="565045"/>
                  </a:cubicBezTo>
                  <a:cubicBezTo>
                    <a:pt x="206060" y="558113"/>
                    <a:pt x="212824" y="553491"/>
                    <a:pt x="219499" y="554825"/>
                  </a:cubicBezTo>
                  <a:cubicBezTo>
                    <a:pt x="225374" y="555802"/>
                    <a:pt x="231337" y="554469"/>
                    <a:pt x="236232" y="551003"/>
                  </a:cubicBezTo>
                  <a:cubicBezTo>
                    <a:pt x="241216" y="547537"/>
                    <a:pt x="244509" y="542204"/>
                    <a:pt x="245488" y="535983"/>
                  </a:cubicBezTo>
                  <a:cubicBezTo>
                    <a:pt x="249671" y="510387"/>
                    <a:pt x="272277" y="493233"/>
                    <a:pt x="298533" y="496077"/>
                  </a:cubicBezTo>
                  <a:cubicBezTo>
                    <a:pt x="310993" y="497411"/>
                    <a:pt x="323987" y="497411"/>
                    <a:pt x="336359" y="496077"/>
                  </a:cubicBezTo>
                  <a:cubicBezTo>
                    <a:pt x="361902" y="493145"/>
                    <a:pt x="385310" y="510831"/>
                    <a:pt x="389404" y="535983"/>
                  </a:cubicBezTo>
                  <a:cubicBezTo>
                    <a:pt x="390561" y="543093"/>
                    <a:pt x="394744" y="549048"/>
                    <a:pt x="400885" y="552425"/>
                  </a:cubicBezTo>
                  <a:cubicBezTo>
                    <a:pt x="406848" y="555713"/>
                    <a:pt x="414057" y="555980"/>
                    <a:pt x="420465" y="553225"/>
                  </a:cubicBezTo>
                  <a:cubicBezTo>
                    <a:pt x="440847" y="544515"/>
                    <a:pt x="460071" y="533139"/>
                    <a:pt x="477782" y="519363"/>
                  </a:cubicBezTo>
                  <a:cubicBezTo>
                    <a:pt x="483568" y="514919"/>
                    <a:pt x="486861" y="508165"/>
                    <a:pt x="487039" y="500877"/>
                  </a:cubicBezTo>
                  <a:cubicBezTo>
                    <a:pt x="487217" y="493767"/>
                    <a:pt x="484191" y="487101"/>
                    <a:pt x="478850" y="482568"/>
                  </a:cubicBezTo>
                  <a:cubicBezTo>
                    <a:pt x="459448" y="466215"/>
                    <a:pt x="456244" y="437775"/>
                    <a:pt x="471285" y="416356"/>
                  </a:cubicBezTo>
                  <a:cubicBezTo>
                    <a:pt x="478761" y="405691"/>
                    <a:pt x="485170" y="394226"/>
                    <a:pt x="490421" y="382227"/>
                  </a:cubicBezTo>
                  <a:cubicBezTo>
                    <a:pt x="500923" y="358320"/>
                    <a:pt x="527445" y="346588"/>
                    <a:pt x="550942" y="355654"/>
                  </a:cubicBezTo>
                  <a:cubicBezTo>
                    <a:pt x="557439" y="358142"/>
                    <a:pt x="564114" y="357520"/>
                    <a:pt x="569899" y="354143"/>
                  </a:cubicBezTo>
                  <a:cubicBezTo>
                    <a:pt x="576040" y="350410"/>
                    <a:pt x="580134" y="344011"/>
                    <a:pt x="581113" y="336545"/>
                  </a:cubicBezTo>
                  <a:cubicBezTo>
                    <a:pt x="582538" y="325258"/>
                    <a:pt x="583250" y="313793"/>
                    <a:pt x="583250" y="302328"/>
                  </a:cubicBezTo>
                  <a:cubicBezTo>
                    <a:pt x="583250" y="290952"/>
                    <a:pt x="582538" y="279487"/>
                    <a:pt x="581113" y="268200"/>
                  </a:cubicBezTo>
                  <a:cubicBezTo>
                    <a:pt x="580134" y="260734"/>
                    <a:pt x="576040" y="254335"/>
                    <a:pt x="569899" y="250602"/>
                  </a:cubicBezTo>
                  <a:cubicBezTo>
                    <a:pt x="564114" y="247136"/>
                    <a:pt x="557528" y="246603"/>
                    <a:pt x="551209" y="249003"/>
                  </a:cubicBezTo>
                  <a:cubicBezTo>
                    <a:pt x="527445" y="258068"/>
                    <a:pt x="500923" y="246425"/>
                    <a:pt x="490421" y="222429"/>
                  </a:cubicBezTo>
                  <a:cubicBezTo>
                    <a:pt x="485170" y="210430"/>
                    <a:pt x="478761" y="199054"/>
                    <a:pt x="471374" y="188389"/>
                  </a:cubicBezTo>
                  <a:cubicBezTo>
                    <a:pt x="456244" y="166970"/>
                    <a:pt x="459537" y="138530"/>
                    <a:pt x="478939" y="122177"/>
                  </a:cubicBezTo>
                  <a:cubicBezTo>
                    <a:pt x="484280" y="117644"/>
                    <a:pt x="487217" y="110978"/>
                    <a:pt x="487039" y="103868"/>
                  </a:cubicBezTo>
                  <a:cubicBezTo>
                    <a:pt x="486861" y="96491"/>
                    <a:pt x="483568" y="89737"/>
                    <a:pt x="477782" y="85293"/>
                  </a:cubicBezTo>
                  <a:cubicBezTo>
                    <a:pt x="460160" y="71606"/>
                    <a:pt x="440847" y="60230"/>
                    <a:pt x="420554" y="51431"/>
                  </a:cubicBezTo>
                  <a:cubicBezTo>
                    <a:pt x="414057" y="48676"/>
                    <a:pt x="406937" y="49032"/>
                    <a:pt x="400885" y="52320"/>
                  </a:cubicBezTo>
                  <a:cubicBezTo>
                    <a:pt x="394744" y="55697"/>
                    <a:pt x="390561" y="61652"/>
                    <a:pt x="389404" y="68762"/>
                  </a:cubicBezTo>
                  <a:cubicBezTo>
                    <a:pt x="385399" y="93914"/>
                    <a:pt x="362436" y="111600"/>
                    <a:pt x="336359" y="108667"/>
                  </a:cubicBezTo>
                  <a:cubicBezTo>
                    <a:pt x="323987" y="107334"/>
                    <a:pt x="310993" y="107334"/>
                    <a:pt x="298622" y="108667"/>
                  </a:cubicBezTo>
                  <a:cubicBezTo>
                    <a:pt x="272366" y="111512"/>
                    <a:pt x="249671" y="94270"/>
                    <a:pt x="245488" y="68762"/>
                  </a:cubicBezTo>
                  <a:cubicBezTo>
                    <a:pt x="244420" y="61919"/>
                    <a:pt x="240682" y="56320"/>
                    <a:pt x="234986" y="52942"/>
                  </a:cubicBezTo>
                  <a:cubicBezTo>
                    <a:pt x="229290" y="49565"/>
                    <a:pt x="222436" y="48854"/>
                    <a:pt x="216117" y="50987"/>
                  </a:cubicBezTo>
                  <a:cubicBezTo>
                    <a:pt x="209442" y="53209"/>
                    <a:pt x="202233" y="49743"/>
                    <a:pt x="200008" y="43166"/>
                  </a:cubicBezTo>
                  <a:cubicBezTo>
                    <a:pt x="197783" y="36589"/>
                    <a:pt x="201254" y="29390"/>
                    <a:pt x="207929" y="27079"/>
                  </a:cubicBezTo>
                  <a:cubicBezTo>
                    <a:pt x="221279" y="22547"/>
                    <a:pt x="235876" y="24058"/>
                    <a:pt x="247980" y="31257"/>
                  </a:cubicBezTo>
                  <a:cubicBezTo>
                    <a:pt x="259995" y="38456"/>
                    <a:pt x="268183" y="50632"/>
                    <a:pt x="270497" y="64674"/>
                  </a:cubicBezTo>
                  <a:cubicBezTo>
                    <a:pt x="272455" y="76761"/>
                    <a:pt x="283314" y="84849"/>
                    <a:pt x="295863" y="83516"/>
                  </a:cubicBezTo>
                  <a:cubicBezTo>
                    <a:pt x="310103" y="82005"/>
                    <a:pt x="324877" y="82005"/>
                    <a:pt x="339029" y="83516"/>
                  </a:cubicBezTo>
                  <a:cubicBezTo>
                    <a:pt x="351578" y="84938"/>
                    <a:pt x="362436" y="76761"/>
                    <a:pt x="364483" y="64674"/>
                  </a:cubicBezTo>
                  <a:cubicBezTo>
                    <a:pt x="366886" y="49832"/>
                    <a:pt x="375697" y="37300"/>
                    <a:pt x="388692" y="30101"/>
                  </a:cubicBezTo>
                  <a:cubicBezTo>
                    <a:pt x="395189" y="26591"/>
                    <a:pt x="402242" y="24658"/>
                    <a:pt x="409385" y="24335"/>
                  </a:cubicBezTo>
                  <a:close/>
                  <a:moveTo>
                    <a:pt x="113916" y="0"/>
                  </a:moveTo>
                  <a:cubicBezTo>
                    <a:pt x="148795" y="0"/>
                    <a:pt x="177178" y="28352"/>
                    <a:pt x="177178" y="63191"/>
                  </a:cubicBezTo>
                  <a:cubicBezTo>
                    <a:pt x="177178" y="98031"/>
                    <a:pt x="148795" y="126383"/>
                    <a:pt x="113916" y="126383"/>
                  </a:cubicBezTo>
                  <a:cubicBezTo>
                    <a:pt x="79037" y="126383"/>
                    <a:pt x="50654" y="98031"/>
                    <a:pt x="50654" y="63191"/>
                  </a:cubicBezTo>
                  <a:cubicBezTo>
                    <a:pt x="50654" y="28352"/>
                    <a:pt x="79037" y="0"/>
                    <a:pt x="113916" y="0"/>
                  </a:cubicBezTo>
                  <a:close/>
                </a:path>
              </a:pathLst>
            </a:custGeom>
            <a:solidFill>
              <a:sysClr val="window" lastClr="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a:ln>
                  <a:noFill/>
                </a:ln>
                <a:solidFill>
                  <a:srgbClr val="AFA397">
                    <a:lumMod val="85000"/>
                    <a:lumOff val="15000"/>
                  </a:srgbClr>
                </a:solidFill>
                <a:effectLst/>
                <a:uLnTx/>
                <a:uFillTx/>
                <a:cs typeface="+mn-ea"/>
                <a:sym typeface="+mn-lt"/>
              </a:endParaRPr>
            </a:p>
          </p:txBody>
        </p:sp>
      </p:grpSp>
      <p:grpSp>
        <p:nvGrpSpPr>
          <p:cNvPr id="43" name="组合 42"/>
          <p:cNvGrpSpPr/>
          <p:nvPr/>
        </p:nvGrpSpPr>
        <p:grpSpPr>
          <a:xfrm>
            <a:off x="5779835" y="3079892"/>
            <a:ext cx="789924" cy="789920"/>
            <a:chOff x="5779835" y="3215551"/>
            <a:chExt cx="789924" cy="789920"/>
          </a:xfrm>
        </p:grpSpPr>
        <p:sp>
          <p:nvSpPr>
            <p:cNvPr id="44" name="íṡḷíḋê"/>
            <p:cNvSpPr/>
            <p:nvPr/>
          </p:nvSpPr>
          <p:spPr>
            <a:xfrm>
              <a:off x="5779835" y="3215551"/>
              <a:ext cx="789924" cy="789920"/>
            </a:xfrm>
            <a:prstGeom prst="ellipse">
              <a:avLst/>
            </a:prstGeom>
            <a:solidFill>
              <a:schemeClr val="accent2"/>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i="0" u="none" strike="noStrike" kern="1200" cap="none" spc="0" normalizeH="0" baseline="0" noProof="0">
                <a:ln>
                  <a:noFill/>
                </a:ln>
                <a:solidFill>
                  <a:prstClr val="white"/>
                </a:solidFill>
                <a:effectLst/>
                <a:uLnTx/>
                <a:uFillTx/>
                <a:cs typeface="+mn-ea"/>
                <a:sym typeface="+mn-lt"/>
              </a:endParaRPr>
            </a:p>
          </p:txBody>
        </p:sp>
        <p:sp>
          <p:nvSpPr>
            <p:cNvPr id="45" name="Oval 33"/>
            <p:cNvSpPr/>
            <p:nvPr/>
          </p:nvSpPr>
          <p:spPr>
            <a:xfrm>
              <a:off x="5959108" y="3410456"/>
              <a:ext cx="400762" cy="400110"/>
            </a:xfrm>
            <a:custGeom>
              <a:avLst/>
              <a:gdLst>
                <a:gd name="connsiteX0" fmla="*/ 279086 w 606580"/>
                <a:gd name="connsiteY0" fmla="*/ 279044 h 605592"/>
                <a:gd name="connsiteX1" fmla="*/ 279086 w 606580"/>
                <a:gd name="connsiteY1" fmla="*/ 338184 h 605592"/>
                <a:gd name="connsiteX2" fmla="*/ 297654 w 606580"/>
                <a:gd name="connsiteY2" fmla="*/ 327710 h 605592"/>
                <a:gd name="connsiteX3" fmla="*/ 304802 w 606580"/>
                <a:gd name="connsiteY3" fmla="*/ 307873 h 605592"/>
                <a:gd name="connsiteX4" fmla="*/ 298768 w 606580"/>
                <a:gd name="connsiteY4" fmla="*/ 290353 h 605592"/>
                <a:gd name="connsiteX5" fmla="*/ 279086 w 606580"/>
                <a:gd name="connsiteY5" fmla="*/ 279044 h 605592"/>
                <a:gd name="connsiteX6" fmla="*/ 257084 w 606580"/>
                <a:gd name="connsiteY6" fmla="*/ 176799 h 605592"/>
                <a:gd name="connsiteX7" fmla="*/ 242880 w 606580"/>
                <a:gd name="connsiteY7" fmla="*/ 187181 h 605592"/>
                <a:gd name="connsiteX8" fmla="*/ 237495 w 606580"/>
                <a:gd name="connsiteY8" fmla="*/ 203218 h 605592"/>
                <a:gd name="connsiteX9" fmla="*/ 242323 w 606580"/>
                <a:gd name="connsiteY9" fmla="*/ 218142 h 605592"/>
                <a:gd name="connsiteX10" fmla="*/ 257084 w 606580"/>
                <a:gd name="connsiteY10" fmla="*/ 229266 h 605592"/>
                <a:gd name="connsiteX11" fmla="*/ 257084 w 606580"/>
                <a:gd name="connsiteY11" fmla="*/ 128782 h 605592"/>
                <a:gd name="connsiteX12" fmla="*/ 279086 w 606580"/>
                <a:gd name="connsiteY12" fmla="*/ 128782 h 605592"/>
                <a:gd name="connsiteX13" fmla="*/ 279086 w 606580"/>
                <a:gd name="connsiteY13" fmla="*/ 143799 h 605592"/>
                <a:gd name="connsiteX14" fmla="*/ 317521 w 606580"/>
                <a:gd name="connsiteY14" fmla="*/ 160206 h 605592"/>
                <a:gd name="connsiteX15" fmla="*/ 335810 w 606580"/>
                <a:gd name="connsiteY15" fmla="*/ 196543 h 605592"/>
                <a:gd name="connsiteX16" fmla="*/ 297375 w 606580"/>
                <a:gd name="connsiteY16" fmla="*/ 201549 h 605592"/>
                <a:gd name="connsiteX17" fmla="*/ 279086 w 606580"/>
                <a:gd name="connsiteY17" fmla="*/ 177263 h 605592"/>
                <a:gd name="connsiteX18" fmla="*/ 279086 w 606580"/>
                <a:gd name="connsiteY18" fmla="*/ 236589 h 605592"/>
                <a:gd name="connsiteX19" fmla="*/ 328754 w 606580"/>
                <a:gd name="connsiteY19" fmla="*/ 262173 h 605592"/>
                <a:gd name="connsiteX20" fmla="*/ 342030 w 606580"/>
                <a:gd name="connsiteY20" fmla="*/ 302403 h 605592"/>
                <a:gd name="connsiteX21" fmla="*/ 325412 w 606580"/>
                <a:gd name="connsiteY21" fmla="*/ 348659 h 605592"/>
                <a:gd name="connsiteX22" fmla="*/ 279086 w 606580"/>
                <a:gd name="connsiteY22" fmla="*/ 371741 h 605592"/>
                <a:gd name="connsiteX23" fmla="*/ 279086 w 606580"/>
                <a:gd name="connsiteY23" fmla="*/ 400106 h 605592"/>
                <a:gd name="connsiteX24" fmla="*/ 257084 w 606580"/>
                <a:gd name="connsiteY24" fmla="*/ 400106 h 605592"/>
                <a:gd name="connsiteX25" fmla="*/ 257084 w 606580"/>
                <a:gd name="connsiteY25" fmla="*/ 372482 h 605592"/>
                <a:gd name="connsiteX26" fmla="*/ 214471 w 606580"/>
                <a:gd name="connsiteY26" fmla="*/ 352923 h 605592"/>
                <a:gd name="connsiteX27" fmla="*/ 193490 w 606580"/>
                <a:gd name="connsiteY27" fmla="*/ 306667 h 605592"/>
                <a:gd name="connsiteX28" fmla="*/ 233132 w 606580"/>
                <a:gd name="connsiteY28" fmla="*/ 302403 h 605592"/>
                <a:gd name="connsiteX29" fmla="*/ 242230 w 606580"/>
                <a:gd name="connsiteY29" fmla="*/ 323353 h 605592"/>
                <a:gd name="connsiteX30" fmla="*/ 257084 w 606580"/>
                <a:gd name="connsiteY30" fmla="*/ 336052 h 605592"/>
                <a:gd name="connsiteX31" fmla="*/ 257084 w 606580"/>
                <a:gd name="connsiteY31" fmla="*/ 272555 h 605592"/>
                <a:gd name="connsiteX32" fmla="*/ 213450 w 606580"/>
                <a:gd name="connsiteY32" fmla="*/ 246878 h 605592"/>
                <a:gd name="connsiteX33" fmla="*/ 199525 w 606580"/>
                <a:gd name="connsiteY33" fmla="*/ 205072 h 605592"/>
                <a:gd name="connsiteX34" fmla="*/ 215307 w 606580"/>
                <a:gd name="connsiteY34" fmla="*/ 163265 h 605592"/>
                <a:gd name="connsiteX35" fmla="*/ 257084 w 606580"/>
                <a:gd name="connsiteY35" fmla="*/ 143799 h 605592"/>
                <a:gd name="connsiteX36" fmla="*/ 265083 w 606580"/>
                <a:gd name="connsiteY36" fmla="*/ 37821 h 605592"/>
                <a:gd name="connsiteX37" fmla="*/ 37882 w 606580"/>
                <a:gd name="connsiteY37" fmla="*/ 264651 h 605592"/>
                <a:gd name="connsiteX38" fmla="*/ 265083 w 606580"/>
                <a:gd name="connsiteY38" fmla="*/ 491574 h 605592"/>
                <a:gd name="connsiteX39" fmla="*/ 492376 w 606580"/>
                <a:gd name="connsiteY39" fmla="*/ 264651 h 605592"/>
                <a:gd name="connsiteX40" fmla="*/ 265083 w 606580"/>
                <a:gd name="connsiteY40" fmla="*/ 37821 h 605592"/>
                <a:gd name="connsiteX41" fmla="*/ 265083 w 606580"/>
                <a:gd name="connsiteY41" fmla="*/ 0 h 605592"/>
                <a:gd name="connsiteX42" fmla="*/ 530259 w 606580"/>
                <a:gd name="connsiteY42" fmla="*/ 264651 h 605592"/>
                <a:gd name="connsiteX43" fmla="*/ 465357 w 606580"/>
                <a:gd name="connsiteY43" fmla="*/ 437810 h 605592"/>
                <a:gd name="connsiteX44" fmla="*/ 606580 w 606580"/>
                <a:gd name="connsiteY44" fmla="*/ 578895 h 605592"/>
                <a:gd name="connsiteX45" fmla="*/ 579840 w 606580"/>
                <a:gd name="connsiteY45" fmla="*/ 605592 h 605592"/>
                <a:gd name="connsiteX46" fmla="*/ 438524 w 606580"/>
                <a:gd name="connsiteY46" fmla="*/ 464599 h 605592"/>
                <a:gd name="connsiteX47" fmla="*/ 265083 w 606580"/>
                <a:gd name="connsiteY47" fmla="*/ 529395 h 605592"/>
                <a:gd name="connsiteX48" fmla="*/ 0 w 606580"/>
                <a:gd name="connsiteY48" fmla="*/ 264651 h 605592"/>
                <a:gd name="connsiteX49" fmla="*/ 265083 w 606580"/>
                <a:gd name="connsiteY49"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606580" h="605592">
                  <a:moveTo>
                    <a:pt x="279086" y="279044"/>
                  </a:moveTo>
                  <a:lnTo>
                    <a:pt x="279086" y="338184"/>
                  </a:lnTo>
                  <a:cubicBezTo>
                    <a:pt x="286699" y="336794"/>
                    <a:pt x="292919" y="333271"/>
                    <a:pt x="297654" y="327710"/>
                  </a:cubicBezTo>
                  <a:cubicBezTo>
                    <a:pt x="302388" y="322055"/>
                    <a:pt x="304802" y="315474"/>
                    <a:pt x="304802" y="307873"/>
                  </a:cubicBezTo>
                  <a:cubicBezTo>
                    <a:pt x="304802" y="301106"/>
                    <a:pt x="302760" y="295266"/>
                    <a:pt x="298768" y="290353"/>
                  </a:cubicBezTo>
                  <a:cubicBezTo>
                    <a:pt x="294776" y="285440"/>
                    <a:pt x="288277" y="281732"/>
                    <a:pt x="279086" y="279044"/>
                  </a:cubicBezTo>
                  <a:close/>
                  <a:moveTo>
                    <a:pt x="257084" y="176799"/>
                  </a:moveTo>
                  <a:cubicBezTo>
                    <a:pt x="251142" y="178838"/>
                    <a:pt x="246407" y="182268"/>
                    <a:pt x="242880" y="187181"/>
                  </a:cubicBezTo>
                  <a:cubicBezTo>
                    <a:pt x="239259" y="192001"/>
                    <a:pt x="237495" y="197378"/>
                    <a:pt x="237495" y="203218"/>
                  </a:cubicBezTo>
                  <a:cubicBezTo>
                    <a:pt x="237495" y="208594"/>
                    <a:pt x="239166" y="213600"/>
                    <a:pt x="242323" y="218142"/>
                  </a:cubicBezTo>
                  <a:cubicBezTo>
                    <a:pt x="245572" y="222777"/>
                    <a:pt x="250492" y="226485"/>
                    <a:pt x="257084" y="229266"/>
                  </a:cubicBezTo>
                  <a:close/>
                  <a:moveTo>
                    <a:pt x="257084" y="128782"/>
                  </a:moveTo>
                  <a:lnTo>
                    <a:pt x="279086" y="128782"/>
                  </a:lnTo>
                  <a:lnTo>
                    <a:pt x="279086" y="143799"/>
                  </a:lnTo>
                  <a:cubicBezTo>
                    <a:pt x="295240" y="145653"/>
                    <a:pt x="308052" y="151215"/>
                    <a:pt x="317521" y="160206"/>
                  </a:cubicBezTo>
                  <a:cubicBezTo>
                    <a:pt x="327083" y="169291"/>
                    <a:pt x="333118" y="181434"/>
                    <a:pt x="335810" y="196543"/>
                  </a:cubicBezTo>
                  <a:lnTo>
                    <a:pt x="297375" y="201549"/>
                  </a:lnTo>
                  <a:cubicBezTo>
                    <a:pt x="295054" y="189684"/>
                    <a:pt x="288927" y="181527"/>
                    <a:pt x="279086" y="177263"/>
                  </a:cubicBezTo>
                  <a:lnTo>
                    <a:pt x="279086" y="236589"/>
                  </a:lnTo>
                  <a:cubicBezTo>
                    <a:pt x="303410" y="243170"/>
                    <a:pt x="320028" y="251698"/>
                    <a:pt x="328754" y="262173"/>
                  </a:cubicBezTo>
                  <a:cubicBezTo>
                    <a:pt x="337574" y="272648"/>
                    <a:pt x="342030" y="285996"/>
                    <a:pt x="342030" y="302403"/>
                  </a:cubicBezTo>
                  <a:cubicBezTo>
                    <a:pt x="342030" y="320757"/>
                    <a:pt x="336460" y="336145"/>
                    <a:pt x="325412" y="348659"/>
                  </a:cubicBezTo>
                  <a:cubicBezTo>
                    <a:pt x="314272" y="361266"/>
                    <a:pt x="298861" y="368867"/>
                    <a:pt x="279086" y="371741"/>
                  </a:cubicBezTo>
                  <a:lnTo>
                    <a:pt x="279086" y="400106"/>
                  </a:lnTo>
                  <a:lnTo>
                    <a:pt x="257084" y="400106"/>
                  </a:lnTo>
                  <a:lnTo>
                    <a:pt x="257084" y="372482"/>
                  </a:lnTo>
                  <a:cubicBezTo>
                    <a:pt x="239630" y="370350"/>
                    <a:pt x="225333" y="363861"/>
                    <a:pt x="214471" y="352923"/>
                  </a:cubicBezTo>
                  <a:cubicBezTo>
                    <a:pt x="203517" y="341985"/>
                    <a:pt x="196554" y="326597"/>
                    <a:pt x="193490" y="306667"/>
                  </a:cubicBezTo>
                  <a:lnTo>
                    <a:pt x="233132" y="302403"/>
                  </a:lnTo>
                  <a:cubicBezTo>
                    <a:pt x="234710" y="310561"/>
                    <a:pt x="237774" y="317513"/>
                    <a:pt x="242230" y="323353"/>
                  </a:cubicBezTo>
                  <a:cubicBezTo>
                    <a:pt x="246686" y="329193"/>
                    <a:pt x="251606" y="333457"/>
                    <a:pt x="257084" y="336052"/>
                  </a:cubicBezTo>
                  <a:lnTo>
                    <a:pt x="257084" y="272555"/>
                  </a:lnTo>
                  <a:cubicBezTo>
                    <a:pt x="237217" y="266900"/>
                    <a:pt x="222734" y="258280"/>
                    <a:pt x="213450" y="246878"/>
                  </a:cubicBezTo>
                  <a:cubicBezTo>
                    <a:pt x="204166" y="235383"/>
                    <a:pt x="199525" y="221479"/>
                    <a:pt x="199525" y="205072"/>
                  </a:cubicBezTo>
                  <a:cubicBezTo>
                    <a:pt x="199525" y="188479"/>
                    <a:pt x="204816" y="174574"/>
                    <a:pt x="215307" y="163265"/>
                  </a:cubicBezTo>
                  <a:cubicBezTo>
                    <a:pt x="225705" y="151956"/>
                    <a:pt x="239723" y="145467"/>
                    <a:pt x="257084" y="143799"/>
                  </a:cubicBezTo>
                  <a:close/>
                  <a:moveTo>
                    <a:pt x="265083" y="37821"/>
                  </a:moveTo>
                  <a:cubicBezTo>
                    <a:pt x="139830" y="37821"/>
                    <a:pt x="37882" y="139602"/>
                    <a:pt x="37882" y="264651"/>
                  </a:cubicBezTo>
                  <a:cubicBezTo>
                    <a:pt x="37882" y="389793"/>
                    <a:pt x="139830" y="491574"/>
                    <a:pt x="265083" y="491574"/>
                  </a:cubicBezTo>
                  <a:cubicBezTo>
                    <a:pt x="390429" y="491574"/>
                    <a:pt x="492376" y="389793"/>
                    <a:pt x="492376" y="264651"/>
                  </a:cubicBezTo>
                  <a:cubicBezTo>
                    <a:pt x="492376" y="139602"/>
                    <a:pt x="390429" y="37821"/>
                    <a:pt x="265083" y="37821"/>
                  </a:cubicBezTo>
                  <a:close/>
                  <a:moveTo>
                    <a:pt x="265083" y="0"/>
                  </a:moveTo>
                  <a:cubicBezTo>
                    <a:pt x="411505" y="0"/>
                    <a:pt x="530259" y="118467"/>
                    <a:pt x="530259" y="264651"/>
                  </a:cubicBezTo>
                  <a:cubicBezTo>
                    <a:pt x="530259" y="330930"/>
                    <a:pt x="505654" y="391368"/>
                    <a:pt x="465357" y="437810"/>
                  </a:cubicBezTo>
                  <a:lnTo>
                    <a:pt x="606580" y="578895"/>
                  </a:lnTo>
                  <a:lnTo>
                    <a:pt x="579840" y="605592"/>
                  </a:lnTo>
                  <a:lnTo>
                    <a:pt x="438524" y="464599"/>
                  </a:lnTo>
                  <a:cubicBezTo>
                    <a:pt x="392007" y="504830"/>
                    <a:pt x="331470" y="529395"/>
                    <a:pt x="265083" y="529395"/>
                  </a:cubicBezTo>
                  <a:cubicBezTo>
                    <a:pt x="118661" y="529395"/>
                    <a:pt x="0" y="410835"/>
                    <a:pt x="0" y="264651"/>
                  </a:cubicBezTo>
                  <a:cubicBezTo>
                    <a:pt x="0" y="118467"/>
                    <a:pt x="118753" y="0"/>
                    <a:pt x="265083" y="0"/>
                  </a:cubicBezTo>
                  <a:close/>
                </a:path>
              </a:pathLst>
            </a:custGeom>
            <a:solidFill>
              <a:sysClr val="window" lastClr="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a:ln>
                  <a:noFill/>
                </a:ln>
                <a:solidFill>
                  <a:srgbClr val="AFA397">
                    <a:lumMod val="85000"/>
                    <a:lumOff val="15000"/>
                  </a:srgbClr>
                </a:solidFill>
                <a:effectLst/>
                <a:uLnTx/>
                <a:uFillTx/>
                <a:cs typeface="+mn-ea"/>
                <a:sym typeface="+mn-lt"/>
              </a:endParaRPr>
            </a:p>
          </p:txBody>
        </p:sp>
      </p:grpSp>
      <p:grpSp>
        <p:nvGrpSpPr>
          <p:cNvPr id="46" name="组合 45"/>
          <p:cNvGrpSpPr/>
          <p:nvPr/>
        </p:nvGrpSpPr>
        <p:grpSpPr>
          <a:xfrm>
            <a:off x="4860857" y="4912049"/>
            <a:ext cx="789924" cy="789920"/>
            <a:chOff x="4860857" y="5047708"/>
            <a:chExt cx="789924" cy="789920"/>
          </a:xfrm>
        </p:grpSpPr>
        <p:sp>
          <p:nvSpPr>
            <p:cNvPr id="47" name="í$1îḍe"/>
            <p:cNvSpPr/>
            <p:nvPr/>
          </p:nvSpPr>
          <p:spPr>
            <a:xfrm>
              <a:off x="4860857" y="5047708"/>
              <a:ext cx="789924" cy="789920"/>
            </a:xfrm>
            <a:prstGeom prst="ellipse">
              <a:avLst/>
            </a:prstGeom>
            <a:solidFill>
              <a:schemeClr val="accent1"/>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i="0" u="none" strike="noStrike" kern="1200" cap="none" spc="0" normalizeH="0" baseline="0" noProof="0" dirty="0">
                <a:ln>
                  <a:noFill/>
                </a:ln>
                <a:solidFill>
                  <a:prstClr val="white"/>
                </a:solidFill>
                <a:effectLst/>
                <a:uLnTx/>
                <a:uFillTx/>
                <a:cs typeface="+mn-ea"/>
                <a:sym typeface="+mn-lt"/>
              </a:endParaRPr>
            </a:p>
          </p:txBody>
        </p:sp>
        <p:sp>
          <p:nvSpPr>
            <p:cNvPr id="48" name="Oval 41"/>
            <p:cNvSpPr/>
            <p:nvPr/>
          </p:nvSpPr>
          <p:spPr>
            <a:xfrm>
              <a:off x="5098844" y="5288973"/>
              <a:ext cx="313518" cy="307751"/>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ysClr val="window" lastClr="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a:ln>
                  <a:noFill/>
                </a:ln>
                <a:solidFill>
                  <a:srgbClr val="AFA397">
                    <a:lumMod val="85000"/>
                    <a:lumOff val="15000"/>
                  </a:srgbClr>
                </a:solidFill>
                <a:effectLst/>
                <a:uLnTx/>
                <a:uFillTx/>
                <a:cs typeface="+mn-ea"/>
                <a:sym typeface="+mn-lt"/>
              </a:endParaRP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animEffect transition="in" filter="fade">
                                      <p:cBhvr>
                                        <p:cTn id="9" dur="500"/>
                                        <p:tgtEl>
                                          <p:spTgt spid="39"/>
                                        </p:tgtEl>
                                      </p:cBhvr>
                                    </p:animEffect>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up)">
                                      <p:cBhvr>
                                        <p:cTn id="13" dur="500"/>
                                        <p:tgtEl>
                                          <p:spTgt spid="17"/>
                                        </p:tgtEl>
                                      </p:cBhvr>
                                    </p:animEffect>
                                  </p:childTnLst>
                                </p:cTn>
                              </p:par>
                            </p:childTnLst>
                          </p:cTn>
                        </p:par>
                        <p:par>
                          <p:cTn id="14" fill="hold">
                            <p:stCondLst>
                              <p:cond delay="1000"/>
                            </p:stCondLst>
                            <p:childTnLst>
                              <p:par>
                                <p:cTn id="15" presetID="14" presetClass="entr" presetSubtype="10" fill="hold" nodeType="after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randombar(horizontal)">
                                      <p:cBhvr>
                                        <p:cTn id="17" dur="500"/>
                                        <p:tgtEl>
                                          <p:spTgt spid="40"/>
                                        </p:tgtEl>
                                      </p:cBhvr>
                                    </p:animEffect>
                                  </p:childTnLst>
                                </p:cTn>
                              </p:par>
                            </p:childTnLst>
                          </p:cTn>
                        </p:par>
                        <p:par>
                          <p:cTn id="18" fill="hold">
                            <p:stCondLst>
                              <p:cond delay="1500"/>
                            </p:stCondLst>
                            <p:childTnLst>
                              <p:par>
                                <p:cTn id="19" presetID="12" presetClass="entr" presetSubtype="4" fill="hold" nodeType="after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p:tgtEl>
                                          <p:spTgt spid="19"/>
                                        </p:tgtEl>
                                        <p:attrNameLst>
                                          <p:attrName>ppt_y</p:attrName>
                                        </p:attrNameLst>
                                      </p:cBhvr>
                                      <p:tavLst>
                                        <p:tav tm="0">
                                          <p:val>
                                            <p:strVal val="#ppt_y+#ppt_h*1.125000"/>
                                          </p:val>
                                        </p:tav>
                                        <p:tav tm="100000">
                                          <p:val>
                                            <p:strVal val="#ppt_y"/>
                                          </p:val>
                                        </p:tav>
                                      </p:tavLst>
                                    </p:anim>
                                    <p:animEffect transition="in" filter="wipe(up)">
                                      <p:cBhvr>
                                        <p:cTn id="22" dur="500"/>
                                        <p:tgtEl>
                                          <p:spTgt spid="19"/>
                                        </p:tgtEl>
                                      </p:cBhvr>
                                    </p:animEffect>
                                  </p:childTnLst>
                                </p:cTn>
                              </p:par>
                            </p:childTnLst>
                          </p:cTn>
                        </p:par>
                        <p:par>
                          <p:cTn id="23" fill="hold">
                            <p:stCondLst>
                              <p:cond delay="2000"/>
                            </p:stCondLst>
                            <p:childTnLst>
                              <p:par>
                                <p:cTn id="24" presetID="14" presetClass="entr" presetSubtype="10" fill="hold" nodeType="after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randombar(horizontal)">
                                      <p:cBhvr>
                                        <p:cTn id="26" dur="500"/>
                                        <p:tgtEl>
                                          <p:spTgt spid="43"/>
                                        </p:tgtEl>
                                      </p:cBhvr>
                                    </p:animEffect>
                                  </p:childTnLst>
                                </p:cTn>
                              </p:par>
                            </p:childTnLst>
                          </p:cTn>
                        </p:par>
                        <p:par>
                          <p:cTn id="27" fill="hold">
                            <p:stCondLst>
                              <p:cond delay="2500"/>
                            </p:stCondLst>
                            <p:childTnLst>
                              <p:par>
                                <p:cTn id="28" presetID="12" presetClass="entr" presetSubtype="4" fill="hold" nodeType="afterEffect">
                                  <p:stCondLst>
                                    <p:cond delay="0"/>
                                  </p:stCondLst>
                                  <p:childTnLst>
                                    <p:set>
                                      <p:cBhvr>
                                        <p:cTn id="29" dur="1" fill="hold">
                                          <p:stCondLst>
                                            <p:cond delay="0"/>
                                          </p:stCondLst>
                                        </p:cTn>
                                        <p:tgtEl>
                                          <p:spTgt spid="25"/>
                                        </p:tgtEl>
                                        <p:attrNameLst>
                                          <p:attrName>style.visibility</p:attrName>
                                        </p:attrNameLst>
                                      </p:cBhvr>
                                      <p:to>
                                        <p:strVal val="visible"/>
                                      </p:to>
                                    </p:set>
                                    <p:anim calcmode="lin" valueType="num">
                                      <p:cBhvr additive="base">
                                        <p:cTn id="30" dur="500"/>
                                        <p:tgtEl>
                                          <p:spTgt spid="25"/>
                                        </p:tgtEl>
                                        <p:attrNameLst>
                                          <p:attrName>ppt_y</p:attrName>
                                        </p:attrNameLst>
                                      </p:cBhvr>
                                      <p:tavLst>
                                        <p:tav tm="0">
                                          <p:val>
                                            <p:strVal val="#ppt_y+#ppt_h*1.125000"/>
                                          </p:val>
                                        </p:tav>
                                        <p:tav tm="100000">
                                          <p:val>
                                            <p:strVal val="#ppt_y"/>
                                          </p:val>
                                        </p:tav>
                                      </p:tavLst>
                                    </p:anim>
                                    <p:animEffect transition="in" filter="wipe(up)">
                                      <p:cBhvr>
                                        <p:cTn id="31" dur="500"/>
                                        <p:tgtEl>
                                          <p:spTgt spid="25"/>
                                        </p:tgtEl>
                                      </p:cBhvr>
                                    </p:animEffect>
                                  </p:childTnLst>
                                </p:cTn>
                              </p:par>
                            </p:childTnLst>
                          </p:cTn>
                        </p:par>
                        <p:par>
                          <p:cTn id="32" fill="hold">
                            <p:stCondLst>
                              <p:cond delay="3000"/>
                            </p:stCondLst>
                            <p:childTnLst>
                              <p:par>
                                <p:cTn id="33" presetID="14" presetClass="entr" presetSubtype="10" fill="hold"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randombar(horizontal)">
                                      <p:cBhvr>
                                        <p:cTn id="35" dur="500"/>
                                        <p:tgtEl>
                                          <p:spTgt spid="46"/>
                                        </p:tgtEl>
                                      </p:cBhvr>
                                    </p:animEffect>
                                  </p:childTnLst>
                                </p:cTn>
                              </p:par>
                            </p:childTnLst>
                          </p:cTn>
                        </p:par>
                        <p:par>
                          <p:cTn id="36" fill="hold">
                            <p:stCondLst>
                              <p:cond delay="3500"/>
                            </p:stCondLst>
                            <p:childTnLst>
                              <p:par>
                                <p:cTn id="37" presetID="12" presetClass="entr" presetSubtype="4" fill="hold" nodeType="afterEffect">
                                  <p:stCondLst>
                                    <p:cond delay="0"/>
                                  </p:stCondLst>
                                  <p:childTnLst>
                                    <p:set>
                                      <p:cBhvr>
                                        <p:cTn id="38" dur="1" fill="hold">
                                          <p:stCondLst>
                                            <p:cond delay="0"/>
                                          </p:stCondLst>
                                        </p:cTn>
                                        <p:tgtEl>
                                          <p:spTgt spid="28"/>
                                        </p:tgtEl>
                                        <p:attrNameLst>
                                          <p:attrName>style.visibility</p:attrName>
                                        </p:attrNameLst>
                                      </p:cBhvr>
                                      <p:to>
                                        <p:strVal val="visible"/>
                                      </p:to>
                                    </p:set>
                                    <p:anim calcmode="lin" valueType="num">
                                      <p:cBhvr additive="base">
                                        <p:cTn id="39" dur="500"/>
                                        <p:tgtEl>
                                          <p:spTgt spid="28"/>
                                        </p:tgtEl>
                                        <p:attrNameLst>
                                          <p:attrName>ppt_y</p:attrName>
                                        </p:attrNameLst>
                                      </p:cBhvr>
                                      <p:tavLst>
                                        <p:tav tm="0">
                                          <p:val>
                                            <p:strVal val="#ppt_y+#ppt_h*1.125000"/>
                                          </p:val>
                                        </p:tav>
                                        <p:tav tm="100000">
                                          <p:val>
                                            <p:strVal val="#ppt_y"/>
                                          </p:val>
                                        </p:tav>
                                      </p:tavLst>
                                    </p:anim>
                                    <p:animEffect transition="in" filter="wipe(up)">
                                      <p:cBhvr>
                                        <p:cTn id="4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3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超时重传机制</a:t>
            </a:r>
          </a:p>
        </p:txBody>
      </p:sp>
      <p:grpSp>
        <p:nvGrpSpPr>
          <p:cNvPr id="17" name="组合 16"/>
          <p:cNvGrpSpPr/>
          <p:nvPr/>
        </p:nvGrpSpPr>
        <p:grpSpPr>
          <a:xfrm rot="10800000">
            <a:off x="0" y="304408"/>
            <a:ext cx="1010103" cy="857396"/>
            <a:chOff x="-39567" y="0"/>
            <a:chExt cx="1677745" cy="1424104"/>
          </a:xfrm>
        </p:grpSpPr>
        <p:sp>
          <p:nvSpPr>
            <p:cNvPr id="19"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1"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grpSp>
        <p:nvGrpSpPr>
          <p:cNvPr id="14" name="组合 13"/>
          <p:cNvGrpSpPr/>
          <p:nvPr/>
        </p:nvGrpSpPr>
        <p:grpSpPr>
          <a:xfrm>
            <a:off x="634877" y="1956966"/>
            <a:ext cx="5189370" cy="4135913"/>
            <a:chOff x="1174752" y="2094775"/>
            <a:chExt cx="4294140" cy="3422418"/>
          </a:xfrm>
        </p:grpSpPr>
        <p:pic>
          <p:nvPicPr>
            <p:cNvPr id="18" name="Picture 5"/>
            <p:cNvPicPr>
              <a:picLocks noChangeAspect="1"/>
            </p:cNvPicPr>
            <p:nvPr/>
          </p:nvPicPr>
          <p:blipFill>
            <a:blip r:embed="rId3" cstate="screen"/>
            <a:stretch>
              <a:fillRect/>
            </a:stretch>
          </p:blipFill>
          <p:spPr>
            <a:xfrm>
              <a:off x="1174752" y="2094775"/>
              <a:ext cx="4294140" cy="3422418"/>
            </a:xfrm>
            <a:prstGeom prst="rect">
              <a:avLst/>
            </a:prstGeom>
          </p:spPr>
        </p:pic>
        <p:sp>
          <p:nvSpPr>
            <p:cNvPr id="20" name="矩形 19"/>
            <p:cNvSpPr/>
            <p:nvPr/>
          </p:nvSpPr>
          <p:spPr>
            <a:xfrm>
              <a:off x="1397399" y="2301989"/>
              <a:ext cx="3842449" cy="2176369"/>
            </a:xfrm>
            <a:prstGeom prst="rect">
              <a:avLst/>
            </a:prstGeom>
            <a:blipFill>
              <a:blip r:embed="rId4"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3" name="透明"/>
            <p:cNvSpPr/>
            <p:nvPr/>
          </p:nvSpPr>
          <p:spPr bwMode="auto">
            <a:xfrm>
              <a:off x="3259976" y="2301989"/>
              <a:ext cx="1979872" cy="2176456"/>
            </a:xfrm>
            <a:custGeom>
              <a:avLst/>
              <a:gdLst>
                <a:gd name="T0" fmla="*/ 1682 w 1682"/>
                <a:gd name="T1" fmla="*/ 0 h 2069"/>
                <a:gd name="T2" fmla="*/ 789 w 1682"/>
                <a:gd name="T3" fmla="*/ 0 h 2069"/>
                <a:gd name="T4" fmla="*/ 0 w 1682"/>
                <a:gd name="T5" fmla="*/ 2069 h 2069"/>
                <a:gd name="T6" fmla="*/ 1682 w 1682"/>
                <a:gd name="T7" fmla="*/ 2069 h 2069"/>
                <a:gd name="T8" fmla="*/ 1682 w 1682"/>
                <a:gd name="T9" fmla="*/ 0 h 2069"/>
              </a:gdLst>
              <a:ahLst/>
              <a:cxnLst>
                <a:cxn ang="0">
                  <a:pos x="T0" y="T1"/>
                </a:cxn>
                <a:cxn ang="0">
                  <a:pos x="T2" y="T3"/>
                </a:cxn>
                <a:cxn ang="0">
                  <a:pos x="T4" y="T5"/>
                </a:cxn>
                <a:cxn ang="0">
                  <a:pos x="T6" y="T7"/>
                </a:cxn>
                <a:cxn ang="0">
                  <a:pos x="T8" y="T9"/>
                </a:cxn>
              </a:cxnLst>
              <a:rect l="0" t="0" r="r" b="b"/>
              <a:pathLst>
                <a:path w="1682" h="2069">
                  <a:moveTo>
                    <a:pt x="1682" y="0"/>
                  </a:moveTo>
                  <a:lnTo>
                    <a:pt x="789" y="0"/>
                  </a:lnTo>
                  <a:lnTo>
                    <a:pt x="0" y="2069"/>
                  </a:lnTo>
                  <a:lnTo>
                    <a:pt x="1682" y="2069"/>
                  </a:lnTo>
                  <a:lnTo>
                    <a:pt x="1682" y="0"/>
                  </a:lnTo>
                  <a:close/>
                </a:path>
              </a:pathLst>
            </a:custGeom>
            <a:gradFill flip="none" rotWithShape="1">
              <a:gsLst>
                <a:gs pos="0">
                  <a:schemeClr val="bg1">
                    <a:alpha val="30000"/>
                  </a:schemeClr>
                </a:gs>
                <a:gs pos="23000">
                  <a:schemeClr val="bg1">
                    <a:alpha val="20000"/>
                  </a:schemeClr>
                </a:gs>
                <a:gs pos="100000">
                  <a:schemeClr val="bg1">
                    <a:alpha val="0"/>
                  </a:schemeClr>
                </a:gs>
              </a:gsLst>
              <a:lin ang="8100000" scaled="1"/>
              <a:tileRect/>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cs typeface="+mn-ea"/>
                <a:sym typeface="+mn-lt"/>
              </a:endParaRPr>
            </a:p>
          </p:txBody>
        </p:sp>
      </p:grpSp>
      <p:grpSp>
        <p:nvGrpSpPr>
          <p:cNvPr id="25" name="组合 24"/>
          <p:cNvGrpSpPr/>
          <p:nvPr/>
        </p:nvGrpSpPr>
        <p:grpSpPr>
          <a:xfrm>
            <a:off x="6987684" y="2202268"/>
            <a:ext cx="4229941" cy="711775"/>
            <a:chOff x="2486796" y="2343753"/>
            <a:chExt cx="4229941" cy="711775"/>
          </a:xfrm>
        </p:grpSpPr>
        <p:sp>
          <p:nvSpPr>
            <p:cNvPr id="27" name="文本框 26"/>
            <p:cNvSpPr txBox="1"/>
            <p:nvPr/>
          </p:nvSpPr>
          <p:spPr>
            <a:xfrm>
              <a:off x="2486796" y="2343753"/>
              <a:ext cx="3585789" cy="368300"/>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超时重传原理</a:t>
              </a:r>
            </a:p>
          </p:txBody>
        </p:sp>
        <p:sp>
          <p:nvSpPr>
            <p:cNvPr id="28" name="文本框 27"/>
            <p:cNvSpPr txBox="1"/>
            <p:nvPr/>
          </p:nvSpPr>
          <p:spPr>
            <a:xfrm>
              <a:off x="2486796" y="2687228"/>
              <a:ext cx="4229941" cy="368300"/>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超时重传是TCP可靠传输的核心机制，当发送方未及时收到确认报文时，会重新发送数据包，确保数据可靠到达。</a:t>
              </a:r>
            </a:p>
          </p:txBody>
        </p:sp>
      </p:grpSp>
      <p:sp>
        <p:nvSpPr>
          <p:cNvPr id="29" name="椭圆 38"/>
          <p:cNvSpPr/>
          <p:nvPr/>
        </p:nvSpPr>
        <p:spPr>
          <a:xfrm>
            <a:off x="6468587" y="2268607"/>
            <a:ext cx="394467" cy="317917"/>
          </a:xfrm>
          <a:custGeom>
            <a:avLst/>
            <a:gdLst>
              <a:gd name="connsiteX0" fmla="*/ 50882 w 608344"/>
              <a:gd name="connsiteY0" fmla="*/ 115887 h 490289"/>
              <a:gd name="connsiteX1" fmla="*/ 50882 w 608344"/>
              <a:gd name="connsiteY1" fmla="*/ 201112 h 490289"/>
              <a:gd name="connsiteX2" fmla="*/ 438489 w 608344"/>
              <a:gd name="connsiteY2" fmla="*/ 201112 h 490289"/>
              <a:gd name="connsiteX3" fmla="*/ 438489 w 608344"/>
              <a:gd name="connsiteY3" fmla="*/ 162825 h 490289"/>
              <a:gd name="connsiteX4" fmla="*/ 219567 w 608344"/>
              <a:gd name="connsiteY4" fmla="*/ 162825 h 490289"/>
              <a:gd name="connsiteX5" fmla="*/ 174400 w 608344"/>
              <a:gd name="connsiteY5" fmla="*/ 135399 h 490289"/>
              <a:gd name="connsiteX6" fmla="*/ 165459 w 608344"/>
              <a:gd name="connsiteY6" fmla="*/ 118372 h 490289"/>
              <a:gd name="connsiteX7" fmla="*/ 164260 w 608344"/>
              <a:gd name="connsiteY7" fmla="*/ 115887 h 490289"/>
              <a:gd name="connsiteX8" fmla="*/ 50697 w 608344"/>
              <a:gd name="connsiteY8" fmla="*/ 64991 h 490289"/>
              <a:gd name="connsiteX9" fmla="*/ 164445 w 608344"/>
              <a:gd name="connsiteY9" fmla="*/ 64991 h 490289"/>
              <a:gd name="connsiteX10" fmla="*/ 210718 w 608344"/>
              <a:gd name="connsiteY10" fmla="*/ 94995 h 490289"/>
              <a:gd name="connsiteX11" fmla="*/ 219567 w 608344"/>
              <a:gd name="connsiteY11" fmla="*/ 112022 h 490289"/>
              <a:gd name="connsiteX12" fmla="*/ 438674 w 608344"/>
              <a:gd name="connsiteY12" fmla="*/ 112022 h 490289"/>
              <a:gd name="connsiteX13" fmla="*/ 489371 w 608344"/>
              <a:gd name="connsiteY13" fmla="*/ 162641 h 490289"/>
              <a:gd name="connsiteX14" fmla="*/ 489371 w 608344"/>
              <a:gd name="connsiteY14" fmla="*/ 445560 h 490289"/>
              <a:gd name="connsiteX15" fmla="*/ 444665 w 608344"/>
              <a:gd name="connsiteY15" fmla="*/ 490289 h 490289"/>
              <a:gd name="connsiteX16" fmla="*/ 44798 w 608344"/>
              <a:gd name="connsiteY16" fmla="*/ 490289 h 490289"/>
              <a:gd name="connsiteX17" fmla="*/ 0 w 608344"/>
              <a:gd name="connsiteY17" fmla="*/ 445560 h 490289"/>
              <a:gd name="connsiteX18" fmla="*/ 0 w 608344"/>
              <a:gd name="connsiteY18" fmla="*/ 115611 h 490289"/>
              <a:gd name="connsiteX19" fmla="*/ 50697 w 608344"/>
              <a:gd name="connsiteY19" fmla="*/ 64991 h 490289"/>
              <a:gd name="connsiteX20" fmla="*/ 261904 w 608344"/>
              <a:gd name="connsiteY20" fmla="*/ 0 h 490289"/>
              <a:gd name="connsiteX21" fmla="*/ 519660 w 608344"/>
              <a:gd name="connsiteY21" fmla="*/ 0 h 490289"/>
              <a:gd name="connsiteX22" fmla="*/ 608344 w 608344"/>
              <a:gd name="connsiteY22" fmla="*/ 88635 h 490289"/>
              <a:gd name="connsiteX23" fmla="*/ 608344 w 608344"/>
              <a:gd name="connsiteY23" fmla="*/ 335764 h 490289"/>
              <a:gd name="connsiteX24" fmla="*/ 578107 w 608344"/>
              <a:gd name="connsiteY24" fmla="*/ 365953 h 490289"/>
              <a:gd name="connsiteX25" fmla="*/ 547961 w 608344"/>
              <a:gd name="connsiteY25" fmla="*/ 335764 h 490289"/>
              <a:gd name="connsiteX26" fmla="*/ 547961 w 608344"/>
              <a:gd name="connsiteY26" fmla="*/ 88635 h 490289"/>
              <a:gd name="connsiteX27" fmla="*/ 519660 w 608344"/>
              <a:gd name="connsiteY27" fmla="*/ 60379 h 490289"/>
              <a:gd name="connsiteX28" fmla="*/ 261904 w 608344"/>
              <a:gd name="connsiteY28" fmla="*/ 60379 h 490289"/>
              <a:gd name="connsiteX29" fmla="*/ 231666 w 608344"/>
              <a:gd name="connsiteY29" fmla="*/ 30190 h 490289"/>
              <a:gd name="connsiteX30" fmla="*/ 261904 w 608344"/>
              <a:gd name="connsiteY30" fmla="*/ 0 h 49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8344" h="490289">
                <a:moveTo>
                  <a:pt x="50882" y="115887"/>
                </a:moveTo>
                <a:lnTo>
                  <a:pt x="50882" y="201112"/>
                </a:lnTo>
                <a:lnTo>
                  <a:pt x="438489" y="201112"/>
                </a:lnTo>
                <a:lnTo>
                  <a:pt x="438489" y="162825"/>
                </a:lnTo>
                <a:lnTo>
                  <a:pt x="219567" y="162825"/>
                </a:lnTo>
                <a:cubicBezTo>
                  <a:pt x="200578" y="162825"/>
                  <a:pt x="183065" y="152241"/>
                  <a:pt x="174400" y="135399"/>
                </a:cubicBezTo>
                <a:lnTo>
                  <a:pt x="165459" y="118372"/>
                </a:lnTo>
                <a:cubicBezTo>
                  <a:pt x="165090" y="117544"/>
                  <a:pt x="164629" y="116715"/>
                  <a:pt x="164260" y="115887"/>
                </a:cubicBezTo>
                <a:close/>
                <a:moveTo>
                  <a:pt x="50697" y="64991"/>
                </a:moveTo>
                <a:lnTo>
                  <a:pt x="164445" y="64991"/>
                </a:lnTo>
                <a:cubicBezTo>
                  <a:pt x="184447" y="64991"/>
                  <a:pt x="202514" y="76772"/>
                  <a:pt x="210718" y="94995"/>
                </a:cubicBezTo>
                <a:lnTo>
                  <a:pt x="219567" y="112022"/>
                </a:lnTo>
                <a:lnTo>
                  <a:pt x="438674" y="112022"/>
                </a:lnTo>
                <a:cubicBezTo>
                  <a:pt x="466696" y="112022"/>
                  <a:pt x="489371" y="134662"/>
                  <a:pt x="489371" y="162641"/>
                </a:cubicBezTo>
                <a:lnTo>
                  <a:pt x="489371" y="445560"/>
                </a:lnTo>
                <a:cubicBezTo>
                  <a:pt x="489371" y="470225"/>
                  <a:pt x="469369" y="490289"/>
                  <a:pt x="444665" y="490289"/>
                </a:cubicBezTo>
                <a:lnTo>
                  <a:pt x="44798" y="490289"/>
                </a:lnTo>
                <a:cubicBezTo>
                  <a:pt x="20002" y="490289"/>
                  <a:pt x="0" y="470225"/>
                  <a:pt x="0" y="445560"/>
                </a:cubicBezTo>
                <a:lnTo>
                  <a:pt x="0" y="115611"/>
                </a:lnTo>
                <a:cubicBezTo>
                  <a:pt x="0" y="87632"/>
                  <a:pt x="22675" y="64991"/>
                  <a:pt x="50697" y="64991"/>
                </a:cubicBezTo>
                <a:close/>
                <a:moveTo>
                  <a:pt x="261904" y="0"/>
                </a:moveTo>
                <a:lnTo>
                  <a:pt x="519660" y="0"/>
                </a:lnTo>
                <a:cubicBezTo>
                  <a:pt x="568611" y="0"/>
                  <a:pt x="608344" y="39762"/>
                  <a:pt x="608344" y="88635"/>
                </a:cubicBezTo>
                <a:lnTo>
                  <a:pt x="608344" y="335764"/>
                </a:lnTo>
                <a:cubicBezTo>
                  <a:pt x="608344" y="352423"/>
                  <a:pt x="594885" y="365953"/>
                  <a:pt x="578107" y="365953"/>
                </a:cubicBezTo>
                <a:cubicBezTo>
                  <a:pt x="561421" y="365953"/>
                  <a:pt x="547961" y="352423"/>
                  <a:pt x="547961" y="335764"/>
                </a:cubicBezTo>
                <a:lnTo>
                  <a:pt x="547961" y="88635"/>
                </a:lnTo>
                <a:cubicBezTo>
                  <a:pt x="547961" y="72988"/>
                  <a:pt x="535240" y="60379"/>
                  <a:pt x="519660" y="60379"/>
                </a:cubicBezTo>
                <a:lnTo>
                  <a:pt x="261904" y="60379"/>
                </a:lnTo>
                <a:cubicBezTo>
                  <a:pt x="245218" y="60379"/>
                  <a:pt x="231666" y="46849"/>
                  <a:pt x="231666" y="30190"/>
                </a:cubicBezTo>
                <a:cubicBezTo>
                  <a:pt x="231666" y="13530"/>
                  <a:pt x="245218" y="0"/>
                  <a:pt x="26190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nvGrpSpPr>
          <p:cNvPr id="30" name="组合 29"/>
          <p:cNvGrpSpPr/>
          <p:nvPr/>
        </p:nvGrpSpPr>
        <p:grpSpPr>
          <a:xfrm>
            <a:off x="6987684" y="3531703"/>
            <a:ext cx="4229941" cy="711775"/>
            <a:chOff x="2486796" y="2343753"/>
            <a:chExt cx="4229941" cy="711775"/>
          </a:xfrm>
        </p:grpSpPr>
        <p:sp>
          <p:nvSpPr>
            <p:cNvPr id="31" name="文本框 30"/>
            <p:cNvSpPr txBox="1"/>
            <p:nvPr/>
          </p:nvSpPr>
          <p:spPr>
            <a:xfrm>
              <a:off x="2486796" y="2343753"/>
              <a:ext cx="3585789" cy="368300"/>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RTT计算方法</a:t>
              </a:r>
            </a:p>
          </p:txBody>
        </p:sp>
        <p:sp>
          <p:nvSpPr>
            <p:cNvPr id="32" name="文本框 31"/>
            <p:cNvSpPr txBox="1"/>
            <p:nvPr/>
          </p:nvSpPr>
          <p:spPr>
            <a:xfrm>
              <a:off x="2486796" y="2687228"/>
              <a:ext cx="4229941" cy="368300"/>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RTT计算涉及测量数据包往返时间，包括发送、传播、排队和处理时延，通过时间戳或ACK确认实现精确估算。</a:t>
              </a:r>
            </a:p>
          </p:txBody>
        </p:sp>
      </p:grpSp>
      <p:grpSp>
        <p:nvGrpSpPr>
          <p:cNvPr id="33" name="组合 32"/>
          <p:cNvGrpSpPr/>
          <p:nvPr/>
        </p:nvGrpSpPr>
        <p:grpSpPr>
          <a:xfrm>
            <a:off x="6987684" y="4861138"/>
            <a:ext cx="4229941" cy="711775"/>
            <a:chOff x="2486796" y="2343753"/>
            <a:chExt cx="4229941" cy="711775"/>
          </a:xfrm>
        </p:grpSpPr>
        <p:sp>
          <p:nvSpPr>
            <p:cNvPr id="34" name="文本框 33"/>
            <p:cNvSpPr txBox="1"/>
            <p:nvPr/>
          </p:nvSpPr>
          <p:spPr>
            <a:xfrm>
              <a:off x="2486796" y="2343753"/>
              <a:ext cx="3585789" cy="368300"/>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重传定时器设置</a:t>
              </a:r>
            </a:p>
          </p:txBody>
        </p:sp>
        <p:sp>
          <p:nvSpPr>
            <p:cNvPr id="35" name="文本框 34"/>
            <p:cNvSpPr txBox="1"/>
            <p:nvPr/>
          </p:nvSpPr>
          <p:spPr>
            <a:xfrm>
              <a:off x="2486796" y="2687228"/>
              <a:ext cx="4229941" cy="368300"/>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重传定时器设置阶段需讲解超时计算、RTT估算、Karn算法及Jacobson算法，重点分析动态调整策略对TCP性能的影响。</a:t>
              </a:r>
            </a:p>
          </p:txBody>
        </p:sp>
      </p:grpSp>
      <p:grpSp>
        <p:nvGrpSpPr>
          <p:cNvPr id="37" name="组合 36"/>
          <p:cNvGrpSpPr/>
          <p:nvPr/>
        </p:nvGrpSpPr>
        <p:grpSpPr>
          <a:xfrm>
            <a:off x="6657916" y="3281654"/>
            <a:ext cx="4488460" cy="1333500"/>
            <a:chOff x="6153150" y="3105150"/>
            <a:chExt cx="4488460" cy="1333500"/>
          </a:xfrm>
        </p:grpSpPr>
        <p:cxnSp>
          <p:nvCxnSpPr>
            <p:cNvPr id="38" name="直接连接符 37"/>
            <p:cNvCxnSpPr/>
            <p:nvPr/>
          </p:nvCxnSpPr>
          <p:spPr>
            <a:xfrm>
              <a:off x="6153150" y="3105150"/>
              <a:ext cx="4488460" cy="0"/>
            </a:xfrm>
            <a:prstGeom prst="line">
              <a:avLst/>
            </a:prstGeom>
            <a:ln>
              <a:solidFill>
                <a:schemeClr val="bg1">
                  <a:lumMod val="7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6153150" y="4438650"/>
              <a:ext cx="4488460" cy="0"/>
            </a:xfrm>
            <a:prstGeom prst="line">
              <a:avLst/>
            </a:prstGeom>
            <a:ln>
              <a:solidFill>
                <a:schemeClr val="bg1">
                  <a:lumMod val="7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sp>
        <p:nvSpPr>
          <p:cNvPr id="40" name="Freeform 15"/>
          <p:cNvSpPr>
            <a:spLocks noEditPoints="1"/>
          </p:cNvSpPr>
          <p:nvPr/>
        </p:nvSpPr>
        <p:spPr bwMode="auto">
          <a:xfrm>
            <a:off x="6472466" y="3599075"/>
            <a:ext cx="370900" cy="317916"/>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accent2"/>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base" latinLnBrk="0" hangingPunct="1">
              <a:lnSpc>
                <a:spcPct val="120000"/>
              </a:lnSpc>
              <a:spcBef>
                <a:spcPct val="0"/>
              </a:spcBef>
              <a:spcAft>
                <a:spcPct val="0"/>
              </a:spcAft>
              <a:buClrTx/>
              <a:buSzTx/>
              <a:buFontTx/>
              <a:buNone/>
              <a:defRPr/>
            </a:pPr>
            <a:endParaRPr kumimoji="0" lang="zh-CN" altLang="en-US" sz="900" b="0" i="0" u="none" strike="noStrike" kern="1200" cap="none" spc="0" normalizeH="0" baseline="0" noProof="0" dirty="0">
              <a:ln>
                <a:noFill/>
              </a:ln>
              <a:solidFill>
                <a:prstClr val="black"/>
              </a:solidFill>
              <a:effectLst/>
              <a:uLnTx/>
              <a:uFillTx/>
              <a:cs typeface="+mn-ea"/>
              <a:sym typeface="+mn-lt"/>
            </a:endParaRPr>
          </a:p>
        </p:txBody>
      </p:sp>
      <p:sp>
        <p:nvSpPr>
          <p:cNvPr id="41" name="Freeform 17"/>
          <p:cNvSpPr>
            <a:spLocks noEditPoints="1"/>
          </p:cNvSpPr>
          <p:nvPr/>
        </p:nvSpPr>
        <p:spPr bwMode="auto">
          <a:xfrm>
            <a:off x="6439615" y="4870242"/>
            <a:ext cx="365897" cy="369333"/>
          </a:xfrm>
          <a:custGeom>
            <a:avLst/>
            <a:gdLst>
              <a:gd name="T0" fmla="*/ 49 w 99"/>
              <a:gd name="T1" fmla="*/ 0 h 100"/>
              <a:gd name="T2" fmla="*/ 99 w 99"/>
              <a:gd name="T3" fmla="*/ 50 h 100"/>
              <a:gd name="T4" fmla="*/ 49 w 99"/>
              <a:gd name="T5" fmla="*/ 100 h 100"/>
              <a:gd name="T6" fmla="*/ 0 w 99"/>
              <a:gd name="T7" fmla="*/ 50 h 100"/>
              <a:gd name="T8" fmla="*/ 49 w 99"/>
              <a:gd name="T9" fmla="*/ 0 h 100"/>
              <a:gd name="T10" fmla="*/ 45 w 99"/>
              <a:gd name="T11" fmla="*/ 15 h 100"/>
              <a:gd name="T12" fmla="*/ 45 w 99"/>
              <a:gd name="T13" fmla="*/ 44 h 100"/>
              <a:gd name="T14" fmla="*/ 54 w 99"/>
              <a:gd name="T15" fmla="*/ 44 h 100"/>
              <a:gd name="T16" fmla="*/ 54 w 99"/>
              <a:gd name="T17" fmla="*/ 15 h 100"/>
              <a:gd name="T18" fmla="*/ 45 w 99"/>
              <a:gd name="T19" fmla="*/ 15 h 100"/>
              <a:gd name="T20" fmla="*/ 67 w 99"/>
              <a:gd name="T21" fmla="*/ 24 h 100"/>
              <a:gd name="T22" fmla="*/ 61 w 99"/>
              <a:gd name="T23" fmla="*/ 32 h 100"/>
              <a:gd name="T24" fmla="*/ 64 w 99"/>
              <a:gd name="T25" fmla="*/ 35 h 100"/>
              <a:gd name="T26" fmla="*/ 70 w 99"/>
              <a:gd name="T27" fmla="*/ 50 h 100"/>
              <a:gd name="T28" fmla="*/ 64 w 99"/>
              <a:gd name="T29" fmla="*/ 65 h 100"/>
              <a:gd name="T30" fmla="*/ 49 w 99"/>
              <a:gd name="T31" fmla="*/ 71 h 100"/>
              <a:gd name="T32" fmla="*/ 35 w 99"/>
              <a:gd name="T33" fmla="*/ 65 h 100"/>
              <a:gd name="T34" fmla="*/ 28 w 99"/>
              <a:gd name="T35" fmla="*/ 50 h 100"/>
              <a:gd name="T36" fmla="*/ 35 w 99"/>
              <a:gd name="T37" fmla="*/ 35 h 100"/>
              <a:gd name="T38" fmla="*/ 37 w 99"/>
              <a:gd name="T39" fmla="*/ 32 h 100"/>
              <a:gd name="T40" fmla="*/ 31 w 99"/>
              <a:gd name="T41" fmla="*/ 24 h 100"/>
              <a:gd name="T42" fmla="*/ 27 w 99"/>
              <a:gd name="T43" fmla="*/ 28 h 100"/>
              <a:gd name="T44" fmla="*/ 18 w 99"/>
              <a:gd name="T45" fmla="*/ 50 h 100"/>
              <a:gd name="T46" fmla="*/ 27 w 99"/>
              <a:gd name="T47" fmla="*/ 72 h 100"/>
              <a:gd name="T48" fmla="*/ 49 w 99"/>
              <a:gd name="T49" fmla="*/ 81 h 100"/>
              <a:gd name="T50" fmla="*/ 72 w 99"/>
              <a:gd name="T51" fmla="*/ 72 h 100"/>
              <a:gd name="T52" fmla="*/ 81 w 99"/>
              <a:gd name="T53" fmla="*/ 50 h 100"/>
              <a:gd name="T54" fmla="*/ 72 w 99"/>
              <a:gd name="T55" fmla="*/ 28 h 100"/>
              <a:gd name="T56" fmla="*/ 67 w 99"/>
              <a:gd name="T5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100">
                <a:moveTo>
                  <a:pt x="49" y="0"/>
                </a:moveTo>
                <a:cubicBezTo>
                  <a:pt x="77" y="0"/>
                  <a:pt x="99" y="22"/>
                  <a:pt x="99" y="50"/>
                </a:cubicBezTo>
                <a:cubicBezTo>
                  <a:pt x="99" y="77"/>
                  <a:pt x="77" y="100"/>
                  <a:pt x="49" y="100"/>
                </a:cubicBezTo>
                <a:cubicBezTo>
                  <a:pt x="22" y="100"/>
                  <a:pt x="0" y="77"/>
                  <a:pt x="0" y="50"/>
                </a:cubicBezTo>
                <a:cubicBezTo>
                  <a:pt x="0" y="22"/>
                  <a:pt x="22" y="0"/>
                  <a:pt x="49" y="0"/>
                </a:cubicBezTo>
                <a:close/>
                <a:moveTo>
                  <a:pt x="45" y="15"/>
                </a:moveTo>
                <a:cubicBezTo>
                  <a:pt x="45" y="44"/>
                  <a:pt x="45" y="44"/>
                  <a:pt x="45" y="44"/>
                </a:cubicBezTo>
                <a:cubicBezTo>
                  <a:pt x="54" y="44"/>
                  <a:pt x="54" y="44"/>
                  <a:pt x="54" y="44"/>
                </a:cubicBezTo>
                <a:cubicBezTo>
                  <a:pt x="54" y="15"/>
                  <a:pt x="54" y="15"/>
                  <a:pt x="54" y="15"/>
                </a:cubicBezTo>
                <a:cubicBezTo>
                  <a:pt x="45" y="15"/>
                  <a:pt x="45" y="15"/>
                  <a:pt x="45" y="15"/>
                </a:cubicBezTo>
                <a:close/>
                <a:moveTo>
                  <a:pt x="67" y="24"/>
                </a:moveTo>
                <a:cubicBezTo>
                  <a:pt x="61" y="32"/>
                  <a:pt x="61" y="32"/>
                  <a:pt x="61" y="32"/>
                </a:cubicBezTo>
                <a:cubicBezTo>
                  <a:pt x="62" y="33"/>
                  <a:pt x="63" y="34"/>
                  <a:pt x="64" y="35"/>
                </a:cubicBezTo>
                <a:cubicBezTo>
                  <a:pt x="68" y="39"/>
                  <a:pt x="70" y="44"/>
                  <a:pt x="70" y="50"/>
                </a:cubicBezTo>
                <a:cubicBezTo>
                  <a:pt x="70" y="55"/>
                  <a:pt x="68" y="61"/>
                  <a:pt x="64" y="65"/>
                </a:cubicBezTo>
                <a:cubicBezTo>
                  <a:pt x="60" y="68"/>
                  <a:pt x="55" y="71"/>
                  <a:pt x="49" y="71"/>
                </a:cubicBezTo>
                <a:cubicBezTo>
                  <a:pt x="44" y="71"/>
                  <a:pt x="38" y="68"/>
                  <a:pt x="35" y="65"/>
                </a:cubicBezTo>
                <a:cubicBezTo>
                  <a:pt x="31" y="61"/>
                  <a:pt x="28" y="55"/>
                  <a:pt x="28" y="50"/>
                </a:cubicBezTo>
                <a:cubicBezTo>
                  <a:pt x="28" y="44"/>
                  <a:pt x="31" y="39"/>
                  <a:pt x="35" y="35"/>
                </a:cubicBezTo>
                <a:cubicBezTo>
                  <a:pt x="35" y="34"/>
                  <a:pt x="36" y="33"/>
                  <a:pt x="37" y="32"/>
                </a:cubicBezTo>
                <a:cubicBezTo>
                  <a:pt x="31" y="24"/>
                  <a:pt x="31" y="24"/>
                  <a:pt x="31" y="24"/>
                </a:cubicBezTo>
                <a:cubicBezTo>
                  <a:pt x="30" y="25"/>
                  <a:pt x="29" y="26"/>
                  <a:pt x="27" y="28"/>
                </a:cubicBezTo>
                <a:cubicBezTo>
                  <a:pt x="22" y="33"/>
                  <a:pt x="18" y="41"/>
                  <a:pt x="18" y="50"/>
                </a:cubicBezTo>
                <a:cubicBezTo>
                  <a:pt x="18" y="58"/>
                  <a:pt x="22" y="66"/>
                  <a:pt x="27" y="72"/>
                </a:cubicBezTo>
                <a:cubicBezTo>
                  <a:pt x="33" y="77"/>
                  <a:pt x="41" y="81"/>
                  <a:pt x="49" y="81"/>
                </a:cubicBezTo>
                <a:cubicBezTo>
                  <a:pt x="58" y="81"/>
                  <a:pt x="66" y="77"/>
                  <a:pt x="72" y="72"/>
                </a:cubicBezTo>
                <a:cubicBezTo>
                  <a:pt x="77" y="66"/>
                  <a:pt x="81" y="58"/>
                  <a:pt x="81" y="50"/>
                </a:cubicBezTo>
                <a:cubicBezTo>
                  <a:pt x="81" y="41"/>
                  <a:pt x="77" y="33"/>
                  <a:pt x="72" y="28"/>
                </a:cubicBezTo>
                <a:cubicBezTo>
                  <a:pt x="70" y="26"/>
                  <a:pt x="69" y="25"/>
                  <a:pt x="67" y="24"/>
                </a:cubicBezTo>
                <a:close/>
              </a:path>
            </a:pathLst>
          </a:custGeom>
          <a:solidFill>
            <a:schemeClr val="accent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base" latinLnBrk="0" hangingPunct="1">
              <a:lnSpc>
                <a:spcPct val="120000"/>
              </a:lnSpc>
              <a:spcBef>
                <a:spcPct val="0"/>
              </a:spcBef>
              <a:spcAft>
                <a:spcPct val="0"/>
              </a:spcAft>
              <a:buClrTx/>
              <a:buSzTx/>
              <a:buFontTx/>
              <a:buNone/>
              <a:defRPr/>
            </a:pPr>
            <a:endParaRPr kumimoji="0" lang="zh-CN" altLang="en-US" sz="900" b="0" i="0" u="none" strike="noStrike" kern="1200" cap="none" spc="0" normalizeH="0" baseline="0" noProof="0" dirty="0">
              <a:ln>
                <a:noFill/>
              </a:ln>
              <a:solidFill>
                <a:prstClr val="black"/>
              </a:solidFill>
              <a:effectLst/>
              <a:uLnTx/>
              <a:uFillTx/>
              <a:cs typeface="+mn-ea"/>
              <a:sym typeface="+mn-lt"/>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left)">
                                      <p:cBhvr>
                                        <p:cTn id="12" dur="500"/>
                                        <p:tgtEl>
                                          <p:spTgt spid="37"/>
                                        </p:tgtEl>
                                      </p:cBhvr>
                                    </p:animEffect>
                                  </p:childTnLst>
                                </p:cTn>
                              </p:par>
                              <p:par>
                                <p:cTn id="13" presetID="53" presetClass="entr" presetSubtype="16" fill="hold" grpId="0" nodeType="withEffect">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cBhvr>
                                        <p:cTn id="15" dur="500" fill="hold"/>
                                        <p:tgtEl>
                                          <p:spTgt spid="29"/>
                                        </p:tgtEl>
                                        <p:attrNameLst>
                                          <p:attrName>ppt_w</p:attrName>
                                        </p:attrNameLst>
                                      </p:cBhvr>
                                      <p:tavLst>
                                        <p:tav tm="0">
                                          <p:val>
                                            <p:fltVal val="0"/>
                                          </p:val>
                                        </p:tav>
                                        <p:tav tm="100000">
                                          <p:val>
                                            <p:strVal val="#ppt_w"/>
                                          </p:val>
                                        </p:tav>
                                      </p:tavLst>
                                    </p:anim>
                                    <p:anim calcmode="lin" valueType="num">
                                      <p:cBhvr>
                                        <p:cTn id="16" dur="500" fill="hold"/>
                                        <p:tgtEl>
                                          <p:spTgt spid="29"/>
                                        </p:tgtEl>
                                        <p:attrNameLst>
                                          <p:attrName>ppt_h</p:attrName>
                                        </p:attrNameLst>
                                      </p:cBhvr>
                                      <p:tavLst>
                                        <p:tav tm="0">
                                          <p:val>
                                            <p:fltVal val="0"/>
                                          </p:val>
                                        </p:tav>
                                        <p:tav tm="100000">
                                          <p:val>
                                            <p:strVal val="#ppt_h"/>
                                          </p:val>
                                        </p:tav>
                                      </p:tavLst>
                                    </p:anim>
                                    <p:animEffect transition="in" filter="fade">
                                      <p:cBhvr>
                                        <p:cTn id="17" dur="500"/>
                                        <p:tgtEl>
                                          <p:spTgt spid="29"/>
                                        </p:tgtEl>
                                      </p:cBhvr>
                                    </p:animEffect>
                                  </p:childTnLst>
                                </p:cTn>
                              </p:par>
                              <p:par>
                                <p:cTn id="18" presetID="53" presetClass="entr" presetSubtype="16" fill="hold" grpId="0" nodeType="withEffect">
                                  <p:stCondLst>
                                    <p:cond delay="500"/>
                                  </p:stCondLst>
                                  <p:childTnLst>
                                    <p:set>
                                      <p:cBhvr>
                                        <p:cTn id="19" dur="1" fill="hold">
                                          <p:stCondLst>
                                            <p:cond delay="0"/>
                                          </p:stCondLst>
                                        </p:cTn>
                                        <p:tgtEl>
                                          <p:spTgt spid="40"/>
                                        </p:tgtEl>
                                        <p:attrNameLst>
                                          <p:attrName>style.visibility</p:attrName>
                                        </p:attrNameLst>
                                      </p:cBhvr>
                                      <p:to>
                                        <p:strVal val="visible"/>
                                      </p:to>
                                    </p:set>
                                    <p:anim calcmode="lin" valueType="num">
                                      <p:cBhvr>
                                        <p:cTn id="20" dur="500" fill="hold"/>
                                        <p:tgtEl>
                                          <p:spTgt spid="40"/>
                                        </p:tgtEl>
                                        <p:attrNameLst>
                                          <p:attrName>ppt_w</p:attrName>
                                        </p:attrNameLst>
                                      </p:cBhvr>
                                      <p:tavLst>
                                        <p:tav tm="0">
                                          <p:val>
                                            <p:fltVal val="0"/>
                                          </p:val>
                                        </p:tav>
                                        <p:tav tm="100000">
                                          <p:val>
                                            <p:strVal val="#ppt_w"/>
                                          </p:val>
                                        </p:tav>
                                      </p:tavLst>
                                    </p:anim>
                                    <p:anim calcmode="lin" valueType="num">
                                      <p:cBhvr>
                                        <p:cTn id="21" dur="500" fill="hold"/>
                                        <p:tgtEl>
                                          <p:spTgt spid="40"/>
                                        </p:tgtEl>
                                        <p:attrNameLst>
                                          <p:attrName>ppt_h</p:attrName>
                                        </p:attrNameLst>
                                      </p:cBhvr>
                                      <p:tavLst>
                                        <p:tav tm="0">
                                          <p:val>
                                            <p:fltVal val="0"/>
                                          </p:val>
                                        </p:tav>
                                        <p:tav tm="100000">
                                          <p:val>
                                            <p:strVal val="#ppt_h"/>
                                          </p:val>
                                        </p:tav>
                                      </p:tavLst>
                                    </p:anim>
                                    <p:animEffect transition="in" filter="fade">
                                      <p:cBhvr>
                                        <p:cTn id="22" dur="500"/>
                                        <p:tgtEl>
                                          <p:spTgt spid="40"/>
                                        </p:tgtEl>
                                      </p:cBhvr>
                                    </p:animEffect>
                                  </p:childTnLst>
                                </p:cTn>
                              </p:par>
                              <p:par>
                                <p:cTn id="23" presetID="53" presetClass="entr" presetSubtype="16" fill="hold" grpId="0" nodeType="withEffect">
                                  <p:stCondLst>
                                    <p:cond delay="500"/>
                                  </p:stCondLst>
                                  <p:childTnLst>
                                    <p:set>
                                      <p:cBhvr>
                                        <p:cTn id="24" dur="1" fill="hold">
                                          <p:stCondLst>
                                            <p:cond delay="0"/>
                                          </p:stCondLst>
                                        </p:cTn>
                                        <p:tgtEl>
                                          <p:spTgt spid="41"/>
                                        </p:tgtEl>
                                        <p:attrNameLst>
                                          <p:attrName>style.visibility</p:attrName>
                                        </p:attrNameLst>
                                      </p:cBhvr>
                                      <p:to>
                                        <p:strVal val="visible"/>
                                      </p:to>
                                    </p:set>
                                    <p:anim calcmode="lin" valueType="num">
                                      <p:cBhvr>
                                        <p:cTn id="25" dur="500" fill="hold"/>
                                        <p:tgtEl>
                                          <p:spTgt spid="41"/>
                                        </p:tgtEl>
                                        <p:attrNameLst>
                                          <p:attrName>ppt_w</p:attrName>
                                        </p:attrNameLst>
                                      </p:cBhvr>
                                      <p:tavLst>
                                        <p:tav tm="0">
                                          <p:val>
                                            <p:fltVal val="0"/>
                                          </p:val>
                                        </p:tav>
                                        <p:tav tm="100000">
                                          <p:val>
                                            <p:strVal val="#ppt_w"/>
                                          </p:val>
                                        </p:tav>
                                      </p:tavLst>
                                    </p:anim>
                                    <p:anim calcmode="lin" valueType="num">
                                      <p:cBhvr>
                                        <p:cTn id="26" dur="500" fill="hold"/>
                                        <p:tgtEl>
                                          <p:spTgt spid="41"/>
                                        </p:tgtEl>
                                        <p:attrNameLst>
                                          <p:attrName>ppt_h</p:attrName>
                                        </p:attrNameLst>
                                      </p:cBhvr>
                                      <p:tavLst>
                                        <p:tav tm="0">
                                          <p:val>
                                            <p:fltVal val="0"/>
                                          </p:val>
                                        </p:tav>
                                        <p:tav tm="100000">
                                          <p:val>
                                            <p:strVal val="#ppt_h"/>
                                          </p:val>
                                        </p:tav>
                                      </p:tavLst>
                                    </p:anim>
                                    <p:animEffect transition="in" filter="fade">
                                      <p:cBhvr>
                                        <p:cTn id="27" dur="500"/>
                                        <p:tgtEl>
                                          <p:spTgt spid="41"/>
                                        </p:tgtEl>
                                      </p:cBhvr>
                                    </p:animEffect>
                                  </p:childTnLst>
                                </p:cTn>
                              </p:par>
                            </p:childTnLst>
                          </p:cTn>
                        </p:par>
                        <p:par>
                          <p:cTn id="28" fill="hold">
                            <p:stCondLst>
                              <p:cond delay="1000"/>
                            </p:stCondLst>
                            <p:childTnLst>
                              <p:par>
                                <p:cTn id="29" presetID="2" presetClass="entr" presetSubtype="2" fill="hold" nodeType="after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500" fill="hold"/>
                                        <p:tgtEl>
                                          <p:spTgt spid="25"/>
                                        </p:tgtEl>
                                        <p:attrNameLst>
                                          <p:attrName>ppt_x</p:attrName>
                                        </p:attrNameLst>
                                      </p:cBhvr>
                                      <p:tavLst>
                                        <p:tav tm="0">
                                          <p:val>
                                            <p:strVal val="1+#ppt_w/2"/>
                                          </p:val>
                                        </p:tav>
                                        <p:tav tm="100000">
                                          <p:val>
                                            <p:strVal val="#ppt_x"/>
                                          </p:val>
                                        </p:tav>
                                      </p:tavLst>
                                    </p:anim>
                                    <p:anim calcmode="lin" valueType="num">
                                      <p:cBhvr additive="base">
                                        <p:cTn id="32" dur="500" fill="hold"/>
                                        <p:tgtEl>
                                          <p:spTgt spid="25"/>
                                        </p:tgtEl>
                                        <p:attrNameLst>
                                          <p:attrName>ppt_y</p:attrName>
                                        </p:attrNameLst>
                                      </p:cBhvr>
                                      <p:tavLst>
                                        <p:tav tm="0">
                                          <p:val>
                                            <p:strVal val="#ppt_y"/>
                                          </p:val>
                                        </p:tav>
                                        <p:tav tm="100000">
                                          <p:val>
                                            <p:strVal val="#ppt_y"/>
                                          </p:val>
                                        </p:tav>
                                      </p:tavLst>
                                    </p:anim>
                                  </p:childTnLst>
                                </p:cTn>
                              </p:par>
                            </p:childTnLst>
                          </p:cTn>
                        </p:par>
                        <p:par>
                          <p:cTn id="33" fill="hold">
                            <p:stCondLst>
                              <p:cond delay="1500"/>
                            </p:stCondLst>
                            <p:childTnLst>
                              <p:par>
                                <p:cTn id="34" presetID="2" presetClass="entr" presetSubtype="2" fill="hold" nodeType="afterEffect">
                                  <p:stCondLst>
                                    <p:cond delay="0"/>
                                  </p:stCondLst>
                                  <p:childTnLst>
                                    <p:set>
                                      <p:cBhvr>
                                        <p:cTn id="35" dur="1" fill="hold">
                                          <p:stCondLst>
                                            <p:cond delay="0"/>
                                          </p:stCondLst>
                                        </p:cTn>
                                        <p:tgtEl>
                                          <p:spTgt spid="30"/>
                                        </p:tgtEl>
                                        <p:attrNameLst>
                                          <p:attrName>style.visibility</p:attrName>
                                        </p:attrNameLst>
                                      </p:cBhvr>
                                      <p:to>
                                        <p:strVal val="visible"/>
                                      </p:to>
                                    </p:set>
                                    <p:anim calcmode="lin" valueType="num">
                                      <p:cBhvr additive="base">
                                        <p:cTn id="36" dur="500" fill="hold"/>
                                        <p:tgtEl>
                                          <p:spTgt spid="30"/>
                                        </p:tgtEl>
                                        <p:attrNameLst>
                                          <p:attrName>ppt_x</p:attrName>
                                        </p:attrNameLst>
                                      </p:cBhvr>
                                      <p:tavLst>
                                        <p:tav tm="0">
                                          <p:val>
                                            <p:strVal val="1+#ppt_w/2"/>
                                          </p:val>
                                        </p:tav>
                                        <p:tav tm="100000">
                                          <p:val>
                                            <p:strVal val="#ppt_x"/>
                                          </p:val>
                                        </p:tav>
                                      </p:tavLst>
                                    </p:anim>
                                    <p:anim calcmode="lin" valueType="num">
                                      <p:cBhvr additive="base">
                                        <p:cTn id="37" dur="500" fill="hold"/>
                                        <p:tgtEl>
                                          <p:spTgt spid="30"/>
                                        </p:tgtEl>
                                        <p:attrNameLst>
                                          <p:attrName>ppt_y</p:attrName>
                                        </p:attrNameLst>
                                      </p:cBhvr>
                                      <p:tavLst>
                                        <p:tav tm="0">
                                          <p:val>
                                            <p:strVal val="#ppt_y"/>
                                          </p:val>
                                        </p:tav>
                                        <p:tav tm="100000">
                                          <p:val>
                                            <p:strVal val="#ppt_y"/>
                                          </p:val>
                                        </p:tav>
                                      </p:tavLst>
                                    </p:anim>
                                  </p:childTnLst>
                                </p:cTn>
                              </p:par>
                            </p:childTnLst>
                          </p:cTn>
                        </p:par>
                        <p:par>
                          <p:cTn id="38" fill="hold">
                            <p:stCondLst>
                              <p:cond delay="2000"/>
                            </p:stCondLst>
                            <p:childTnLst>
                              <p:par>
                                <p:cTn id="39" presetID="2" presetClass="entr" presetSubtype="2" fill="hold" nodeType="afterEffect">
                                  <p:stCondLst>
                                    <p:cond delay="0"/>
                                  </p:stCondLst>
                                  <p:childTnLst>
                                    <p:set>
                                      <p:cBhvr>
                                        <p:cTn id="40" dur="1" fill="hold">
                                          <p:stCondLst>
                                            <p:cond delay="0"/>
                                          </p:stCondLst>
                                        </p:cTn>
                                        <p:tgtEl>
                                          <p:spTgt spid="33"/>
                                        </p:tgtEl>
                                        <p:attrNameLst>
                                          <p:attrName>style.visibility</p:attrName>
                                        </p:attrNameLst>
                                      </p:cBhvr>
                                      <p:to>
                                        <p:strVal val="visible"/>
                                      </p:to>
                                    </p:set>
                                    <p:anim calcmode="lin" valueType="num">
                                      <p:cBhvr additive="base">
                                        <p:cTn id="41" dur="500" fill="hold"/>
                                        <p:tgtEl>
                                          <p:spTgt spid="33"/>
                                        </p:tgtEl>
                                        <p:attrNameLst>
                                          <p:attrName>ppt_x</p:attrName>
                                        </p:attrNameLst>
                                      </p:cBhvr>
                                      <p:tavLst>
                                        <p:tav tm="0">
                                          <p:val>
                                            <p:strVal val="1+#ppt_w/2"/>
                                          </p:val>
                                        </p:tav>
                                        <p:tav tm="100000">
                                          <p:val>
                                            <p:strVal val="#ppt_x"/>
                                          </p:val>
                                        </p:tav>
                                      </p:tavLst>
                                    </p:anim>
                                    <p:anim calcmode="lin" valueType="num">
                                      <p:cBhvr additive="base">
                                        <p:cTn id="42"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40" grpId="0" animBg="1"/>
      <p:bldP spid="4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19" name="图片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23" name="组合 22"/>
          <p:cNvGrpSpPr/>
          <p:nvPr/>
        </p:nvGrpSpPr>
        <p:grpSpPr>
          <a:xfrm rot="10800000">
            <a:off x="-885900" y="3867109"/>
            <a:ext cx="3185286" cy="3512032"/>
            <a:chOff x="9664473" y="816338"/>
            <a:chExt cx="3185286" cy="3512032"/>
          </a:xfrm>
        </p:grpSpPr>
        <p:sp>
          <p:nvSpPr>
            <p:cNvPr id="24"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5"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31" name="组合 30"/>
          <p:cNvGrpSpPr/>
          <p:nvPr/>
        </p:nvGrpSpPr>
        <p:grpSpPr>
          <a:xfrm rot="10800000">
            <a:off x="9086997" y="-1443802"/>
            <a:ext cx="3204450" cy="4893654"/>
            <a:chOff x="-15240" y="3375944"/>
            <a:chExt cx="3204450" cy="4893654"/>
          </a:xfrm>
        </p:grpSpPr>
        <p:sp>
          <p:nvSpPr>
            <p:cNvPr id="32"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3"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4"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35" name="îṣ1ïḍe"/>
          <p:cNvSpPr txBox="1"/>
          <p:nvPr/>
        </p:nvSpPr>
        <p:spPr>
          <a:xfrm>
            <a:off x="2003902" y="2981803"/>
            <a:ext cx="7825898" cy="1113016"/>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zh-CN" altLang="en-US" sz="5600" b="1" spc="-150">
                <a:solidFill>
                  <a:srgbClr val="436B9B"/>
                </a:solidFill>
                <a:latin typeface="标准粗黑"/>
                <a:ea typeface="+mn-ea"/>
                <a:cs typeface="+mn-ea"/>
                <a:sym typeface="+mn-lt"/>
              </a:rPr>
              <a:t/>
            </a:r>
            <a:r>
              <a:rPr lang="en-US" altLang="zh-CN" sz="5600" spc="-150">
                <a:solidFill>
                  <a:schemeClr val="tx2">
                    <a:lumMod val="75000"/>
                  </a:schemeClr>
                </a:solidFill>
                <a:latin typeface="标准粗黑"/>
                <a:ea typeface="+mn-ea"/>
                <a:cs typeface="+mn-ea"/>
                <a:sym typeface="+mn-lt"/>
              </a:rPr>
              <a:t/>
            </a:r>
            <a:r>
              <a:rPr lang="zh-CN" altLang="en-US" sz="5600" b="1" spc="-150">
                <a:solidFill>
                  <a:schemeClr val="tx1">
                    <a:lumMod val="65000"/>
                    <a:lumOff val="35000"/>
                  </a:schemeClr>
                </a:solidFill>
                <a:latin typeface="标准粗黑"/>
                <a:ea typeface="+mn-ea"/>
                <a:cs typeface="+mn-ea"/>
                <a:sym typeface="+mn-lt"/>
              </a:rPr>
              <a:t/>
            </a:r>
            <a:r>
              <a:rPr sz="5600" b="1">
                <a:solidFill>
                  <a:srgbClr val="436B9B"/>
                </a:solidFill>
                <a:latin typeface="标准粗黑"/>
              </a:rPr>
              <a:t>计算机网络</a:t>
            </a:r>
            <a:endParaRPr lang="zh-CN" altLang="en-US" sz="5600" b="1" spc="-150" dirty="0">
              <a:solidFill>
                <a:schemeClr val="tx1">
                  <a:lumMod val="65000"/>
                  <a:lumOff val="35000"/>
                </a:schemeClr>
              </a:solidFill>
              <a:latin typeface="+mn-lt"/>
              <a:ea typeface="+mn-ea"/>
              <a:cs typeface="+mn-ea"/>
              <a:sym typeface="+mn-lt"/>
            </a:endParaRPr>
          </a:p>
        </p:txBody>
      </p:sp>
      <p:sp>
        <p:nvSpPr>
          <p:cNvPr id="38"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39"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iṡḷîďê"/>
          <p:cNvSpPr txBox="1"/>
          <p:nvPr/>
        </p:nvSpPr>
        <p:spPr>
          <a:xfrm>
            <a:off x="2600325" y="2283342"/>
            <a:ext cx="7181850" cy="755650"/>
          </a:xfrm>
          <a:prstGeom prst="rect">
            <a:avLst/>
          </a:prstGeom>
        </p:spPr>
        <p:txBody>
          <a:bodyPr vert="horz" wrap="square" lIns="91440" tIns="45720" rIns="91440" bIns="45720" rtlCol="0" anchor="b">
            <a:spAutoFit/>
          </a:bodyPr>
          <a:lstStyle>
            <a:lvl1pPr algn="l" defTabSz="914400" rtl="0" eaLnBrk="1" latinLnBrk="0" hangingPunct="1">
              <a:lnSpc>
                <a:spcPct val="120000"/>
              </a:lnSpc>
              <a:spcBef>
                <a:spcPct val="0"/>
              </a:spcBef>
              <a:buNone/>
              <a:defRPr sz="4400" b="1" kern="1200">
                <a:solidFill>
                  <a:schemeClr val="tx1"/>
                </a:solidFill>
                <a:latin typeface="+mj-lt"/>
                <a:ea typeface="+mj-ea"/>
                <a:cs typeface="+mj-cs"/>
              </a:defRPr>
            </a:lvl1pPr>
          </a:lstStyle>
          <a:p>
            <a:pPr algn="r"/>
            <a:r>
              <a:rPr lang="zh-CN" altLang="en-US" sz="3600" b="0" dirty="0">
                <a:solidFill>
                  <a:srgbClr val="48A2A0"/>
                </a:solidFill>
                <a:latin typeface="标准粗黑"/>
                <a:ea typeface="+mn-ea"/>
                <a:cs typeface="+mn-ea"/>
                <a:sym typeface="+mn-lt"/>
              </a:rPr>
              <a:t/>
            </a:r>
            <a:r>
              <a:rPr lang="zh-CN" altLang="en-US" sz="3600" b="0" dirty="0">
                <a:solidFill>
                  <a:srgbClr val="6C92C0"/>
                </a:solidFill>
                <a:latin typeface="标准粗黑"/>
                <a:ea typeface="+mn-ea"/>
                <a:cs typeface="+mn-ea"/>
                <a:sym typeface="+mn-lt"/>
              </a:rPr>
              <a:t/>
            </a:r>
            <a:r>
              <a:rPr lang="zh-CN" altLang="en-US" sz="3600" b="0" dirty="0">
                <a:solidFill>
                  <a:srgbClr val="48A2A0"/>
                </a:solidFill>
                <a:latin typeface="标准粗黑"/>
                <a:ea typeface="+mn-ea"/>
                <a:cs typeface="+mn-ea"/>
                <a:sym typeface="+mn-lt"/>
              </a:rPr>
              <a:t/>
            </a:r>
            <a:r>
              <a:rPr sz="3600" b="0">
                <a:solidFill>
                  <a:srgbClr val="48A2A0"/>
                </a:solidFill>
                <a:latin typeface="标准粗黑"/>
              </a:rPr>
              <a:t>教学示例</a:t>
            </a:r>
          </a:p>
        </p:txBody>
      </p:sp>
      <p:grpSp>
        <p:nvGrpSpPr>
          <p:cNvPr id="41" name="ïşļidè"/>
          <p:cNvGrpSpPr/>
          <p:nvPr/>
        </p:nvGrpSpPr>
        <p:grpSpPr>
          <a:xfrm>
            <a:off x="7593178" y="4671547"/>
            <a:ext cx="2268536" cy="346733"/>
            <a:chOff x="2101275" y="5921263"/>
            <a:chExt cx="1906626" cy="291418"/>
          </a:xfrm>
        </p:grpSpPr>
        <p:sp>
          <p:nvSpPr>
            <p:cNvPr id="42" name="íṥļîḍe"/>
            <p:cNvSpPr/>
            <p:nvPr/>
          </p:nvSpPr>
          <p:spPr>
            <a:xfrm>
              <a:off x="2101275" y="5921263"/>
              <a:ext cx="1543625" cy="290853"/>
            </a:xfrm>
            <a:prstGeom prst="roundRect">
              <a:avLst>
                <a:gd name="adj" fmla="val 50000"/>
              </a:avLst>
            </a:prstGeom>
            <a:solidFill>
              <a:srgbClr val="6C92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latin typeface="等线"/>
                  <a:cs typeface="+mn-ea"/>
                  <a:sym typeface="+mn-lt"/>
                </a:rPr>
                <a:t/>
              </a:r>
              <a:r>
                <a:rPr sz="1600">
                  <a:solidFill>
                    <a:srgbClr val="000000"/>
                  </a:solidFill>
                  <a:latin typeface="等线"/>
                </a:rPr>
                <a:t>时间：2025/04/15</a:t>
              </a:r>
            </a:p>
          </p:txBody>
        </p:sp>
        <p:sp>
          <p:nvSpPr>
            <p:cNvPr id="43" name="ïšḻíḋê"/>
            <p:cNvSpPr/>
            <p:nvPr/>
          </p:nvSpPr>
          <p:spPr>
            <a:xfrm>
              <a:off x="3717048" y="5921828"/>
              <a:ext cx="290853" cy="290853"/>
            </a:xfrm>
            <a:prstGeom prst="ellipse">
              <a:avLst/>
            </a:prstGeom>
            <a:solidFill>
              <a:srgbClr val="48A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cs typeface="+mn-ea"/>
                <a:sym typeface="+mn-lt"/>
              </a:endParaRPr>
            </a:p>
          </p:txBody>
        </p:sp>
      </p:grpSp>
      <p:grpSp>
        <p:nvGrpSpPr>
          <p:cNvPr id="9" name="ïşļidè">
            <a:extLst>
              <a:ext uri="{FF2B5EF4-FFF2-40B4-BE49-F238E27FC236}">
                <a16:creationId xmlns:a16="http://schemas.microsoft.com/office/drawing/2014/main" id="{77C6FCBB-E83F-B761-DD5E-30CB600B7AD5}"/>
              </a:ext>
            </a:extLst>
          </p:cNvPr>
          <p:cNvGrpSpPr/>
          <p:nvPr/>
        </p:nvGrpSpPr>
        <p:grpSpPr>
          <a:xfrm>
            <a:off x="3432754" y="4671882"/>
            <a:ext cx="2268536" cy="346733"/>
            <a:chOff x="2101275" y="5921263"/>
            <a:chExt cx="1906626" cy="291418"/>
          </a:xfrm>
        </p:grpSpPr>
        <p:sp>
          <p:nvSpPr>
            <p:cNvPr id="10" name="íṥļîḍe">
              <a:extLst>
                <a:ext uri="{FF2B5EF4-FFF2-40B4-BE49-F238E27FC236}">
                  <a16:creationId xmlns:a16="http://schemas.microsoft.com/office/drawing/2014/main" id="{BF20E9F7-E1D4-7DBB-EA64-3942E1366141}"/>
                </a:ext>
              </a:extLst>
            </p:cNvPr>
            <p:cNvSpPr/>
            <p:nvPr/>
          </p:nvSpPr>
          <p:spPr>
            <a:xfrm>
              <a:off x="2101275" y="5921263"/>
              <a:ext cx="1543625" cy="290853"/>
            </a:xfrm>
            <a:prstGeom prst="roundRect">
              <a:avLst>
                <a:gd name="adj" fmla="val 50000"/>
              </a:avLst>
            </a:prstGeom>
            <a:solidFill>
              <a:srgbClr val="6C92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latin typeface="等线"/>
                  <a:cs typeface="+mn-ea"/>
                  <a:sym typeface="+mn-lt"/>
                </a:rPr>
                <a:t/>
              </a:r>
              <a:r>
                <a:rPr sz="1600">
                  <a:solidFill>
                    <a:srgbClr val="000000"/>
                  </a:solidFill>
                  <a:latin typeface="等线"/>
                </a:rPr>
                <a:t>主讲人：李老师</a:t>
              </a:r>
            </a:p>
          </p:txBody>
        </p:sp>
        <p:sp>
          <p:nvSpPr>
            <p:cNvPr id="11" name="ïšḻíḋê">
              <a:extLst>
                <a:ext uri="{FF2B5EF4-FFF2-40B4-BE49-F238E27FC236}">
                  <a16:creationId xmlns:a16="http://schemas.microsoft.com/office/drawing/2014/main" id="{ED3CAA9E-D43F-643B-FAC2-ADF81D3A6338}"/>
                </a:ext>
              </a:extLst>
            </p:cNvPr>
            <p:cNvSpPr/>
            <p:nvPr/>
          </p:nvSpPr>
          <p:spPr>
            <a:xfrm>
              <a:off x="3717048" y="5921828"/>
              <a:ext cx="290853" cy="290853"/>
            </a:xfrm>
            <a:prstGeom prst="ellipse">
              <a:avLst/>
            </a:prstGeom>
            <a:solidFill>
              <a:srgbClr val="48A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40"/>
                                        </p:tgtEl>
                                        <p:attrNameLst>
                                          <p:attrName>style.visibility</p:attrName>
                                        </p:attrNameLst>
                                      </p:cBhvr>
                                      <p:to>
                                        <p:strVal val="visible"/>
                                      </p:to>
                                    </p:set>
                                    <p:anim calcmode="lin" valueType="num">
                                      <p:cBhvr>
                                        <p:cTn id="14"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40"/>
                                        </p:tgtEl>
                                        <p:attrNameLst>
                                          <p:attrName>ppt_y</p:attrName>
                                        </p:attrNameLst>
                                      </p:cBhvr>
                                      <p:tavLst>
                                        <p:tav tm="0">
                                          <p:val>
                                            <p:strVal val="#ppt_y"/>
                                          </p:val>
                                        </p:tav>
                                        <p:tav tm="100000">
                                          <p:val>
                                            <p:strVal val="#ppt_y"/>
                                          </p:val>
                                        </p:tav>
                                      </p:tavLst>
                                    </p:anim>
                                    <p:anim calcmode="lin" valueType="num">
                                      <p:cBhvr>
                                        <p:cTn id="16"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40"/>
                                        </p:tgtEl>
                                      </p:cBhvr>
                                    </p:animEffect>
                                  </p:childTnLst>
                                </p:cTn>
                              </p:par>
                            </p:childTnLst>
                          </p:cTn>
                        </p:par>
                        <p:par>
                          <p:cTn id="19" fill="hold">
                            <p:stCondLst>
                              <p:cond delay="1100"/>
                            </p:stCondLst>
                            <p:childTnLst>
                              <p:par>
                                <p:cTn id="20" presetID="37" presetClass="entr" presetSubtype="0" fill="hold" grpId="0" nodeType="after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1000"/>
                                        <p:tgtEl>
                                          <p:spTgt spid="35"/>
                                        </p:tgtEl>
                                      </p:cBhvr>
                                    </p:animEffect>
                                    <p:anim calcmode="lin" valueType="num">
                                      <p:cBhvr>
                                        <p:cTn id="23" dur="1000" fill="hold"/>
                                        <p:tgtEl>
                                          <p:spTgt spid="35"/>
                                        </p:tgtEl>
                                        <p:attrNameLst>
                                          <p:attrName>ppt_x</p:attrName>
                                        </p:attrNameLst>
                                      </p:cBhvr>
                                      <p:tavLst>
                                        <p:tav tm="0">
                                          <p:val>
                                            <p:strVal val="#ppt_x"/>
                                          </p:val>
                                        </p:tav>
                                        <p:tav tm="100000">
                                          <p:val>
                                            <p:strVal val="#ppt_x"/>
                                          </p:val>
                                        </p:tav>
                                      </p:tavLst>
                                    </p:anim>
                                    <p:anim calcmode="lin" valueType="num">
                                      <p:cBhvr>
                                        <p:cTn id="24" dur="900" decel="100000" fill="hold"/>
                                        <p:tgtEl>
                                          <p:spTgt spid="35"/>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35"/>
                                        </p:tgtEl>
                                        <p:attrNameLst>
                                          <p:attrName>ppt_y</p:attrName>
                                        </p:attrNameLst>
                                      </p:cBhvr>
                                      <p:tavLst>
                                        <p:tav tm="0">
                                          <p:val>
                                            <p:strVal val="#ppt_y-.03"/>
                                          </p:val>
                                        </p:tav>
                                        <p:tav tm="100000">
                                          <p:val>
                                            <p:strVal val="#ppt_y"/>
                                          </p:val>
                                        </p:tav>
                                      </p:tavLst>
                                    </p:anim>
                                  </p:childTnLst>
                                </p:cTn>
                              </p:par>
                            </p:childTnLst>
                          </p:cTn>
                        </p:par>
                        <p:par>
                          <p:cTn id="26" fill="hold">
                            <p:stCondLst>
                              <p:cond delay="2100"/>
                            </p:stCondLst>
                            <p:childTnLst>
                              <p:par>
                                <p:cTn id="27" presetID="6" presetClass="entr" presetSubtype="32" fill="hold" nodeType="afterEffect">
                                  <p:stCondLst>
                                    <p:cond delay="0"/>
                                  </p:stCondLst>
                                  <p:childTnLst>
                                    <p:set>
                                      <p:cBhvr>
                                        <p:cTn id="28" dur="1" fill="hold">
                                          <p:stCondLst>
                                            <p:cond delay="0"/>
                                          </p:stCondLst>
                                        </p:cTn>
                                        <p:tgtEl>
                                          <p:spTgt spid="41"/>
                                        </p:tgtEl>
                                        <p:attrNameLst>
                                          <p:attrName>style.visibility</p:attrName>
                                        </p:attrNameLst>
                                      </p:cBhvr>
                                      <p:to>
                                        <p:strVal val="visible"/>
                                      </p:to>
                                    </p:set>
                                    <p:animEffect transition="in" filter="circle(out)">
                                      <p:cBhvr>
                                        <p:cTn id="29" dur="500"/>
                                        <p:tgtEl>
                                          <p:spTgt spid="41"/>
                                        </p:tgtEl>
                                      </p:cBhvr>
                                    </p:animEffect>
                                  </p:childTnLst>
                                </p:cTn>
                              </p:par>
                              <p:par>
                                <p:cTn id="30" presetID="6" presetClass="entr" presetSubtype="32" fill="hold" grpId="0"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circle(out)">
                                      <p:cBhvr>
                                        <p:cTn id="32" dur="500"/>
                                        <p:tgtEl>
                                          <p:spTgt spid="39"/>
                                        </p:tgtEl>
                                      </p:cBhvr>
                                    </p:animEffect>
                                  </p:childTnLst>
                                </p:cTn>
                              </p:par>
                            </p:childTnLst>
                          </p:cTn>
                        </p:par>
                        <p:par>
                          <p:cTn id="33" fill="hold">
                            <p:stCondLst>
                              <p:cond delay="2600"/>
                            </p:stCondLst>
                            <p:childTnLst>
                              <p:par>
                                <p:cTn id="34" presetID="6" presetClass="entr" presetSubtype="32"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circle(out)">
                                      <p:cBhvr>
                                        <p:cTn id="3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5" grpId="0"/>
      <p:bldP spid="38" grpId="0"/>
      <p:bldP spid="39" grpId="0" animBg="1"/>
      <p:bldP spid="4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42" name="图片 4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3"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44" name="组合 43"/>
          <p:cNvGrpSpPr/>
          <p:nvPr/>
        </p:nvGrpSpPr>
        <p:grpSpPr>
          <a:xfrm rot="10800000">
            <a:off x="-598644" y="4863839"/>
            <a:ext cx="2117288" cy="2334478"/>
            <a:chOff x="9664473" y="816338"/>
            <a:chExt cx="3185286" cy="3512032"/>
          </a:xfrm>
        </p:grpSpPr>
        <p:sp>
          <p:nvSpPr>
            <p:cNvPr id="45"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46"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47" name="组合 46"/>
          <p:cNvGrpSpPr/>
          <p:nvPr/>
        </p:nvGrpSpPr>
        <p:grpSpPr>
          <a:xfrm rot="10800000">
            <a:off x="9086997" y="-1443802"/>
            <a:ext cx="3204450" cy="4893654"/>
            <a:chOff x="-15240" y="3375944"/>
            <a:chExt cx="3204450" cy="4893654"/>
          </a:xfrm>
        </p:grpSpPr>
        <p:sp>
          <p:nvSpPr>
            <p:cNvPr id="48"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49"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50"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52"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53"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iṡḻiďè"/>
          <p:cNvSpPr/>
          <p:nvPr/>
        </p:nvSpPr>
        <p:spPr bwMode="auto">
          <a:xfrm rot="17590292">
            <a:off x="2495652" y="2419579"/>
            <a:ext cx="1979382" cy="1714453"/>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7590292">
            <a:off x="1584123" y="1931786"/>
            <a:ext cx="2288396" cy="1982107"/>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MH_Others_1"/>
          <p:cNvSpPr txBox="1"/>
          <p:nvPr>
            <p:custDataLst>
              <p:tags r:id="rId1"/>
            </p:custDataLst>
          </p:nvPr>
        </p:nvSpPr>
        <p:spPr>
          <a:xfrm>
            <a:off x="1365369" y="2922840"/>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PART 01</a:t>
            </a:r>
            <a:endParaRPr lang="zh-CN" altLang="en-US" sz="4400" b="1" dirty="0">
              <a:solidFill>
                <a:schemeClr val="bg1"/>
              </a:solidFill>
              <a:effectLst>
                <a:outerShdw blurRad="38100" dist="38100" dir="2700000" algn="tl">
                  <a:srgbClr val="000000">
                    <a:alpha val="43137"/>
                  </a:srgbClr>
                </a:outerShdw>
              </a:effectLst>
              <a:cs typeface="+mn-ea"/>
              <a:sym typeface="+mn-lt"/>
            </a:endParaRPr>
          </a:p>
        </p:txBody>
      </p:sp>
      <p:sp>
        <p:nvSpPr>
          <p:cNvPr id="34" name="文本框 7"/>
          <p:cNvSpPr txBox="1"/>
          <p:nvPr/>
        </p:nvSpPr>
        <p:spPr>
          <a:xfrm>
            <a:off x="4807716" y="3687616"/>
            <a:ext cx="6318345" cy="339837"/>
          </a:xfrm>
          <a:prstGeom prst="rect">
            <a:avLst/>
          </a:prstGeom>
          <a:noFill/>
        </p:spPr>
        <p:txBody>
          <a:bodyPr wrap="square" rtlCol="0">
            <a:spAutoFit/>
          </a:bodyPr>
          <a:lstStyle/>
          <a:p>
            <a:pPr>
              <a:lnSpc>
                <a:spcPct val="150000"/>
              </a:lnSpc>
            </a:pPr>
            <a:r>
              <a:rPr lang="zh-CN" altLang="en-US" sz="1200" dirty="0" b="1">
                <a:solidFill/>
                <a:latin typeface="等线"/>
                <a:cs typeface="+mn-ea"/>
                <a:sym typeface="+mn-lt"/>
              </a:rPr>
              <a:t/>
            </a:r>
            <a:r>
              <a:rPr lang="en-US" altLang="zh-CN" sz="1200" dirty="0" b="1">
                <a:latin typeface="等线"/>
                <a:cs typeface="+mn-ea"/>
                <a:sym typeface="+mn-lt"/>
              </a:rPr>
              <a:t/>
            </a:r>
            <a:r>
              <a:rPr lang="zh-CN" altLang="en-US" sz="1200" dirty="0" b="1">
                <a:latin typeface="等线"/>
                <a:cs typeface="+mn-ea"/>
                <a:sym typeface="+mn-lt"/>
              </a:rPr>
              <a:t/>
            </a:r>
            <a:r>
              <a:rPr sz="1200" b="1">
                <a:solidFill>
                  <a:srgbClr val="000000"/>
                </a:solidFill>
                <a:latin typeface="等线"/>
              </a:rPr>
              <a:t>导入环节通过创设情境激发学习兴趣，简要阐明教学目标，建立新旧知识联系，为后续内容奠定基础。</a:t>
            </a:r>
          </a:p>
        </p:txBody>
      </p:sp>
      <p:sp>
        <p:nvSpPr>
          <p:cNvPr id="35" name="矩形 34"/>
          <p:cNvSpPr/>
          <p:nvPr/>
        </p:nvSpPr>
        <p:spPr>
          <a:xfrm>
            <a:off x="4807716" y="3014426"/>
            <a:ext cx="1935480" cy="645160"/>
          </a:xfrm>
          <a:prstGeom prst="rect">
            <a:avLst/>
          </a:prstGeom>
        </p:spPr>
        <p:txBody>
          <a:bodyPr wrap="none">
            <a:spAutoFit/>
          </a:bodyPr>
          <a:lstStyle/>
          <a:p>
            <a:r>
              <a:rPr lang="zh-CN" altLang="en-US" sz="3600" spc="300" dirty="0" b="1">
                <a:solidFill>
                  <a:srgbClr val="436B9B"/>
                </a:solidFill>
                <a:latin typeface="等线"/>
                <a:cs typeface="+mn-ea"/>
                <a:sym typeface="+mn-lt"/>
              </a:rPr>
              <a:t/>
            </a:r>
            <a:r>
              <a:rPr sz="3600" b="1">
                <a:solidFill>
                  <a:srgbClr val="436B9B"/>
                </a:solidFill>
                <a:latin typeface="等线"/>
              </a:rPr>
              <a:t>导入环节</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1000" fill="hold"/>
                                        <p:tgtEl>
                                          <p:spTgt spid="37"/>
                                        </p:tgtEl>
                                        <p:attrNameLst>
                                          <p:attrName>ppt_w</p:attrName>
                                        </p:attrNameLst>
                                      </p:cBhvr>
                                      <p:tavLst>
                                        <p:tav tm="0">
                                          <p:val>
                                            <p:fltVal val="0"/>
                                          </p:val>
                                        </p:tav>
                                        <p:tav tm="100000">
                                          <p:val>
                                            <p:strVal val="#ppt_w"/>
                                          </p:val>
                                        </p:tav>
                                      </p:tavLst>
                                    </p:anim>
                                    <p:anim calcmode="lin" valueType="num">
                                      <p:cBhvr>
                                        <p:cTn id="8" dur="1000" fill="hold"/>
                                        <p:tgtEl>
                                          <p:spTgt spid="37"/>
                                        </p:tgtEl>
                                        <p:attrNameLst>
                                          <p:attrName>ppt_h</p:attrName>
                                        </p:attrNameLst>
                                      </p:cBhvr>
                                      <p:tavLst>
                                        <p:tav tm="0">
                                          <p:val>
                                            <p:fltVal val="0"/>
                                          </p:val>
                                        </p:tav>
                                        <p:tav tm="100000">
                                          <p:val>
                                            <p:strVal val="#ppt_h"/>
                                          </p:val>
                                        </p:tav>
                                      </p:tavLst>
                                    </p:anim>
                                    <p:anim calcmode="lin" valueType="num">
                                      <p:cBhvr>
                                        <p:cTn id="9" dur="1000" fill="hold"/>
                                        <p:tgtEl>
                                          <p:spTgt spid="37"/>
                                        </p:tgtEl>
                                        <p:attrNameLst>
                                          <p:attrName>style.rotation</p:attrName>
                                        </p:attrNameLst>
                                      </p:cBhvr>
                                      <p:tavLst>
                                        <p:tav tm="0">
                                          <p:val>
                                            <p:fltVal val="90"/>
                                          </p:val>
                                        </p:tav>
                                        <p:tav tm="100000">
                                          <p:val>
                                            <p:fltVal val="0"/>
                                          </p:val>
                                        </p:tav>
                                      </p:tavLst>
                                    </p:anim>
                                    <p:animEffect transition="in" filter="fade">
                                      <p:cBhvr>
                                        <p:cTn id="10" dur="1000"/>
                                        <p:tgtEl>
                                          <p:spTgt spid="3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1000" fill="hold"/>
                                        <p:tgtEl>
                                          <p:spTgt spid="36"/>
                                        </p:tgtEl>
                                        <p:attrNameLst>
                                          <p:attrName>ppt_w</p:attrName>
                                        </p:attrNameLst>
                                      </p:cBhvr>
                                      <p:tavLst>
                                        <p:tav tm="0">
                                          <p:val>
                                            <p:fltVal val="0"/>
                                          </p:val>
                                        </p:tav>
                                        <p:tav tm="100000">
                                          <p:val>
                                            <p:strVal val="#ppt_w"/>
                                          </p:val>
                                        </p:tav>
                                      </p:tavLst>
                                    </p:anim>
                                    <p:anim calcmode="lin" valueType="num">
                                      <p:cBhvr>
                                        <p:cTn id="14" dur="1000" fill="hold"/>
                                        <p:tgtEl>
                                          <p:spTgt spid="36"/>
                                        </p:tgtEl>
                                        <p:attrNameLst>
                                          <p:attrName>ppt_h</p:attrName>
                                        </p:attrNameLst>
                                      </p:cBhvr>
                                      <p:tavLst>
                                        <p:tav tm="0">
                                          <p:val>
                                            <p:fltVal val="0"/>
                                          </p:val>
                                        </p:tav>
                                        <p:tav tm="100000">
                                          <p:val>
                                            <p:strVal val="#ppt_h"/>
                                          </p:val>
                                        </p:tav>
                                      </p:tavLst>
                                    </p:anim>
                                    <p:anim calcmode="lin" valueType="num">
                                      <p:cBhvr>
                                        <p:cTn id="15" dur="1000" fill="hold"/>
                                        <p:tgtEl>
                                          <p:spTgt spid="36"/>
                                        </p:tgtEl>
                                        <p:attrNameLst>
                                          <p:attrName>style.rotation</p:attrName>
                                        </p:attrNameLst>
                                      </p:cBhvr>
                                      <p:tavLst>
                                        <p:tav tm="0">
                                          <p:val>
                                            <p:fltVal val="90"/>
                                          </p:val>
                                        </p:tav>
                                        <p:tav tm="100000">
                                          <p:val>
                                            <p:fltVal val="0"/>
                                          </p:val>
                                        </p:tav>
                                      </p:tavLst>
                                    </p:anim>
                                    <p:animEffect transition="in" filter="fade">
                                      <p:cBhvr>
                                        <p:cTn id="16" dur="1000"/>
                                        <p:tgtEl>
                                          <p:spTgt spid="3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childTnLst>
                          </p:cTn>
                        </p:par>
                        <p:par>
                          <p:cTn id="23" fill="hold">
                            <p:stCondLst>
                              <p:cond delay="100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35"/>
                                        </p:tgtEl>
                                        <p:attrNameLst>
                                          <p:attrName>ppt_y</p:attrName>
                                        </p:attrNameLst>
                                      </p:cBhvr>
                                      <p:tavLst>
                                        <p:tav tm="0">
                                          <p:val>
                                            <p:strVal val="#ppt_y"/>
                                          </p:val>
                                        </p:tav>
                                        <p:tav tm="100000">
                                          <p:val>
                                            <p:strVal val="#ppt_y"/>
                                          </p:val>
                                        </p:tav>
                                      </p:tavLst>
                                    </p:anim>
                                    <p:anim calcmode="lin" valueType="num">
                                      <p:cBhvr>
                                        <p:cTn id="28"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35"/>
                                        </p:tgtEl>
                                      </p:cBhvr>
                                    </p:animEffect>
                                  </p:childTnLst>
                                </p:cTn>
                              </p:par>
                            </p:childTnLst>
                          </p:cTn>
                        </p:par>
                        <p:par>
                          <p:cTn id="31" fill="hold">
                            <p:stCondLst>
                              <p:cond delay="649"/>
                            </p:stCondLst>
                            <p:childTnLst>
                              <p:par>
                                <p:cTn id="32" presetID="22" presetClass="entr" presetSubtype="8"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wipe(left)">
                                      <p:cBhvr>
                                        <p:cTn id="34" dur="500"/>
                                        <p:tgtEl>
                                          <p:spTgt spid="34"/>
                                        </p:tgtEl>
                                      </p:cBhvr>
                                    </p:animEffect>
                                  </p:childTnLst>
                                </p:cTn>
                              </p:par>
                            </p:childTnLst>
                          </p:cTn>
                        </p:par>
                        <p:par>
                          <p:cTn id="35" fill="hold">
                            <p:stCondLst>
                              <p:cond delay="1149"/>
                            </p:stCondLst>
                            <p:childTnLst>
                              <p:par>
                                <p:cTn id="36" presetID="10" presetClass="entr" presetSubtype="0" fill="hold" grpId="0" nodeType="afterEffect">
                                  <p:stCondLst>
                                    <p:cond delay="0"/>
                                  </p:stCondLst>
                                  <p:childTnLst>
                                    <p:set>
                                      <p:cBhvr>
                                        <p:cTn id="37" dur="1" fill="hold">
                                          <p:stCondLst>
                                            <p:cond delay="0"/>
                                          </p:stCondLst>
                                        </p:cTn>
                                        <p:tgtEl>
                                          <p:spTgt spid="52"/>
                                        </p:tgtEl>
                                        <p:attrNameLst>
                                          <p:attrName>style.visibility</p:attrName>
                                        </p:attrNameLst>
                                      </p:cBhvr>
                                      <p:to>
                                        <p:strVal val="visible"/>
                                      </p:to>
                                    </p:set>
                                    <p:animEffect transition="in" filter="fade">
                                      <p:cBhvr>
                                        <p:cTn id="38" dur="500"/>
                                        <p:tgtEl>
                                          <p:spTgt spid="5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3"/>
                                        </p:tgtEl>
                                        <p:attrNameLst>
                                          <p:attrName>style.visibility</p:attrName>
                                        </p:attrNameLst>
                                      </p:cBhvr>
                                      <p:to>
                                        <p:strVal val="visible"/>
                                      </p:to>
                                    </p:set>
                                    <p:animEffect transition="in" filter="fade">
                                      <p:cBhvr>
                                        <p:cTn id="41" dur="500"/>
                                        <p:tgtEl>
                                          <p:spTgt spid="43"/>
                                        </p:tgtEl>
                                      </p:cBhvr>
                                    </p:animEffect>
                                  </p:childTnLst>
                                </p:cTn>
                              </p:par>
                              <p:par>
                                <p:cTn id="42" presetID="6" presetClass="entr" presetSubtype="32" fill="hold" grpId="0" nodeType="withEffect">
                                  <p:stCondLst>
                                    <p:cond delay="0"/>
                                  </p:stCondLst>
                                  <p:childTnLst>
                                    <p:set>
                                      <p:cBhvr>
                                        <p:cTn id="43" dur="1" fill="hold">
                                          <p:stCondLst>
                                            <p:cond delay="0"/>
                                          </p:stCondLst>
                                        </p:cTn>
                                        <p:tgtEl>
                                          <p:spTgt spid="53"/>
                                        </p:tgtEl>
                                        <p:attrNameLst>
                                          <p:attrName>style.visibility</p:attrName>
                                        </p:attrNameLst>
                                      </p:cBhvr>
                                      <p:to>
                                        <p:strVal val="visible"/>
                                      </p:to>
                                    </p:set>
                                    <p:animEffect transition="in" filter="circle(out)">
                                      <p:cBhvr>
                                        <p:cTn id="4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52" grpId="0"/>
      <p:bldP spid="53" grpId="0" animBg="1"/>
      <p:bldP spid="37" grpId="0" animBg="1"/>
      <p:bldP spid="36" grpId="0" animBg="1"/>
      <p:bldP spid="33" grpId="0"/>
      <p:bldP spid="34" grpId="0"/>
      <p:bldP spid="3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206863" y="448348"/>
            <a:ext cx="3601196" cy="398780"/>
          </a:xfrm>
          <a:prstGeom prst="rect">
            <a:avLst/>
          </a:prstGeom>
        </p:spPr>
        <p:txBody>
          <a:bodyPr wrap="squar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网络协议概述</a:t>
            </a:r>
          </a:p>
        </p:txBody>
      </p:sp>
      <p:grpSp>
        <p:nvGrpSpPr>
          <p:cNvPr id="21" name="组合 20"/>
          <p:cNvGrpSpPr/>
          <p:nvPr/>
        </p:nvGrpSpPr>
        <p:grpSpPr>
          <a:xfrm rot="10800000">
            <a:off x="0" y="304408"/>
            <a:ext cx="1010103" cy="857396"/>
            <a:chOff x="-39567" y="0"/>
            <a:chExt cx="1677745" cy="1424104"/>
          </a:xfrm>
        </p:grpSpPr>
        <p:sp>
          <p:nvSpPr>
            <p:cNvPr id="22"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3"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grpSp>
        <p:nvGrpSpPr>
          <p:cNvPr id="16" name="组合 15"/>
          <p:cNvGrpSpPr/>
          <p:nvPr/>
        </p:nvGrpSpPr>
        <p:grpSpPr>
          <a:xfrm>
            <a:off x="7777738" y="1360686"/>
            <a:ext cx="3573065" cy="2476154"/>
            <a:chOff x="8117349" y="2106948"/>
            <a:chExt cx="3573065" cy="2476154"/>
          </a:xfrm>
        </p:grpSpPr>
        <p:sp>
          <p:nvSpPr>
            <p:cNvPr id="18" name="矩形 17"/>
            <p:cNvSpPr/>
            <p:nvPr/>
          </p:nvSpPr>
          <p:spPr>
            <a:xfrm>
              <a:off x="8117349" y="2106948"/>
              <a:ext cx="3547374" cy="2115321"/>
            </a:xfrm>
            <a:prstGeom prst="rect">
              <a:avLst/>
            </a:prstGeom>
            <a:blipFill>
              <a:blip r:embed="rId3"/>
              <a:stretch>
                <a:fillRect b="-22979"/>
              </a:stretch>
            </a:blip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6" name="文本框 25"/>
            <p:cNvSpPr txBox="1"/>
            <p:nvPr/>
          </p:nvSpPr>
          <p:spPr>
            <a:xfrm>
              <a:off x="8117349" y="4242431"/>
              <a:ext cx="3573065" cy="340671"/>
            </a:xfrm>
            <a:prstGeom prst="rect">
              <a:avLst/>
            </a:prstGeom>
            <a:noFill/>
          </p:spPr>
          <p:txBody>
            <a:bodyPr wrap="square" rtlCol="0">
              <a:spAutoFit/>
              <a:scene3d>
                <a:camera prst="orthographicFront"/>
                <a:lightRig rig="threePt" dir="t"/>
              </a:scene3d>
              <a:sp3d contourW="12700"/>
            </a:bodyPr>
            <a:lstStyle/>
            <a:p>
              <a:pPr>
                <a:lnSpc>
                  <a:spcPct val="125000"/>
                </a:lnSpc>
              </a:pPr>
              <a:r>
                <a:rPr lang="zh-CN"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协议是通信双方约定的规则，定义数据格式、时序和错误处理方式，确保网络设备间可靠高效通信。</a:t>
              </a:r>
            </a:p>
          </p:txBody>
        </p:sp>
      </p:grpSp>
      <p:grpSp>
        <p:nvGrpSpPr>
          <p:cNvPr id="27" name="组合 26"/>
          <p:cNvGrpSpPr/>
          <p:nvPr/>
        </p:nvGrpSpPr>
        <p:grpSpPr>
          <a:xfrm>
            <a:off x="866888" y="1360687"/>
            <a:ext cx="6592805" cy="3316896"/>
            <a:chOff x="1206499" y="1901370"/>
            <a:chExt cx="6346828" cy="3193143"/>
          </a:xfrm>
        </p:grpSpPr>
        <p:sp>
          <p:nvSpPr>
            <p:cNvPr id="28" name="矩形 27"/>
            <p:cNvSpPr/>
            <p:nvPr/>
          </p:nvSpPr>
          <p:spPr>
            <a:xfrm>
              <a:off x="1206499" y="1901370"/>
              <a:ext cx="6328229" cy="3193143"/>
            </a:xfrm>
            <a:prstGeom prst="rect">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矩形 28"/>
            <p:cNvSpPr/>
            <p:nvPr/>
          </p:nvSpPr>
          <p:spPr>
            <a:xfrm>
              <a:off x="3028042" y="2423278"/>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30" name="组合 29"/>
            <p:cNvGrpSpPr/>
            <p:nvPr/>
          </p:nvGrpSpPr>
          <p:grpSpPr>
            <a:xfrm>
              <a:off x="1407883" y="2391705"/>
              <a:ext cx="1814288" cy="2181694"/>
              <a:chOff x="1255483" y="2301298"/>
              <a:chExt cx="1814288" cy="2181694"/>
            </a:xfrm>
          </p:grpSpPr>
          <p:sp>
            <p:nvSpPr>
              <p:cNvPr id="43" name="文本框 42"/>
              <p:cNvSpPr txBox="1"/>
              <p:nvPr/>
            </p:nvSpPr>
            <p:spPr>
              <a:xfrm>
                <a:off x="1255483" y="2301298"/>
                <a:ext cx="1814288" cy="338554"/>
              </a:xfrm>
              <a:prstGeom prst="rect">
                <a:avLst/>
              </a:prstGeom>
              <a:noFill/>
            </p:spPr>
            <p:txBody>
              <a:bodyPr wrap="square" rtlCol="0">
                <a:spAutoFit/>
                <a:scene3d>
                  <a:camera prst="orthographicFront"/>
                  <a:lightRig rig="threePt" dir="t"/>
                </a:scene3d>
                <a:sp3d contourW="12700"/>
              </a:bodyPr>
              <a:lstStyle/>
              <a:p>
                <a:r>
                  <a:rPr lang="zh-CN" altLang="en-US" sz="1600" b="1" dirty="0">
                    <a:solidFill>
                      <a:schemeClr val="tx1">
                        <a:lumMod val="75000"/>
                        <a:lumOff val="25000"/>
                      </a:schemeClr>
                    </a:solidFill>
                    <a:latin typeface="等线"/>
                    <a:cs typeface="+mn-ea"/>
                    <a:sym typeface="+mn-lt"/>
                  </a:rPr>
                  <a:t/>
                </a:r>
                <a:r>
                  <a:rPr lang="en-US" altLang="zh-CN" sz="1600" b="1" dirty="0">
                    <a:solidFill>
                      <a:schemeClr val="tx1">
                        <a:lumMod val="75000"/>
                        <a:lumOff val="25000"/>
                      </a:schemeClr>
                    </a:solidFill>
                    <a:latin typeface="等线"/>
                    <a:cs typeface="+mn-ea"/>
                    <a:sym typeface="+mn-lt"/>
                  </a:rPr>
                  <a:t/>
                </a:r>
                <a:r>
                  <a:rPr sz="1600" b="1">
                    <a:solidFill>
                      <a:srgbClr val="000000"/>
                    </a:solidFill>
                    <a:latin typeface="等线"/>
                  </a:rPr>
                  <a:t>协议基本概念</a:t>
                </a:r>
                <a:endParaRPr lang="zh-CN" altLang="en-US" sz="1600" b="1" dirty="0">
                  <a:solidFill>
                    <a:schemeClr val="tx1">
                      <a:lumMod val="75000"/>
                      <a:lumOff val="25000"/>
                    </a:schemeClr>
                  </a:solidFill>
                  <a:cs typeface="+mn-ea"/>
                  <a:sym typeface="+mn-lt"/>
                </a:endParaRPr>
              </a:p>
            </p:txBody>
          </p:sp>
          <p:sp>
            <p:nvSpPr>
              <p:cNvPr id="44" name="文本框 43"/>
              <p:cNvSpPr txBox="1"/>
              <p:nvPr/>
            </p:nvSpPr>
            <p:spPr>
              <a:xfrm>
                <a:off x="1255483" y="2915678"/>
                <a:ext cx="1814288" cy="338554"/>
              </a:xfrm>
              <a:prstGeom prst="rect">
                <a:avLst/>
              </a:prstGeom>
              <a:noFill/>
            </p:spPr>
            <p:txBody>
              <a:bodyPr wrap="square" rtlCol="0">
                <a:spAutoFit/>
                <a:scene3d>
                  <a:camera prst="orthographicFront"/>
                  <a:lightRig rig="threePt" dir="t"/>
                </a:scene3d>
                <a:sp3d contourW="12700"/>
              </a:bodyPr>
              <a:lstStyle/>
              <a:p>
                <a:r>
                  <a:rPr lang="zh-CN" altLang="en-US" sz="1600" b="1" dirty="0">
                    <a:solidFill>
                      <a:schemeClr val="tx1">
                        <a:lumMod val="75000"/>
                        <a:lumOff val="25000"/>
                      </a:schemeClr>
                    </a:solidFill>
                    <a:latin typeface="等线"/>
                    <a:cs typeface="+mn-ea"/>
                    <a:sym typeface="+mn-lt"/>
                  </a:rPr>
                  <a:t/>
                </a:r>
                <a:r>
                  <a:rPr lang="en-US" altLang="zh-CN" sz="1600" b="1" dirty="0">
                    <a:solidFill>
                      <a:schemeClr val="tx1">
                        <a:lumMod val="75000"/>
                        <a:lumOff val="25000"/>
                      </a:schemeClr>
                    </a:solidFill>
                    <a:latin typeface="等线"/>
                    <a:cs typeface="+mn-ea"/>
                    <a:sym typeface="+mn-lt"/>
                  </a:rPr>
                  <a:t/>
                </a:r>
                <a:r>
                  <a:rPr sz="1600" b="1">
                    <a:solidFill>
                      <a:srgbClr val="000000"/>
                    </a:solidFill>
                    <a:latin typeface="等线"/>
                  </a:rPr>
                  <a:t>协议分层模型</a:t>
                </a:r>
                <a:endParaRPr lang="zh-CN" altLang="en-US" sz="1600" b="1" dirty="0">
                  <a:solidFill>
                    <a:schemeClr val="tx1">
                      <a:lumMod val="75000"/>
                      <a:lumOff val="25000"/>
                    </a:schemeClr>
                  </a:solidFill>
                  <a:cs typeface="+mn-ea"/>
                  <a:sym typeface="+mn-lt"/>
                </a:endParaRPr>
              </a:p>
            </p:txBody>
          </p:sp>
          <p:sp>
            <p:nvSpPr>
              <p:cNvPr id="45" name="文本框 44"/>
              <p:cNvSpPr txBox="1"/>
              <p:nvPr/>
            </p:nvSpPr>
            <p:spPr>
              <a:xfrm>
                <a:off x="1255483" y="3530058"/>
                <a:ext cx="1814288" cy="338554"/>
              </a:xfrm>
              <a:prstGeom prst="rect">
                <a:avLst/>
              </a:prstGeom>
              <a:noFill/>
            </p:spPr>
            <p:txBody>
              <a:bodyPr wrap="square" rtlCol="0">
                <a:spAutoFit/>
                <a:scene3d>
                  <a:camera prst="orthographicFront"/>
                  <a:lightRig rig="threePt" dir="t"/>
                </a:scene3d>
                <a:sp3d contourW="12700"/>
              </a:bodyPr>
              <a:lstStyle/>
              <a:p>
                <a:r>
                  <a:rPr lang="zh-CN" altLang="en-US" sz="1600" b="1" dirty="0">
                    <a:solidFill>
                      <a:schemeClr val="tx1">
                        <a:lumMod val="75000"/>
                        <a:lumOff val="25000"/>
                      </a:schemeClr>
                    </a:solidFill>
                    <a:latin typeface="等线"/>
                    <a:cs typeface="+mn-ea"/>
                    <a:sym typeface="+mn-lt"/>
                  </a:rPr>
                  <a:t/>
                </a:r>
                <a:r>
                  <a:rPr lang="en-US" altLang="zh-CN" sz="1600" b="1" dirty="0">
                    <a:solidFill>
                      <a:schemeClr val="tx1">
                        <a:lumMod val="75000"/>
                        <a:lumOff val="25000"/>
                      </a:schemeClr>
                    </a:solidFill>
                    <a:latin typeface="等线"/>
                    <a:cs typeface="+mn-ea"/>
                    <a:sym typeface="+mn-lt"/>
                  </a:rPr>
                  <a:t/>
                </a:r>
                <a:r>
                  <a:rPr sz="1600" b="1">
                    <a:solidFill>
                      <a:srgbClr val="000000"/>
                    </a:solidFill>
                    <a:latin typeface="等线"/>
                  </a:rPr>
                  <a:t>常见协议示例</a:t>
                </a:r>
                <a:endParaRPr lang="zh-CN" altLang="en-US" sz="1600" b="1" dirty="0">
                  <a:solidFill>
                    <a:schemeClr val="tx1">
                      <a:lumMod val="75000"/>
                      <a:lumOff val="25000"/>
                    </a:schemeClr>
                  </a:solidFill>
                  <a:cs typeface="+mn-ea"/>
                  <a:sym typeface="+mn-lt"/>
                </a:endParaRPr>
              </a:p>
            </p:txBody>
          </p:sp>
          <p:sp>
            <p:nvSpPr>
              <p:cNvPr id="46" name="文本框 45"/>
              <p:cNvSpPr txBox="1"/>
              <p:nvPr/>
            </p:nvSpPr>
            <p:spPr>
              <a:xfrm>
                <a:off x="1255483" y="4144438"/>
                <a:ext cx="1814288" cy="338554"/>
              </a:xfrm>
              <a:prstGeom prst="rect">
                <a:avLst/>
              </a:prstGeom>
              <a:noFill/>
            </p:spPr>
            <p:txBody>
              <a:bodyPr wrap="square" rtlCol="0">
                <a:spAutoFit/>
                <a:scene3d>
                  <a:camera prst="orthographicFront"/>
                  <a:lightRig rig="threePt" dir="t"/>
                </a:scene3d>
                <a:sp3d contourW="12700"/>
              </a:bodyPr>
              <a:lstStyle/>
              <a:p>
                <a:r>
                  <a:rPr lang="zh-CN" altLang="en-US" sz="1600" b="1" dirty="0">
                    <a:solidFill>
                      <a:schemeClr val="tx1">
                        <a:lumMod val="75000"/>
                        <a:lumOff val="25000"/>
                      </a:schemeClr>
                    </a:solidFill>
                    <a:latin typeface="等线"/>
                    <a:cs typeface="+mn-ea"/>
                    <a:sym typeface="+mn-lt"/>
                  </a:rPr>
                  <a:t/>
                </a:r>
                <a:r>
                  <a:rPr lang="en-US" altLang="zh-CN" sz="1600" b="1" dirty="0">
                    <a:solidFill>
                      <a:schemeClr val="tx1">
                        <a:lumMod val="75000"/>
                        <a:lumOff val="25000"/>
                      </a:schemeClr>
                    </a:solidFill>
                    <a:latin typeface="等线"/>
                    <a:cs typeface="+mn-ea"/>
                    <a:sym typeface="+mn-lt"/>
                  </a:rPr>
                  <a:t/>
                </a:r>
                <a:r>
                  <a:rPr sz="1600" b="1">
                    <a:solidFill>
                      <a:srgbClr val="000000"/>
                    </a:solidFill>
                    <a:latin typeface="等线"/>
                  </a:rPr>
                  <a:t>协议功能作用</a:t>
                </a:r>
                <a:endParaRPr lang="zh-CN" altLang="en-US" sz="1600" b="1" dirty="0">
                  <a:solidFill>
                    <a:schemeClr val="tx1">
                      <a:lumMod val="75000"/>
                      <a:lumOff val="25000"/>
                    </a:schemeClr>
                  </a:solidFill>
                  <a:cs typeface="+mn-ea"/>
                  <a:sym typeface="+mn-lt"/>
                </a:endParaRPr>
              </a:p>
            </p:txBody>
          </p:sp>
        </p:grpSp>
        <p:sp>
          <p:nvSpPr>
            <p:cNvPr id="31" name="矩形 30"/>
            <p:cNvSpPr/>
            <p:nvPr/>
          </p:nvSpPr>
          <p:spPr>
            <a:xfrm>
              <a:off x="3028042" y="3037889"/>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2" name="矩形 31"/>
            <p:cNvSpPr/>
            <p:nvPr/>
          </p:nvSpPr>
          <p:spPr>
            <a:xfrm>
              <a:off x="3028042" y="3652500"/>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3" name="矩形 32"/>
            <p:cNvSpPr/>
            <p:nvPr/>
          </p:nvSpPr>
          <p:spPr>
            <a:xfrm>
              <a:off x="3028042" y="4267111"/>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4" name="矩形 33"/>
            <p:cNvSpPr/>
            <p:nvPr/>
          </p:nvSpPr>
          <p:spPr>
            <a:xfrm>
              <a:off x="3028043" y="2423278"/>
              <a:ext cx="1972582"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5" name="矩形 34"/>
            <p:cNvSpPr/>
            <p:nvPr/>
          </p:nvSpPr>
          <p:spPr>
            <a:xfrm>
              <a:off x="3028043" y="3037889"/>
              <a:ext cx="2582182"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6" name="矩形 35"/>
            <p:cNvSpPr/>
            <p:nvPr/>
          </p:nvSpPr>
          <p:spPr>
            <a:xfrm>
              <a:off x="3028043" y="3652500"/>
              <a:ext cx="1553482"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7" name="矩形 36"/>
            <p:cNvSpPr/>
            <p:nvPr/>
          </p:nvSpPr>
          <p:spPr>
            <a:xfrm>
              <a:off x="3028043" y="4267111"/>
              <a:ext cx="3096532"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38" name="组合 37"/>
            <p:cNvGrpSpPr/>
            <p:nvPr/>
          </p:nvGrpSpPr>
          <p:grpSpPr>
            <a:xfrm>
              <a:off x="6768193" y="2401230"/>
              <a:ext cx="785134" cy="2150917"/>
              <a:chOff x="1255483" y="2301298"/>
              <a:chExt cx="785134" cy="2150917"/>
            </a:xfrm>
          </p:grpSpPr>
          <p:sp>
            <p:nvSpPr>
              <p:cNvPr id="39" name="文本框 38"/>
              <p:cNvSpPr txBox="1"/>
              <p:nvPr/>
            </p:nvSpPr>
            <p:spPr>
              <a:xfrm>
                <a:off x="1255483" y="230129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cs typeface="+mn-ea"/>
                    <a:sym typeface="+mn-lt"/>
                  </a:rPr>
                  <a:t>72%</a:t>
                </a:r>
                <a:endParaRPr lang="zh-CN" altLang="en-US" sz="1400" dirty="0">
                  <a:solidFill>
                    <a:schemeClr val="tx1">
                      <a:lumMod val="75000"/>
                      <a:lumOff val="25000"/>
                    </a:schemeClr>
                  </a:solidFill>
                  <a:cs typeface="+mn-ea"/>
                  <a:sym typeface="+mn-lt"/>
                </a:endParaRPr>
              </a:p>
            </p:txBody>
          </p:sp>
          <p:sp>
            <p:nvSpPr>
              <p:cNvPr id="40" name="文本框 39"/>
              <p:cNvSpPr txBox="1"/>
              <p:nvPr/>
            </p:nvSpPr>
            <p:spPr>
              <a:xfrm>
                <a:off x="1255483" y="291567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cs typeface="+mn-ea"/>
                    <a:sym typeface="+mn-lt"/>
                  </a:rPr>
                  <a:t>83%</a:t>
                </a:r>
                <a:endParaRPr lang="zh-CN" altLang="en-US" sz="1400" dirty="0">
                  <a:solidFill>
                    <a:schemeClr val="tx1">
                      <a:lumMod val="75000"/>
                      <a:lumOff val="25000"/>
                    </a:schemeClr>
                  </a:solidFill>
                  <a:cs typeface="+mn-ea"/>
                  <a:sym typeface="+mn-lt"/>
                </a:endParaRPr>
              </a:p>
            </p:txBody>
          </p:sp>
          <p:sp>
            <p:nvSpPr>
              <p:cNvPr id="41" name="文本框 40"/>
              <p:cNvSpPr txBox="1"/>
              <p:nvPr/>
            </p:nvSpPr>
            <p:spPr>
              <a:xfrm>
                <a:off x="1255483" y="353005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cs typeface="+mn-ea"/>
                    <a:sym typeface="+mn-lt"/>
                  </a:rPr>
                  <a:t>46%</a:t>
                </a:r>
                <a:endParaRPr lang="zh-CN" altLang="en-US" sz="1400" dirty="0">
                  <a:solidFill>
                    <a:schemeClr val="tx1">
                      <a:lumMod val="75000"/>
                      <a:lumOff val="25000"/>
                    </a:schemeClr>
                  </a:solidFill>
                  <a:cs typeface="+mn-ea"/>
                  <a:sym typeface="+mn-lt"/>
                </a:endParaRPr>
              </a:p>
            </p:txBody>
          </p:sp>
          <p:sp>
            <p:nvSpPr>
              <p:cNvPr id="42" name="文本框 41"/>
              <p:cNvSpPr txBox="1"/>
              <p:nvPr/>
            </p:nvSpPr>
            <p:spPr>
              <a:xfrm>
                <a:off x="1255483" y="414443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cs typeface="+mn-ea"/>
                    <a:sym typeface="+mn-lt"/>
                  </a:rPr>
                  <a:t>90%</a:t>
                </a:r>
                <a:endParaRPr lang="zh-CN" altLang="en-US" sz="1400" dirty="0">
                  <a:solidFill>
                    <a:schemeClr val="tx1">
                      <a:lumMod val="75000"/>
                      <a:lumOff val="25000"/>
                    </a:schemeClr>
                  </a:solidFill>
                  <a:cs typeface="+mn-ea"/>
                  <a:sym typeface="+mn-lt"/>
                </a:endParaRPr>
              </a:p>
            </p:txBody>
          </p:sp>
        </p:grpSp>
      </p:grpSp>
      <p:sp>
        <p:nvSpPr>
          <p:cNvPr id="47" name="文本框 46"/>
          <p:cNvSpPr txBox="1"/>
          <p:nvPr/>
        </p:nvSpPr>
        <p:spPr>
          <a:xfrm>
            <a:off x="866888" y="4697745"/>
            <a:ext cx="10677412" cy="381066"/>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协议分层模型阶段重点讲解OSI七层和TCP/IP四层架构，分析各层功能、接口及协议，通过实例演示数据封装与解封装过程。</a:t>
            </a:r>
          </a:p>
        </p:txBody>
      </p:sp>
      <p:sp>
        <p:nvSpPr>
          <p:cNvPr id="2" name="文本框 1">
            <a:extLst>
              <a:ext uri="{FF2B5EF4-FFF2-40B4-BE49-F238E27FC236}">
                <a16:creationId xmlns:a16="http://schemas.microsoft.com/office/drawing/2014/main" id="{2AE376E8-6622-2AAC-A7EE-2717D3240519}"/>
              </a:ext>
            </a:extLst>
          </p:cNvPr>
          <p:cNvSpPr txBox="1"/>
          <p:nvPr/>
        </p:nvSpPr>
        <p:spPr>
          <a:xfrm>
            <a:off x="866888" y="5285272"/>
            <a:ext cx="10677412" cy="381066"/>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讲解HTTP、FTP、SMTP等协议的工作原理和报文格式，通过Wireshark抓包分析协议交互过程，演示典型应用场景。</a:t>
            </a:r>
          </a:p>
        </p:txBody>
      </p:sp>
      <p:sp>
        <p:nvSpPr>
          <p:cNvPr id="3" name="文本框 2">
            <a:extLst>
              <a:ext uri="{FF2B5EF4-FFF2-40B4-BE49-F238E27FC236}">
                <a16:creationId xmlns:a16="http://schemas.microsoft.com/office/drawing/2014/main" id="{0BD28CCA-FEF2-1A6E-B55F-E2651695BF93}"/>
              </a:ext>
            </a:extLst>
          </p:cNvPr>
          <p:cNvSpPr txBox="1"/>
          <p:nvPr/>
        </p:nvSpPr>
        <p:spPr>
          <a:xfrm>
            <a:off x="866888" y="5872799"/>
            <a:ext cx="10677412" cy="381066"/>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协议功能作用阶段包括建立连接、数据传输和连接释放三个核心环节，确保网络通信有序可靠。</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up)">
                                      <p:cBhvr>
                                        <p:cTn id="11" dur="500"/>
                                        <p:tgtEl>
                                          <p:spTgt spid="1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randombar(horizontal)">
                                      <p:cBhvr>
                                        <p:cTn id="15" dur="500"/>
                                        <p:tgtEl>
                                          <p:spTgt spid="47"/>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par>
                          <p:cTn id="20" fill="hold">
                            <p:stCondLst>
                              <p:cond delay="2000"/>
                            </p:stCondLst>
                            <p:childTnLst>
                              <p:par>
                                <p:cTn id="21" presetID="14" presetClass="entr" presetSubtype="10"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randombar(horizontal)">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OSI模型讲解</a:t>
            </a:r>
          </a:p>
        </p:txBody>
      </p:sp>
      <p:grpSp>
        <p:nvGrpSpPr>
          <p:cNvPr id="23" name="组合 22"/>
          <p:cNvGrpSpPr/>
          <p:nvPr/>
        </p:nvGrpSpPr>
        <p:grpSpPr>
          <a:xfrm rot="10800000">
            <a:off x="0" y="304408"/>
            <a:ext cx="1010103" cy="857396"/>
            <a:chOff x="-39567" y="0"/>
            <a:chExt cx="1677745" cy="1424104"/>
          </a:xfrm>
        </p:grpSpPr>
        <p:sp>
          <p:nvSpPr>
            <p:cNvPr id="24"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5"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6" name="Freeform: Shape 3"/>
          <p:cNvSpPr/>
          <p:nvPr/>
        </p:nvSpPr>
        <p:spPr>
          <a:xfrm>
            <a:off x="4977729" y="2531168"/>
            <a:ext cx="2228892" cy="2529491"/>
          </a:xfrm>
          <a:custGeom>
            <a:avLst/>
            <a:gdLst/>
            <a:ahLst/>
            <a:cxnLst>
              <a:cxn ang="0">
                <a:pos x="wd2" y="hd2"/>
              </a:cxn>
              <a:cxn ang="5400000">
                <a:pos x="wd2" y="hd2"/>
              </a:cxn>
              <a:cxn ang="10800000">
                <a:pos x="wd2" y="hd2"/>
              </a:cxn>
              <a:cxn ang="16200000">
                <a:pos x="wd2" y="hd2"/>
              </a:cxn>
            </a:cxnLst>
            <a:rect l="0" t="0" r="r" b="b"/>
            <a:pathLst>
              <a:path w="21529" h="21570" extrusionOk="0">
                <a:moveTo>
                  <a:pt x="538" y="6909"/>
                </a:moveTo>
                <a:cubicBezTo>
                  <a:pt x="1461" y="7610"/>
                  <a:pt x="2084" y="8535"/>
                  <a:pt x="2344" y="9550"/>
                </a:cubicBezTo>
                <a:cubicBezTo>
                  <a:pt x="2607" y="10563"/>
                  <a:pt x="2500" y="11653"/>
                  <a:pt x="2066" y="12653"/>
                </a:cubicBezTo>
                <a:cubicBezTo>
                  <a:pt x="1851" y="13153"/>
                  <a:pt x="1549" y="13624"/>
                  <a:pt x="1175" y="14047"/>
                </a:cubicBezTo>
                <a:cubicBezTo>
                  <a:pt x="988" y="14258"/>
                  <a:pt x="783" y="14456"/>
                  <a:pt x="563" y="14641"/>
                </a:cubicBezTo>
                <a:cubicBezTo>
                  <a:pt x="535" y="14664"/>
                  <a:pt x="508" y="14687"/>
                  <a:pt x="480" y="14710"/>
                </a:cubicBezTo>
                <a:cubicBezTo>
                  <a:pt x="448" y="14736"/>
                  <a:pt x="416" y="14761"/>
                  <a:pt x="384" y="14787"/>
                </a:cubicBezTo>
                <a:cubicBezTo>
                  <a:pt x="262" y="14888"/>
                  <a:pt x="169" y="15015"/>
                  <a:pt x="114" y="15148"/>
                </a:cubicBezTo>
                <a:cubicBezTo>
                  <a:pt x="5" y="15419"/>
                  <a:pt x="39" y="15673"/>
                  <a:pt x="115" y="15884"/>
                </a:cubicBezTo>
                <a:cubicBezTo>
                  <a:pt x="195" y="16097"/>
                  <a:pt x="324" y="16283"/>
                  <a:pt x="510" y="16443"/>
                </a:cubicBezTo>
                <a:cubicBezTo>
                  <a:pt x="604" y="16523"/>
                  <a:pt x="714" y="16596"/>
                  <a:pt x="845" y="16653"/>
                </a:cubicBezTo>
                <a:cubicBezTo>
                  <a:pt x="977" y="16710"/>
                  <a:pt x="1132" y="16749"/>
                  <a:pt x="1297" y="16755"/>
                </a:cubicBezTo>
                <a:cubicBezTo>
                  <a:pt x="1379" y="16758"/>
                  <a:pt x="1462" y="16752"/>
                  <a:pt x="1542" y="16738"/>
                </a:cubicBezTo>
                <a:cubicBezTo>
                  <a:pt x="1582" y="16731"/>
                  <a:pt x="1622" y="16722"/>
                  <a:pt x="1660" y="16711"/>
                </a:cubicBezTo>
                <a:cubicBezTo>
                  <a:pt x="1682" y="16705"/>
                  <a:pt x="1703" y="16698"/>
                  <a:pt x="1725" y="16692"/>
                </a:cubicBezTo>
                <a:cubicBezTo>
                  <a:pt x="1761" y="16682"/>
                  <a:pt x="1797" y="16672"/>
                  <a:pt x="1833" y="16661"/>
                </a:cubicBezTo>
                <a:cubicBezTo>
                  <a:pt x="1870" y="16652"/>
                  <a:pt x="1906" y="16642"/>
                  <a:pt x="1942" y="16633"/>
                </a:cubicBezTo>
                <a:cubicBezTo>
                  <a:pt x="2088" y="16595"/>
                  <a:pt x="2235" y="16563"/>
                  <a:pt x="2384" y="16535"/>
                </a:cubicBezTo>
                <a:cubicBezTo>
                  <a:pt x="2977" y="16425"/>
                  <a:pt x="3590" y="16393"/>
                  <a:pt x="4193" y="16443"/>
                </a:cubicBezTo>
                <a:cubicBezTo>
                  <a:pt x="5401" y="16540"/>
                  <a:pt x="6568" y="16973"/>
                  <a:pt x="7492" y="17666"/>
                </a:cubicBezTo>
                <a:cubicBezTo>
                  <a:pt x="8420" y="18356"/>
                  <a:pt x="9100" y="19300"/>
                  <a:pt x="9406" y="20334"/>
                </a:cubicBezTo>
                <a:cubicBezTo>
                  <a:pt x="9425" y="20399"/>
                  <a:pt x="9443" y="20464"/>
                  <a:pt x="9460" y="20529"/>
                </a:cubicBezTo>
                <a:cubicBezTo>
                  <a:pt x="9468" y="20561"/>
                  <a:pt x="9475" y="20594"/>
                  <a:pt x="9483" y="20627"/>
                </a:cubicBezTo>
                <a:cubicBezTo>
                  <a:pt x="9488" y="20647"/>
                  <a:pt x="9492" y="20666"/>
                  <a:pt x="9497" y="20686"/>
                </a:cubicBezTo>
                <a:cubicBezTo>
                  <a:pt x="9499" y="20695"/>
                  <a:pt x="9501" y="20704"/>
                  <a:pt x="9503" y="20713"/>
                </a:cubicBezTo>
                <a:cubicBezTo>
                  <a:pt x="9508" y="20728"/>
                  <a:pt x="9512" y="20744"/>
                  <a:pt x="9517" y="20759"/>
                </a:cubicBezTo>
                <a:cubicBezTo>
                  <a:pt x="9552" y="20878"/>
                  <a:pt x="9606" y="20989"/>
                  <a:pt x="9688" y="21099"/>
                </a:cubicBezTo>
                <a:cubicBezTo>
                  <a:pt x="9769" y="21207"/>
                  <a:pt x="9878" y="21306"/>
                  <a:pt x="10002" y="21381"/>
                </a:cubicBezTo>
                <a:cubicBezTo>
                  <a:pt x="10253" y="21532"/>
                  <a:pt x="10545" y="21583"/>
                  <a:pt x="10808" y="21567"/>
                </a:cubicBezTo>
                <a:cubicBezTo>
                  <a:pt x="11073" y="21551"/>
                  <a:pt x="11324" y="21474"/>
                  <a:pt x="11546" y="21332"/>
                </a:cubicBezTo>
                <a:cubicBezTo>
                  <a:pt x="11766" y="21192"/>
                  <a:pt x="11953" y="20969"/>
                  <a:pt x="12021" y="20712"/>
                </a:cubicBezTo>
                <a:cubicBezTo>
                  <a:pt x="12040" y="20640"/>
                  <a:pt x="12058" y="20569"/>
                  <a:pt x="12076" y="20498"/>
                </a:cubicBezTo>
                <a:cubicBezTo>
                  <a:pt x="12094" y="20432"/>
                  <a:pt x="12113" y="20368"/>
                  <a:pt x="12134" y="20303"/>
                </a:cubicBezTo>
                <a:cubicBezTo>
                  <a:pt x="12215" y="20044"/>
                  <a:pt x="12319" y="19791"/>
                  <a:pt x="12442" y="19546"/>
                </a:cubicBezTo>
                <a:cubicBezTo>
                  <a:pt x="12933" y="18564"/>
                  <a:pt x="13762" y="17719"/>
                  <a:pt x="14798" y="17166"/>
                </a:cubicBezTo>
                <a:cubicBezTo>
                  <a:pt x="15832" y="16609"/>
                  <a:pt x="17063" y="16343"/>
                  <a:pt x="18274" y="16412"/>
                </a:cubicBezTo>
                <a:cubicBezTo>
                  <a:pt x="18576" y="16429"/>
                  <a:pt x="18877" y="16466"/>
                  <a:pt x="19174" y="16523"/>
                </a:cubicBezTo>
                <a:cubicBezTo>
                  <a:pt x="19322" y="16551"/>
                  <a:pt x="19469" y="16584"/>
                  <a:pt x="19614" y="16622"/>
                </a:cubicBezTo>
                <a:cubicBezTo>
                  <a:pt x="19687" y="16641"/>
                  <a:pt x="19759" y="16661"/>
                  <a:pt x="19831" y="16683"/>
                </a:cubicBezTo>
                <a:cubicBezTo>
                  <a:pt x="19845" y="16687"/>
                  <a:pt x="19859" y="16690"/>
                  <a:pt x="19873" y="16694"/>
                </a:cubicBezTo>
                <a:cubicBezTo>
                  <a:pt x="19893" y="16699"/>
                  <a:pt x="19914" y="16704"/>
                  <a:pt x="19934" y="16709"/>
                </a:cubicBezTo>
                <a:cubicBezTo>
                  <a:pt x="19975" y="16717"/>
                  <a:pt x="20008" y="16723"/>
                  <a:pt x="20046" y="16728"/>
                </a:cubicBezTo>
                <a:cubicBezTo>
                  <a:pt x="20121" y="16737"/>
                  <a:pt x="20197" y="16740"/>
                  <a:pt x="20272" y="16737"/>
                </a:cubicBezTo>
                <a:cubicBezTo>
                  <a:pt x="20577" y="16722"/>
                  <a:pt x="20847" y="16603"/>
                  <a:pt x="21043" y="16447"/>
                </a:cubicBezTo>
                <a:cubicBezTo>
                  <a:pt x="21241" y="16290"/>
                  <a:pt x="21384" y="16093"/>
                  <a:pt x="21460" y="15864"/>
                </a:cubicBezTo>
                <a:cubicBezTo>
                  <a:pt x="21536" y="15637"/>
                  <a:pt x="21535" y="15362"/>
                  <a:pt x="21412" y="15118"/>
                </a:cubicBezTo>
                <a:cubicBezTo>
                  <a:pt x="21352" y="14997"/>
                  <a:pt x="21266" y="14888"/>
                  <a:pt x="21168" y="14801"/>
                </a:cubicBezTo>
                <a:cubicBezTo>
                  <a:pt x="21156" y="14789"/>
                  <a:pt x="21144" y="14778"/>
                  <a:pt x="21131" y="14768"/>
                </a:cubicBezTo>
                <a:cubicBezTo>
                  <a:pt x="21121" y="14759"/>
                  <a:pt x="21110" y="14751"/>
                  <a:pt x="21100" y="14742"/>
                </a:cubicBezTo>
                <a:cubicBezTo>
                  <a:pt x="21085" y="14730"/>
                  <a:pt x="21069" y="14718"/>
                  <a:pt x="21054" y="14706"/>
                </a:cubicBezTo>
                <a:cubicBezTo>
                  <a:pt x="21027" y="14683"/>
                  <a:pt x="21000" y="14660"/>
                  <a:pt x="20972" y="14638"/>
                </a:cubicBezTo>
                <a:cubicBezTo>
                  <a:pt x="20086" y="13898"/>
                  <a:pt x="19447" y="12932"/>
                  <a:pt x="19183" y="11888"/>
                </a:cubicBezTo>
                <a:cubicBezTo>
                  <a:pt x="18915" y="10846"/>
                  <a:pt x="19029" y="9733"/>
                  <a:pt x="19498" y="8745"/>
                </a:cubicBezTo>
                <a:cubicBezTo>
                  <a:pt x="19730" y="8251"/>
                  <a:pt x="20049" y="7788"/>
                  <a:pt x="20437" y="7376"/>
                </a:cubicBezTo>
                <a:cubicBezTo>
                  <a:pt x="20631" y="7169"/>
                  <a:pt x="20842" y="6976"/>
                  <a:pt x="21068" y="6797"/>
                </a:cubicBezTo>
                <a:cubicBezTo>
                  <a:pt x="21086" y="6783"/>
                  <a:pt x="21103" y="6768"/>
                  <a:pt x="21121" y="6754"/>
                </a:cubicBezTo>
                <a:cubicBezTo>
                  <a:pt x="21140" y="6738"/>
                  <a:pt x="21177" y="6706"/>
                  <a:pt x="21195" y="6687"/>
                </a:cubicBezTo>
                <a:cubicBezTo>
                  <a:pt x="21240" y="6644"/>
                  <a:pt x="21282" y="6597"/>
                  <a:pt x="21321" y="6545"/>
                </a:cubicBezTo>
                <a:cubicBezTo>
                  <a:pt x="21398" y="6443"/>
                  <a:pt x="21460" y="6324"/>
                  <a:pt x="21494" y="6198"/>
                </a:cubicBezTo>
                <a:cubicBezTo>
                  <a:pt x="21566" y="5945"/>
                  <a:pt x="21523" y="5678"/>
                  <a:pt x="21405" y="5462"/>
                </a:cubicBezTo>
                <a:cubicBezTo>
                  <a:pt x="21288" y="5244"/>
                  <a:pt x="21102" y="5063"/>
                  <a:pt x="20863" y="4939"/>
                </a:cubicBezTo>
                <a:cubicBezTo>
                  <a:pt x="20627" y="4815"/>
                  <a:pt x="20327" y="4759"/>
                  <a:pt x="20047" y="4795"/>
                </a:cubicBezTo>
                <a:cubicBezTo>
                  <a:pt x="19977" y="4804"/>
                  <a:pt x="19909" y="4818"/>
                  <a:pt x="19844" y="4836"/>
                </a:cubicBezTo>
                <a:cubicBezTo>
                  <a:pt x="19803" y="4847"/>
                  <a:pt x="19762" y="4859"/>
                  <a:pt x="19721" y="4870"/>
                </a:cubicBezTo>
                <a:cubicBezTo>
                  <a:pt x="19653" y="4889"/>
                  <a:pt x="19577" y="4908"/>
                  <a:pt x="19505" y="4926"/>
                </a:cubicBezTo>
                <a:cubicBezTo>
                  <a:pt x="19358" y="4961"/>
                  <a:pt x="19209" y="4992"/>
                  <a:pt x="19060" y="5018"/>
                </a:cubicBezTo>
                <a:cubicBezTo>
                  <a:pt x="18463" y="5122"/>
                  <a:pt x="17850" y="5149"/>
                  <a:pt x="17246" y="5096"/>
                </a:cubicBezTo>
                <a:cubicBezTo>
                  <a:pt x="16038" y="4993"/>
                  <a:pt x="14878" y="4552"/>
                  <a:pt x="13961" y="3850"/>
                </a:cubicBezTo>
                <a:cubicBezTo>
                  <a:pt x="13041" y="3153"/>
                  <a:pt x="12371" y="2203"/>
                  <a:pt x="12075" y="1166"/>
                </a:cubicBezTo>
                <a:cubicBezTo>
                  <a:pt x="12057" y="1101"/>
                  <a:pt x="12039" y="1036"/>
                  <a:pt x="12023" y="971"/>
                </a:cubicBezTo>
                <a:cubicBezTo>
                  <a:pt x="12015" y="934"/>
                  <a:pt x="12006" y="898"/>
                  <a:pt x="11998" y="861"/>
                </a:cubicBezTo>
                <a:cubicBezTo>
                  <a:pt x="11995" y="852"/>
                  <a:pt x="11993" y="843"/>
                  <a:pt x="11991" y="833"/>
                </a:cubicBezTo>
                <a:cubicBezTo>
                  <a:pt x="11985" y="815"/>
                  <a:pt x="11979" y="796"/>
                  <a:pt x="11974" y="777"/>
                </a:cubicBezTo>
                <a:cubicBezTo>
                  <a:pt x="11963" y="745"/>
                  <a:pt x="11951" y="715"/>
                  <a:pt x="11937" y="684"/>
                </a:cubicBezTo>
                <a:cubicBezTo>
                  <a:pt x="11829" y="437"/>
                  <a:pt x="11599" y="233"/>
                  <a:pt x="11351" y="127"/>
                </a:cubicBezTo>
                <a:cubicBezTo>
                  <a:pt x="11101" y="18"/>
                  <a:pt x="10837" y="-17"/>
                  <a:pt x="10575" y="7"/>
                </a:cubicBezTo>
                <a:cubicBezTo>
                  <a:pt x="10315" y="32"/>
                  <a:pt x="10046" y="122"/>
                  <a:pt x="9826" y="300"/>
                </a:cubicBezTo>
                <a:cubicBezTo>
                  <a:pt x="9718" y="388"/>
                  <a:pt x="9626" y="498"/>
                  <a:pt x="9562" y="615"/>
                </a:cubicBezTo>
                <a:cubicBezTo>
                  <a:pt x="9530" y="674"/>
                  <a:pt x="9505" y="735"/>
                  <a:pt x="9485" y="795"/>
                </a:cubicBezTo>
                <a:cubicBezTo>
                  <a:pt x="9481" y="810"/>
                  <a:pt x="9476" y="825"/>
                  <a:pt x="9472" y="840"/>
                </a:cubicBezTo>
                <a:cubicBezTo>
                  <a:pt x="9469" y="853"/>
                  <a:pt x="9466" y="866"/>
                  <a:pt x="9463" y="879"/>
                </a:cubicBezTo>
                <a:cubicBezTo>
                  <a:pt x="9459" y="897"/>
                  <a:pt x="9455" y="914"/>
                  <a:pt x="9450" y="932"/>
                </a:cubicBezTo>
                <a:cubicBezTo>
                  <a:pt x="9420" y="1060"/>
                  <a:pt x="9382" y="1193"/>
                  <a:pt x="9340" y="1321"/>
                </a:cubicBezTo>
                <a:cubicBezTo>
                  <a:pt x="9256" y="1578"/>
                  <a:pt x="9150" y="1830"/>
                  <a:pt x="9023" y="2073"/>
                </a:cubicBezTo>
                <a:cubicBezTo>
                  <a:pt x="8517" y="3047"/>
                  <a:pt x="7672" y="3880"/>
                  <a:pt x="6626" y="4420"/>
                </a:cubicBezTo>
                <a:cubicBezTo>
                  <a:pt x="5578" y="4965"/>
                  <a:pt x="4368" y="5265"/>
                  <a:pt x="3198" y="5207"/>
                </a:cubicBezTo>
                <a:cubicBezTo>
                  <a:pt x="2906" y="5192"/>
                  <a:pt x="2617" y="5155"/>
                  <a:pt x="2336" y="5095"/>
                </a:cubicBezTo>
                <a:cubicBezTo>
                  <a:pt x="2195" y="5065"/>
                  <a:pt x="2056" y="5030"/>
                  <a:pt x="1920" y="4988"/>
                </a:cubicBezTo>
                <a:cubicBezTo>
                  <a:pt x="1886" y="4977"/>
                  <a:pt x="1852" y="4966"/>
                  <a:pt x="1818" y="4956"/>
                </a:cubicBezTo>
                <a:cubicBezTo>
                  <a:pt x="1781" y="4943"/>
                  <a:pt x="1743" y="4930"/>
                  <a:pt x="1706" y="4918"/>
                </a:cubicBezTo>
                <a:cubicBezTo>
                  <a:pt x="1594" y="4880"/>
                  <a:pt x="1468" y="4854"/>
                  <a:pt x="1337" y="4844"/>
                </a:cubicBezTo>
                <a:cubicBezTo>
                  <a:pt x="1075" y="4823"/>
                  <a:pt x="781" y="4881"/>
                  <a:pt x="542" y="5026"/>
                </a:cubicBezTo>
                <a:cubicBezTo>
                  <a:pt x="302" y="5169"/>
                  <a:pt x="123" y="5392"/>
                  <a:pt x="46" y="5641"/>
                </a:cubicBezTo>
                <a:cubicBezTo>
                  <a:pt x="-34" y="5890"/>
                  <a:pt x="-4" y="6161"/>
                  <a:pt x="100" y="6382"/>
                </a:cubicBezTo>
                <a:cubicBezTo>
                  <a:pt x="203" y="6605"/>
                  <a:pt x="368" y="6779"/>
                  <a:pt x="541" y="6911"/>
                </a:cubicBezTo>
                <a:cubicBezTo>
                  <a:pt x="599" y="6852"/>
                  <a:pt x="656" y="6793"/>
                  <a:pt x="714" y="6734"/>
                </a:cubicBezTo>
                <a:cubicBezTo>
                  <a:pt x="772" y="6675"/>
                  <a:pt x="830" y="6616"/>
                  <a:pt x="888" y="6557"/>
                </a:cubicBezTo>
                <a:cubicBezTo>
                  <a:pt x="945" y="6497"/>
                  <a:pt x="1003" y="6438"/>
                  <a:pt x="1061" y="6379"/>
                </a:cubicBezTo>
                <a:cubicBezTo>
                  <a:pt x="1119" y="6320"/>
                  <a:pt x="1176" y="6261"/>
                  <a:pt x="1234" y="6202"/>
                </a:cubicBezTo>
                <a:cubicBezTo>
                  <a:pt x="1158" y="6144"/>
                  <a:pt x="1109" y="6084"/>
                  <a:pt x="1087" y="6034"/>
                </a:cubicBezTo>
                <a:cubicBezTo>
                  <a:pt x="1065" y="5985"/>
                  <a:pt x="1065" y="5946"/>
                  <a:pt x="1075" y="5913"/>
                </a:cubicBezTo>
                <a:cubicBezTo>
                  <a:pt x="1086" y="5879"/>
                  <a:pt x="1110" y="5850"/>
                  <a:pt x="1143" y="5831"/>
                </a:cubicBezTo>
                <a:cubicBezTo>
                  <a:pt x="1175" y="5812"/>
                  <a:pt x="1215" y="5802"/>
                  <a:pt x="1274" y="5806"/>
                </a:cubicBezTo>
                <a:cubicBezTo>
                  <a:pt x="1304" y="5809"/>
                  <a:pt x="1337" y="5815"/>
                  <a:pt x="1375" y="5828"/>
                </a:cubicBezTo>
                <a:cubicBezTo>
                  <a:pt x="1413" y="5841"/>
                  <a:pt x="1451" y="5854"/>
                  <a:pt x="1489" y="5866"/>
                </a:cubicBezTo>
                <a:cubicBezTo>
                  <a:pt x="1530" y="5880"/>
                  <a:pt x="1572" y="5893"/>
                  <a:pt x="1614" y="5907"/>
                </a:cubicBezTo>
                <a:cubicBezTo>
                  <a:pt x="1782" y="5959"/>
                  <a:pt x="1952" y="6003"/>
                  <a:pt x="2124" y="6040"/>
                </a:cubicBezTo>
                <a:cubicBezTo>
                  <a:pt x="2467" y="6114"/>
                  <a:pt x="2816" y="6157"/>
                  <a:pt x="3164" y="6173"/>
                </a:cubicBezTo>
                <a:cubicBezTo>
                  <a:pt x="4563" y="6236"/>
                  <a:pt x="5942" y="5862"/>
                  <a:pt x="7165" y="5228"/>
                </a:cubicBezTo>
                <a:cubicBezTo>
                  <a:pt x="8398" y="4591"/>
                  <a:pt x="9394" y="3609"/>
                  <a:pt x="9987" y="2465"/>
                </a:cubicBezTo>
                <a:cubicBezTo>
                  <a:pt x="10136" y="2179"/>
                  <a:pt x="10261" y="1883"/>
                  <a:pt x="10360" y="1582"/>
                </a:cubicBezTo>
                <a:cubicBezTo>
                  <a:pt x="10410" y="1430"/>
                  <a:pt x="10452" y="1280"/>
                  <a:pt x="10490" y="1122"/>
                </a:cubicBezTo>
                <a:cubicBezTo>
                  <a:pt x="10494" y="1105"/>
                  <a:pt x="10498" y="1087"/>
                  <a:pt x="10502" y="1069"/>
                </a:cubicBezTo>
                <a:cubicBezTo>
                  <a:pt x="10503" y="1064"/>
                  <a:pt x="10505" y="1059"/>
                  <a:pt x="10506" y="1054"/>
                </a:cubicBezTo>
                <a:cubicBezTo>
                  <a:pt x="10506" y="1051"/>
                  <a:pt x="10508" y="1049"/>
                  <a:pt x="10508" y="1047"/>
                </a:cubicBezTo>
                <a:cubicBezTo>
                  <a:pt x="10511" y="1037"/>
                  <a:pt x="10515" y="1029"/>
                  <a:pt x="10518" y="1022"/>
                </a:cubicBezTo>
                <a:cubicBezTo>
                  <a:pt x="10526" y="1009"/>
                  <a:pt x="10534" y="999"/>
                  <a:pt x="10547" y="989"/>
                </a:cubicBezTo>
                <a:cubicBezTo>
                  <a:pt x="10570" y="968"/>
                  <a:pt x="10622" y="945"/>
                  <a:pt x="10690" y="939"/>
                </a:cubicBezTo>
                <a:cubicBezTo>
                  <a:pt x="10756" y="932"/>
                  <a:pt x="10830" y="944"/>
                  <a:pt x="10876" y="965"/>
                </a:cubicBezTo>
                <a:cubicBezTo>
                  <a:pt x="10924" y="988"/>
                  <a:pt x="10939" y="1006"/>
                  <a:pt x="10951" y="1031"/>
                </a:cubicBezTo>
                <a:cubicBezTo>
                  <a:pt x="10952" y="1034"/>
                  <a:pt x="10954" y="1038"/>
                  <a:pt x="10955" y="1041"/>
                </a:cubicBezTo>
                <a:cubicBezTo>
                  <a:pt x="10955" y="1040"/>
                  <a:pt x="10955" y="1039"/>
                  <a:pt x="10955" y="1037"/>
                </a:cubicBezTo>
                <a:cubicBezTo>
                  <a:pt x="10957" y="1046"/>
                  <a:pt x="10959" y="1054"/>
                  <a:pt x="10961" y="1063"/>
                </a:cubicBezTo>
                <a:cubicBezTo>
                  <a:pt x="10969" y="1098"/>
                  <a:pt x="10977" y="1132"/>
                  <a:pt x="10985" y="1167"/>
                </a:cubicBezTo>
                <a:cubicBezTo>
                  <a:pt x="11004" y="1244"/>
                  <a:pt x="11024" y="1321"/>
                  <a:pt x="11046" y="1397"/>
                </a:cubicBezTo>
                <a:cubicBezTo>
                  <a:pt x="11396" y="2621"/>
                  <a:pt x="12185" y="3739"/>
                  <a:pt x="13267" y="4560"/>
                </a:cubicBezTo>
                <a:cubicBezTo>
                  <a:pt x="13808" y="4971"/>
                  <a:pt x="14418" y="5310"/>
                  <a:pt x="15075" y="5559"/>
                </a:cubicBezTo>
                <a:cubicBezTo>
                  <a:pt x="15732" y="5808"/>
                  <a:pt x="16432" y="5966"/>
                  <a:pt x="17141" y="6028"/>
                </a:cubicBezTo>
                <a:cubicBezTo>
                  <a:pt x="17850" y="6091"/>
                  <a:pt x="18568" y="6059"/>
                  <a:pt x="19266" y="5938"/>
                </a:cubicBezTo>
                <a:cubicBezTo>
                  <a:pt x="19440" y="5907"/>
                  <a:pt x="19613" y="5871"/>
                  <a:pt x="19784" y="5830"/>
                </a:cubicBezTo>
                <a:cubicBezTo>
                  <a:pt x="19871" y="5809"/>
                  <a:pt x="19954" y="5788"/>
                  <a:pt x="20043" y="5763"/>
                </a:cubicBezTo>
                <a:cubicBezTo>
                  <a:pt x="20080" y="5753"/>
                  <a:pt x="20118" y="5742"/>
                  <a:pt x="20156" y="5731"/>
                </a:cubicBezTo>
                <a:cubicBezTo>
                  <a:pt x="20169" y="5728"/>
                  <a:pt x="20182" y="5725"/>
                  <a:pt x="20194" y="5724"/>
                </a:cubicBezTo>
                <a:cubicBezTo>
                  <a:pt x="20240" y="5719"/>
                  <a:pt x="20281" y="5725"/>
                  <a:pt x="20329" y="5749"/>
                </a:cubicBezTo>
                <a:cubicBezTo>
                  <a:pt x="20376" y="5773"/>
                  <a:pt x="20422" y="5816"/>
                  <a:pt x="20445" y="5861"/>
                </a:cubicBezTo>
                <a:cubicBezTo>
                  <a:pt x="20469" y="5907"/>
                  <a:pt x="20472" y="5946"/>
                  <a:pt x="20463" y="5976"/>
                </a:cubicBezTo>
                <a:cubicBezTo>
                  <a:pt x="20459" y="5992"/>
                  <a:pt x="20451" y="6008"/>
                  <a:pt x="20437" y="6026"/>
                </a:cubicBezTo>
                <a:cubicBezTo>
                  <a:pt x="20430" y="6036"/>
                  <a:pt x="20422" y="6046"/>
                  <a:pt x="20411" y="6056"/>
                </a:cubicBezTo>
                <a:cubicBezTo>
                  <a:pt x="20407" y="6060"/>
                  <a:pt x="20403" y="6064"/>
                  <a:pt x="20399" y="6067"/>
                </a:cubicBezTo>
                <a:cubicBezTo>
                  <a:pt x="20386" y="6078"/>
                  <a:pt x="20373" y="6088"/>
                  <a:pt x="20360" y="6099"/>
                </a:cubicBezTo>
                <a:cubicBezTo>
                  <a:pt x="20095" y="6308"/>
                  <a:pt x="19847" y="6535"/>
                  <a:pt x="19620" y="6777"/>
                </a:cubicBezTo>
                <a:cubicBezTo>
                  <a:pt x="19165" y="7260"/>
                  <a:pt x="18791" y="7804"/>
                  <a:pt x="18518" y="8385"/>
                </a:cubicBezTo>
                <a:cubicBezTo>
                  <a:pt x="17966" y="9547"/>
                  <a:pt x="17830" y="10862"/>
                  <a:pt x="18148" y="12094"/>
                </a:cubicBezTo>
                <a:cubicBezTo>
                  <a:pt x="18460" y="13326"/>
                  <a:pt x="19211" y="14457"/>
                  <a:pt x="20241" y="15317"/>
                </a:cubicBezTo>
                <a:cubicBezTo>
                  <a:pt x="20296" y="15363"/>
                  <a:pt x="20351" y="15408"/>
                  <a:pt x="20406" y="15453"/>
                </a:cubicBezTo>
                <a:cubicBezTo>
                  <a:pt x="20424" y="15469"/>
                  <a:pt x="20433" y="15482"/>
                  <a:pt x="20440" y="15495"/>
                </a:cubicBezTo>
                <a:cubicBezTo>
                  <a:pt x="20451" y="15518"/>
                  <a:pt x="20457" y="15552"/>
                  <a:pt x="20440" y="15604"/>
                </a:cubicBezTo>
                <a:cubicBezTo>
                  <a:pt x="20424" y="15654"/>
                  <a:pt x="20383" y="15712"/>
                  <a:pt x="20336" y="15749"/>
                </a:cubicBezTo>
                <a:cubicBezTo>
                  <a:pt x="20287" y="15787"/>
                  <a:pt x="20242" y="15800"/>
                  <a:pt x="20216" y="15801"/>
                </a:cubicBezTo>
                <a:cubicBezTo>
                  <a:pt x="20209" y="15801"/>
                  <a:pt x="20160" y="15792"/>
                  <a:pt x="20160" y="15791"/>
                </a:cubicBezTo>
                <a:cubicBezTo>
                  <a:pt x="20156" y="15791"/>
                  <a:pt x="20001" y="15746"/>
                  <a:pt x="19916" y="15723"/>
                </a:cubicBezTo>
                <a:cubicBezTo>
                  <a:pt x="19745" y="15679"/>
                  <a:pt x="19572" y="15640"/>
                  <a:pt x="19398" y="15607"/>
                </a:cubicBezTo>
                <a:cubicBezTo>
                  <a:pt x="19050" y="15540"/>
                  <a:pt x="18696" y="15496"/>
                  <a:pt x="18340" y="15477"/>
                </a:cubicBezTo>
                <a:cubicBezTo>
                  <a:pt x="16917" y="15396"/>
                  <a:pt x="15466" y="15708"/>
                  <a:pt x="14247" y="16365"/>
                </a:cubicBezTo>
                <a:cubicBezTo>
                  <a:pt x="13022" y="17018"/>
                  <a:pt x="12047" y="18016"/>
                  <a:pt x="11472" y="19165"/>
                </a:cubicBezTo>
                <a:cubicBezTo>
                  <a:pt x="11327" y="19452"/>
                  <a:pt x="11207" y="19748"/>
                  <a:pt x="11111" y="20050"/>
                </a:cubicBezTo>
                <a:cubicBezTo>
                  <a:pt x="11087" y="20126"/>
                  <a:pt x="11065" y="20202"/>
                  <a:pt x="11044" y="20278"/>
                </a:cubicBezTo>
                <a:cubicBezTo>
                  <a:pt x="11024" y="20350"/>
                  <a:pt x="11000" y="20449"/>
                  <a:pt x="10990" y="20490"/>
                </a:cubicBezTo>
                <a:cubicBezTo>
                  <a:pt x="10982" y="20518"/>
                  <a:pt x="10965" y="20545"/>
                  <a:pt x="10918" y="20576"/>
                </a:cubicBezTo>
                <a:cubicBezTo>
                  <a:pt x="10873" y="20606"/>
                  <a:pt x="10802" y="20629"/>
                  <a:pt x="10738" y="20632"/>
                </a:cubicBezTo>
                <a:cubicBezTo>
                  <a:pt x="10672" y="20636"/>
                  <a:pt x="10624" y="20621"/>
                  <a:pt x="10602" y="20607"/>
                </a:cubicBezTo>
                <a:cubicBezTo>
                  <a:pt x="10581" y="20594"/>
                  <a:pt x="10560" y="20574"/>
                  <a:pt x="10543" y="20522"/>
                </a:cubicBezTo>
                <a:cubicBezTo>
                  <a:pt x="10543" y="20519"/>
                  <a:pt x="10537" y="20497"/>
                  <a:pt x="10535" y="20489"/>
                </a:cubicBezTo>
                <a:cubicBezTo>
                  <a:pt x="10531" y="20473"/>
                  <a:pt x="10527" y="20457"/>
                  <a:pt x="10524" y="20441"/>
                </a:cubicBezTo>
                <a:cubicBezTo>
                  <a:pt x="10514" y="20402"/>
                  <a:pt x="10505" y="20364"/>
                  <a:pt x="10496" y="20325"/>
                </a:cubicBezTo>
                <a:cubicBezTo>
                  <a:pt x="10477" y="20248"/>
                  <a:pt x="10455" y="20172"/>
                  <a:pt x="10433" y="20095"/>
                </a:cubicBezTo>
                <a:cubicBezTo>
                  <a:pt x="10071" y="18874"/>
                  <a:pt x="9269" y="17762"/>
                  <a:pt x="8178" y="16951"/>
                </a:cubicBezTo>
                <a:cubicBezTo>
                  <a:pt x="7091" y="16135"/>
                  <a:pt x="5713" y="15624"/>
                  <a:pt x="4292" y="15510"/>
                </a:cubicBezTo>
                <a:cubicBezTo>
                  <a:pt x="3582" y="15452"/>
                  <a:pt x="2863" y="15490"/>
                  <a:pt x="2166" y="15619"/>
                </a:cubicBezTo>
                <a:cubicBezTo>
                  <a:pt x="1991" y="15652"/>
                  <a:pt x="1818" y="15690"/>
                  <a:pt x="1647" y="15733"/>
                </a:cubicBezTo>
                <a:cubicBezTo>
                  <a:pt x="1604" y="15744"/>
                  <a:pt x="1562" y="15755"/>
                  <a:pt x="1519" y="15767"/>
                </a:cubicBezTo>
                <a:cubicBezTo>
                  <a:pt x="1385" y="15804"/>
                  <a:pt x="1250" y="15804"/>
                  <a:pt x="1168" y="15678"/>
                </a:cubicBezTo>
                <a:cubicBezTo>
                  <a:pt x="1062" y="15517"/>
                  <a:pt x="1174" y="15420"/>
                  <a:pt x="1197" y="15401"/>
                </a:cubicBezTo>
                <a:cubicBezTo>
                  <a:pt x="1229" y="15374"/>
                  <a:pt x="1262" y="15348"/>
                  <a:pt x="1294" y="15321"/>
                </a:cubicBezTo>
                <a:cubicBezTo>
                  <a:pt x="1552" y="15104"/>
                  <a:pt x="1793" y="14871"/>
                  <a:pt x="2012" y="14623"/>
                </a:cubicBezTo>
                <a:cubicBezTo>
                  <a:pt x="2450" y="14128"/>
                  <a:pt x="2805" y="13574"/>
                  <a:pt x="3058" y="12986"/>
                </a:cubicBezTo>
                <a:cubicBezTo>
                  <a:pt x="3570" y="11809"/>
                  <a:pt x="3690" y="10517"/>
                  <a:pt x="3374" y="9322"/>
                </a:cubicBezTo>
                <a:cubicBezTo>
                  <a:pt x="3218" y="8724"/>
                  <a:pt x="2955" y="8149"/>
                  <a:pt x="2595" y="7621"/>
                </a:cubicBezTo>
                <a:cubicBezTo>
                  <a:pt x="2236" y="7095"/>
                  <a:pt x="1772" y="6612"/>
                  <a:pt x="1237" y="6204"/>
                </a:cubicBezTo>
                <a:cubicBezTo>
                  <a:pt x="1179" y="6263"/>
                  <a:pt x="1121" y="6321"/>
                  <a:pt x="1062" y="6380"/>
                </a:cubicBezTo>
                <a:cubicBezTo>
                  <a:pt x="1004" y="6439"/>
                  <a:pt x="946" y="6498"/>
                  <a:pt x="888" y="6557"/>
                </a:cubicBezTo>
                <a:cubicBezTo>
                  <a:pt x="829" y="6615"/>
                  <a:pt x="771" y="6674"/>
                  <a:pt x="713" y="6733"/>
                </a:cubicBezTo>
                <a:cubicBezTo>
                  <a:pt x="655" y="6791"/>
                  <a:pt x="596" y="6850"/>
                  <a:pt x="538" y="6909"/>
                </a:cubicBezTo>
                <a:close/>
              </a:path>
            </a:pathLst>
          </a:custGeom>
          <a:solidFill>
            <a:schemeClr val="bg1">
              <a:lumMod val="85000"/>
            </a:schemeClr>
          </a:solidFill>
          <a:ln w="12700">
            <a:miter lim="400000"/>
          </a:ln>
        </p:spPr>
        <p:txBody>
          <a:bodyPr anchor="ctr"/>
          <a:lstStyle/>
          <a:p>
            <a:pPr algn="ctr"/>
            <a:endParaRPr dirty="0">
              <a:cs typeface="+mn-ea"/>
              <a:sym typeface="+mn-lt"/>
            </a:endParaRPr>
          </a:p>
        </p:txBody>
      </p:sp>
      <p:grpSp>
        <p:nvGrpSpPr>
          <p:cNvPr id="28" name="组合 27"/>
          <p:cNvGrpSpPr/>
          <p:nvPr/>
        </p:nvGrpSpPr>
        <p:grpSpPr>
          <a:xfrm>
            <a:off x="7047449" y="3396910"/>
            <a:ext cx="780930" cy="780955"/>
            <a:chOff x="7047449" y="3150167"/>
            <a:chExt cx="780930" cy="780955"/>
          </a:xfrm>
        </p:grpSpPr>
        <p:sp>
          <p:nvSpPr>
            <p:cNvPr id="30" name="Freeform: Shape 8"/>
            <p:cNvSpPr/>
            <p:nvPr/>
          </p:nvSpPr>
          <p:spPr>
            <a:xfrm>
              <a:off x="7047449" y="3150167"/>
              <a:ext cx="780930" cy="780955"/>
            </a:xfrm>
            <a:custGeom>
              <a:avLst/>
              <a:gdLst/>
              <a:ahLst/>
              <a:cxnLst>
                <a:cxn ang="0">
                  <a:pos x="wd2" y="hd2"/>
                </a:cxn>
                <a:cxn ang="5400000">
                  <a:pos x="wd2" y="hd2"/>
                </a:cxn>
                <a:cxn ang="10800000">
                  <a:pos x="wd2" y="hd2"/>
                </a:cxn>
                <a:cxn ang="16200000">
                  <a:pos x="wd2" y="hd2"/>
                </a:cxn>
              </a:cxnLst>
              <a:rect l="0" t="0" r="r" b="b"/>
              <a:pathLst>
                <a:path w="19806" h="19806" extrusionOk="0">
                  <a:moveTo>
                    <a:pt x="11898" y="19600"/>
                  </a:moveTo>
                  <a:cubicBezTo>
                    <a:pt x="6542" y="20703"/>
                    <a:pt x="1307" y="17254"/>
                    <a:pt x="205" y="11898"/>
                  </a:cubicBezTo>
                  <a:cubicBezTo>
                    <a:pt x="-897" y="6542"/>
                    <a:pt x="2551" y="1307"/>
                    <a:pt x="7908" y="205"/>
                  </a:cubicBezTo>
                  <a:cubicBezTo>
                    <a:pt x="13261" y="-897"/>
                    <a:pt x="18494" y="2548"/>
                    <a:pt x="19599" y="7899"/>
                  </a:cubicBezTo>
                  <a:cubicBezTo>
                    <a:pt x="19600" y="7902"/>
                    <a:pt x="19600" y="7905"/>
                    <a:pt x="19600" y="7907"/>
                  </a:cubicBezTo>
                  <a:cubicBezTo>
                    <a:pt x="20703" y="13263"/>
                    <a:pt x="17254" y="18499"/>
                    <a:pt x="11898" y="19600"/>
                  </a:cubicBezTo>
                  <a:close/>
                </a:path>
              </a:pathLst>
            </a:custGeom>
            <a:solidFill>
              <a:schemeClr val="accent1"/>
            </a:solidFill>
            <a:ln w="12700" cap="flat">
              <a:noFill/>
              <a:miter lim="400000"/>
            </a:ln>
            <a:effectLst/>
          </p:spPr>
          <p:txBody>
            <a:bodyPr anchor="ctr"/>
            <a:lstStyle/>
            <a:p>
              <a:pPr algn="ctr"/>
              <a:endParaRPr dirty="0">
                <a:cs typeface="+mn-ea"/>
                <a:sym typeface="+mn-lt"/>
              </a:endParaRPr>
            </a:p>
          </p:txBody>
        </p:sp>
        <p:sp>
          <p:nvSpPr>
            <p:cNvPr id="32" name="Freeform: Shape 8"/>
            <p:cNvSpPr/>
            <p:nvPr/>
          </p:nvSpPr>
          <p:spPr>
            <a:xfrm>
              <a:off x="7266198" y="3369209"/>
              <a:ext cx="343432" cy="342872"/>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33" name="组合 32"/>
          <p:cNvGrpSpPr/>
          <p:nvPr/>
        </p:nvGrpSpPr>
        <p:grpSpPr>
          <a:xfrm>
            <a:off x="6380163" y="4543895"/>
            <a:ext cx="780959" cy="780950"/>
            <a:chOff x="6380163" y="4297152"/>
            <a:chExt cx="780959" cy="780950"/>
          </a:xfrm>
        </p:grpSpPr>
        <p:sp>
          <p:nvSpPr>
            <p:cNvPr id="34" name="Freeform: Shape 11"/>
            <p:cNvSpPr/>
            <p:nvPr/>
          </p:nvSpPr>
          <p:spPr>
            <a:xfrm>
              <a:off x="6380163" y="4297152"/>
              <a:ext cx="780959" cy="780950"/>
            </a:xfrm>
            <a:custGeom>
              <a:avLst/>
              <a:gdLst/>
              <a:ahLst/>
              <a:cxnLst>
                <a:cxn ang="0">
                  <a:pos x="wd2" y="hd2"/>
                </a:cxn>
                <a:cxn ang="5400000">
                  <a:pos x="wd2" y="hd2"/>
                </a:cxn>
                <a:cxn ang="10800000">
                  <a:pos x="wd2" y="hd2"/>
                </a:cxn>
                <a:cxn ang="16200000">
                  <a:pos x="wd2" y="hd2"/>
                </a:cxn>
              </a:cxnLst>
              <a:rect l="0" t="0" r="r" b="b"/>
              <a:pathLst>
                <a:path w="19807" h="19806" extrusionOk="0">
                  <a:moveTo>
                    <a:pt x="7908" y="205"/>
                  </a:moveTo>
                  <a:cubicBezTo>
                    <a:pt x="13264" y="-897"/>
                    <a:pt x="18500" y="2551"/>
                    <a:pt x="19602" y="7907"/>
                  </a:cubicBezTo>
                  <a:cubicBezTo>
                    <a:pt x="20703" y="13264"/>
                    <a:pt x="17254" y="18499"/>
                    <a:pt x="11899" y="19601"/>
                  </a:cubicBezTo>
                  <a:cubicBezTo>
                    <a:pt x="6545" y="20703"/>
                    <a:pt x="1312" y="17258"/>
                    <a:pt x="207" y="11907"/>
                  </a:cubicBezTo>
                  <a:cubicBezTo>
                    <a:pt x="206" y="11904"/>
                    <a:pt x="206" y="11901"/>
                    <a:pt x="205" y="11898"/>
                  </a:cubicBezTo>
                  <a:cubicBezTo>
                    <a:pt x="-897" y="6542"/>
                    <a:pt x="2552" y="1307"/>
                    <a:pt x="7908" y="205"/>
                  </a:cubicBezTo>
                  <a:close/>
                </a:path>
              </a:pathLst>
            </a:custGeom>
            <a:solidFill>
              <a:schemeClr val="accent2"/>
            </a:solidFill>
            <a:ln w="12700" cap="flat">
              <a:noFill/>
              <a:miter lim="400000"/>
            </a:ln>
            <a:effectLst/>
          </p:spPr>
          <p:txBody>
            <a:bodyPr anchor="ctr"/>
            <a:lstStyle/>
            <a:p>
              <a:pPr algn="ctr"/>
              <a:endParaRPr dirty="0">
                <a:cs typeface="+mn-ea"/>
                <a:sym typeface="+mn-lt"/>
              </a:endParaRPr>
            </a:p>
          </p:txBody>
        </p:sp>
        <p:sp>
          <p:nvSpPr>
            <p:cNvPr id="37" name="Freeform: Shape 11"/>
            <p:cNvSpPr/>
            <p:nvPr/>
          </p:nvSpPr>
          <p:spPr>
            <a:xfrm>
              <a:off x="6614037" y="4515909"/>
              <a:ext cx="313212" cy="343436"/>
            </a:xfrm>
            <a:custGeom>
              <a:avLst/>
              <a:gdLst>
                <a:gd name="connsiteX0" fmla="*/ 257952 w 552598"/>
                <a:gd name="connsiteY0" fmla="*/ 238897 h 605921"/>
                <a:gd name="connsiteX1" fmla="*/ 252845 w 552598"/>
                <a:gd name="connsiteY1" fmla="*/ 243996 h 605921"/>
                <a:gd name="connsiteX2" fmla="*/ 252845 w 552598"/>
                <a:gd name="connsiteY2" fmla="*/ 308986 h 605921"/>
                <a:gd name="connsiteX3" fmla="*/ 228056 w 552598"/>
                <a:gd name="connsiteY3" fmla="*/ 308986 h 605921"/>
                <a:gd name="connsiteX4" fmla="*/ 225642 w 552598"/>
                <a:gd name="connsiteY4" fmla="*/ 314085 h 605921"/>
                <a:gd name="connsiteX5" fmla="*/ 273271 w 552598"/>
                <a:gd name="connsiteY5" fmla="*/ 372123 h 605921"/>
                <a:gd name="connsiteX6" fmla="*/ 279306 w 552598"/>
                <a:gd name="connsiteY6" fmla="*/ 372123 h 605921"/>
                <a:gd name="connsiteX7" fmla="*/ 327027 w 552598"/>
                <a:gd name="connsiteY7" fmla="*/ 314085 h 605921"/>
                <a:gd name="connsiteX8" fmla="*/ 324520 w 552598"/>
                <a:gd name="connsiteY8" fmla="*/ 308986 h 605921"/>
                <a:gd name="connsiteX9" fmla="*/ 299731 w 552598"/>
                <a:gd name="connsiteY9" fmla="*/ 308986 h 605921"/>
                <a:gd name="connsiteX10" fmla="*/ 299731 w 552598"/>
                <a:gd name="connsiteY10" fmla="*/ 243996 h 605921"/>
                <a:gd name="connsiteX11" fmla="*/ 294718 w 552598"/>
                <a:gd name="connsiteY11" fmla="*/ 238897 h 605921"/>
                <a:gd name="connsiteX12" fmla="*/ 260737 w 552598"/>
                <a:gd name="connsiteY12" fmla="*/ 130146 h 605921"/>
                <a:gd name="connsiteX13" fmla="*/ 291932 w 552598"/>
                <a:gd name="connsiteY13" fmla="*/ 130146 h 605921"/>
                <a:gd name="connsiteX14" fmla="*/ 303445 w 552598"/>
                <a:gd name="connsiteY14" fmla="*/ 141642 h 605921"/>
                <a:gd name="connsiteX15" fmla="*/ 303445 w 552598"/>
                <a:gd name="connsiteY15" fmla="*/ 167602 h 605921"/>
                <a:gd name="connsiteX16" fmla="*/ 353580 w 552598"/>
                <a:gd name="connsiteY16" fmla="*/ 188369 h 605921"/>
                <a:gd name="connsiteX17" fmla="*/ 371963 w 552598"/>
                <a:gd name="connsiteY17" fmla="*/ 170012 h 605921"/>
                <a:gd name="connsiteX18" fmla="*/ 388118 w 552598"/>
                <a:gd name="connsiteY18" fmla="*/ 170012 h 605921"/>
                <a:gd name="connsiteX19" fmla="*/ 410215 w 552598"/>
                <a:gd name="connsiteY19" fmla="*/ 192077 h 605921"/>
                <a:gd name="connsiteX20" fmla="*/ 410215 w 552598"/>
                <a:gd name="connsiteY20" fmla="*/ 208209 h 605921"/>
                <a:gd name="connsiteX21" fmla="*/ 391832 w 552598"/>
                <a:gd name="connsiteY21" fmla="*/ 226566 h 605921"/>
                <a:gd name="connsiteX22" fmla="*/ 412628 w 552598"/>
                <a:gd name="connsiteY22" fmla="*/ 276630 h 605921"/>
                <a:gd name="connsiteX23" fmla="*/ 438625 w 552598"/>
                <a:gd name="connsiteY23" fmla="*/ 276630 h 605921"/>
                <a:gd name="connsiteX24" fmla="*/ 450137 w 552598"/>
                <a:gd name="connsiteY24" fmla="*/ 288126 h 605921"/>
                <a:gd name="connsiteX25" fmla="*/ 450137 w 552598"/>
                <a:gd name="connsiteY25" fmla="*/ 319277 h 605921"/>
                <a:gd name="connsiteX26" fmla="*/ 438625 w 552598"/>
                <a:gd name="connsiteY26" fmla="*/ 330773 h 605921"/>
                <a:gd name="connsiteX27" fmla="*/ 412628 w 552598"/>
                <a:gd name="connsiteY27" fmla="*/ 330773 h 605921"/>
                <a:gd name="connsiteX28" fmla="*/ 391832 w 552598"/>
                <a:gd name="connsiteY28" fmla="*/ 380838 h 605921"/>
                <a:gd name="connsiteX29" fmla="*/ 410215 w 552598"/>
                <a:gd name="connsiteY29" fmla="*/ 399102 h 605921"/>
                <a:gd name="connsiteX30" fmla="*/ 410215 w 552598"/>
                <a:gd name="connsiteY30" fmla="*/ 415326 h 605921"/>
                <a:gd name="connsiteX31" fmla="*/ 388118 w 552598"/>
                <a:gd name="connsiteY31" fmla="*/ 437299 h 605921"/>
                <a:gd name="connsiteX32" fmla="*/ 371963 w 552598"/>
                <a:gd name="connsiteY32" fmla="*/ 437299 h 605921"/>
                <a:gd name="connsiteX33" fmla="*/ 353580 w 552598"/>
                <a:gd name="connsiteY33" fmla="*/ 419035 h 605921"/>
                <a:gd name="connsiteX34" fmla="*/ 303445 w 552598"/>
                <a:gd name="connsiteY34" fmla="*/ 439802 h 605921"/>
                <a:gd name="connsiteX35" fmla="*/ 303445 w 552598"/>
                <a:gd name="connsiteY35" fmla="*/ 465761 h 605921"/>
                <a:gd name="connsiteX36" fmla="*/ 291932 w 552598"/>
                <a:gd name="connsiteY36" fmla="*/ 477257 h 605921"/>
                <a:gd name="connsiteX37" fmla="*/ 260737 w 552598"/>
                <a:gd name="connsiteY37" fmla="*/ 477257 h 605921"/>
                <a:gd name="connsiteX38" fmla="*/ 249224 w 552598"/>
                <a:gd name="connsiteY38" fmla="*/ 465761 h 605921"/>
                <a:gd name="connsiteX39" fmla="*/ 249224 w 552598"/>
                <a:gd name="connsiteY39" fmla="*/ 439802 h 605921"/>
                <a:gd name="connsiteX40" fmla="*/ 199089 w 552598"/>
                <a:gd name="connsiteY40" fmla="*/ 419035 h 605921"/>
                <a:gd name="connsiteX41" fmla="*/ 180799 w 552598"/>
                <a:gd name="connsiteY41" fmla="*/ 437299 h 605921"/>
                <a:gd name="connsiteX42" fmla="*/ 164551 w 552598"/>
                <a:gd name="connsiteY42" fmla="*/ 437299 h 605921"/>
                <a:gd name="connsiteX43" fmla="*/ 142547 w 552598"/>
                <a:gd name="connsiteY43" fmla="*/ 415326 h 605921"/>
                <a:gd name="connsiteX44" fmla="*/ 142547 w 552598"/>
                <a:gd name="connsiteY44" fmla="*/ 399102 h 605921"/>
                <a:gd name="connsiteX45" fmla="*/ 160837 w 552598"/>
                <a:gd name="connsiteY45" fmla="*/ 380838 h 605921"/>
                <a:gd name="connsiteX46" fmla="*/ 140041 w 552598"/>
                <a:gd name="connsiteY46" fmla="*/ 330773 h 605921"/>
                <a:gd name="connsiteX47" fmla="*/ 114044 w 552598"/>
                <a:gd name="connsiteY47" fmla="*/ 330773 h 605921"/>
                <a:gd name="connsiteX48" fmla="*/ 102532 w 552598"/>
                <a:gd name="connsiteY48" fmla="*/ 319277 h 605921"/>
                <a:gd name="connsiteX49" fmla="*/ 102532 w 552598"/>
                <a:gd name="connsiteY49" fmla="*/ 288126 h 605921"/>
                <a:gd name="connsiteX50" fmla="*/ 114044 w 552598"/>
                <a:gd name="connsiteY50" fmla="*/ 276630 h 605921"/>
                <a:gd name="connsiteX51" fmla="*/ 140041 w 552598"/>
                <a:gd name="connsiteY51" fmla="*/ 276630 h 605921"/>
                <a:gd name="connsiteX52" fmla="*/ 160837 w 552598"/>
                <a:gd name="connsiteY52" fmla="*/ 226566 h 605921"/>
                <a:gd name="connsiteX53" fmla="*/ 142547 w 552598"/>
                <a:gd name="connsiteY53" fmla="*/ 208209 h 605921"/>
                <a:gd name="connsiteX54" fmla="*/ 142547 w 552598"/>
                <a:gd name="connsiteY54" fmla="*/ 192077 h 605921"/>
                <a:gd name="connsiteX55" fmla="*/ 164551 w 552598"/>
                <a:gd name="connsiteY55" fmla="*/ 170012 h 605921"/>
                <a:gd name="connsiteX56" fmla="*/ 180799 w 552598"/>
                <a:gd name="connsiteY56" fmla="*/ 170012 h 605921"/>
                <a:gd name="connsiteX57" fmla="*/ 199089 w 552598"/>
                <a:gd name="connsiteY57" fmla="*/ 188369 h 605921"/>
                <a:gd name="connsiteX58" fmla="*/ 249224 w 552598"/>
                <a:gd name="connsiteY58" fmla="*/ 167602 h 605921"/>
                <a:gd name="connsiteX59" fmla="*/ 249224 w 552598"/>
                <a:gd name="connsiteY59" fmla="*/ 141642 h 605921"/>
                <a:gd name="connsiteX60" fmla="*/ 260737 w 552598"/>
                <a:gd name="connsiteY60" fmla="*/ 130146 h 605921"/>
                <a:gd name="connsiteX61" fmla="*/ 438507 w 552598"/>
                <a:gd name="connsiteY61" fmla="*/ 79551 h 605921"/>
                <a:gd name="connsiteX62" fmla="*/ 552598 w 552598"/>
                <a:gd name="connsiteY62" fmla="*/ 302952 h 605921"/>
                <a:gd name="connsiteX63" fmla="*/ 276329 w 552598"/>
                <a:gd name="connsiteY63" fmla="*/ 578821 h 605921"/>
                <a:gd name="connsiteX64" fmla="*/ 276329 w 552598"/>
                <a:gd name="connsiteY64" fmla="*/ 602737 h 605921"/>
                <a:gd name="connsiteX65" fmla="*/ 271316 w 552598"/>
                <a:gd name="connsiteY65" fmla="*/ 605332 h 605921"/>
                <a:gd name="connsiteX66" fmla="*/ 206426 w 552598"/>
                <a:gd name="connsiteY66" fmla="*/ 560837 h 605921"/>
                <a:gd name="connsiteX67" fmla="*/ 206426 w 552598"/>
                <a:gd name="connsiteY67" fmla="*/ 555553 h 605921"/>
                <a:gd name="connsiteX68" fmla="*/ 271316 w 552598"/>
                <a:gd name="connsiteY68" fmla="*/ 511059 h 605921"/>
                <a:gd name="connsiteX69" fmla="*/ 276329 w 552598"/>
                <a:gd name="connsiteY69" fmla="*/ 513654 h 605921"/>
                <a:gd name="connsiteX70" fmla="*/ 276329 w 552598"/>
                <a:gd name="connsiteY70" fmla="*/ 537663 h 605921"/>
                <a:gd name="connsiteX71" fmla="*/ 511381 w 552598"/>
                <a:gd name="connsiteY71" fmla="*/ 302952 h 605921"/>
                <a:gd name="connsiteX72" fmla="*/ 414278 w 552598"/>
                <a:gd name="connsiteY72" fmla="*/ 112830 h 605921"/>
                <a:gd name="connsiteX73" fmla="*/ 281414 w 552598"/>
                <a:gd name="connsiteY73" fmla="*/ 589 h 605921"/>
                <a:gd name="connsiteX74" fmla="*/ 346313 w 552598"/>
                <a:gd name="connsiteY74" fmla="*/ 45086 h 605921"/>
                <a:gd name="connsiteX75" fmla="*/ 346313 w 552598"/>
                <a:gd name="connsiteY75" fmla="*/ 50277 h 605921"/>
                <a:gd name="connsiteX76" fmla="*/ 281414 w 552598"/>
                <a:gd name="connsiteY76" fmla="*/ 94775 h 605921"/>
                <a:gd name="connsiteX77" fmla="*/ 276308 w 552598"/>
                <a:gd name="connsiteY77" fmla="*/ 92179 h 605921"/>
                <a:gd name="connsiteX78" fmla="*/ 276308 w 552598"/>
                <a:gd name="connsiteY78" fmla="*/ 68262 h 605921"/>
                <a:gd name="connsiteX79" fmla="*/ 41223 w 552598"/>
                <a:gd name="connsiteY79" fmla="*/ 303077 h 605921"/>
                <a:gd name="connsiteX80" fmla="*/ 138432 w 552598"/>
                <a:gd name="connsiteY80" fmla="*/ 493302 h 605921"/>
                <a:gd name="connsiteX81" fmla="*/ 114200 w 552598"/>
                <a:gd name="connsiteY81" fmla="*/ 526582 h 605921"/>
                <a:gd name="connsiteX82" fmla="*/ 0 w 552598"/>
                <a:gd name="connsiteY82" fmla="*/ 303077 h 605921"/>
                <a:gd name="connsiteX83" fmla="*/ 276308 w 552598"/>
                <a:gd name="connsiteY83" fmla="*/ 27195 h 605921"/>
                <a:gd name="connsiteX84" fmla="*/ 276308 w 552598"/>
                <a:gd name="connsiteY84" fmla="*/ 3185 h 605921"/>
                <a:gd name="connsiteX85" fmla="*/ 281414 w 552598"/>
                <a:gd name="connsiteY85" fmla="*/ 589 h 6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2598" h="605921">
                  <a:moveTo>
                    <a:pt x="257952" y="238897"/>
                  </a:moveTo>
                  <a:cubicBezTo>
                    <a:pt x="255074" y="238897"/>
                    <a:pt x="252845" y="241122"/>
                    <a:pt x="252845" y="243996"/>
                  </a:cubicBezTo>
                  <a:lnTo>
                    <a:pt x="252845" y="308986"/>
                  </a:lnTo>
                  <a:lnTo>
                    <a:pt x="228056" y="308986"/>
                  </a:lnTo>
                  <a:cubicBezTo>
                    <a:pt x="225364" y="308986"/>
                    <a:pt x="223878" y="311953"/>
                    <a:pt x="225642" y="314085"/>
                  </a:cubicBezTo>
                  <a:lnTo>
                    <a:pt x="273271" y="372123"/>
                  </a:lnTo>
                  <a:cubicBezTo>
                    <a:pt x="274849" y="373977"/>
                    <a:pt x="277727" y="373977"/>
                    <a:pt x="279306" y="372123"/>
                  </a:cubicBezTo>
                  <a:lnTo>
                    <a:pt x="327027" y="314085"/>
                  </a:lnTo>
                  <a:cubicBezTo>
                    <a:pt x="328605" y="311953"/>
                    <a:pt x="327213" y="308894"/>
                    <a:pt x="324520" y="308986"/>
                  </a:cubicBezTo>
                  <a:lnTo>
                    <a:pt x="299731" y="308986"/>
                  </a:lnTo>
                  <a:lnTo>
                    <a:pt x="299731" y="243996"/>
                  </a:lnTo>
                  <a:cubicBezTo>
                    <a:pt x="299731" y="241122"/>
                    <a:pt x="297503" y="238897"/>
                    <a:pt x="294718" y="238897"/>
                  </a:cubicBezTo>
                  <a:close/>
                  <a:moveTo>
                    <a:pt x="260737" y="130146"/>
                  </a:moveTo>
                  <a:lnTo>
                    <a:pt x="291932" y="130146"/>
                  </a:lnTo>
                  <a:cubicBezTo>
                    <a:pt x="298431" y="130146"/>
                    <a:pt x="303445" y="135338"/>
                    <a:pt x="303445" y="141642"/>
                  </a:cubicBezTo>
                  <a:lnTo>
                    <a:pt x="303445" y="167602"/>
                  </a:lnTo>
                  <a:cubicBezTo>
                    <a:pt x="321642" y="171125"/>
                    <a:pt x="338632" y="178356"/>
                    <a:pt x="353580" y="188369"/>
                  </a:cubicBezTo>
                  <a:lnTo>
                    <a:pt x="371963" y="170012"/>
                  </a:lnTo>
                  <a:cubicBezTo>
                    <a:pt x="376420" y="165562"/>
                    <a:pt x="383661" y="165562"/>
                    <a:pt x="388118" y="170012"/>
                  </a:cubicBezTo>
                  <a:lnTo>
                    <a:pt x="410215" y="192077"/>
                  </a:lnTo>
                  <a:cubicBezTo>
                    <a:pt x="414671" y="196528"/>
                    <a:pt x="414671" y="203759"/>
                    <a:pt x="410215" y="208209"/>
                  </a:cubicBezTo>
                  <a:lnTo>
                    <a:pt x="391832" y="226566"/>
                  </a:lnTo>
                  <a:cubicBezTo>
                    <a:pt x="401859" y="241400"/>
                    <a:pt x="409100" y="258459"/>
                    <a:pt x="412628" y="276630"/>
                  </a:cubicBezTo>
                  <a:lnTo>
                    <a:pt x="438625" y="276630"/>
                  </a:lnTo>
                  <a:cubicBezTo>
                    <a:pt x="445124" y="276630"/>
                    <a:pt x="450137" y="281822"/>
                    <a:pt x="450137" y="288126"/>
                  </a:cubicBezTo>
                  <a:lnTo>
                    <a:pt x="450137" y="319277"/>
                  </a:lnTo>
                  <a:cubicBezTo>
                    <a:pt x="450137" y="325674"/>
                    <a:pt x="444938" y="330773"/>
                    <a:pt x="438625" y="330773"/>
                  </a:cubicBezTo>
                  <a:lnTo>
                    <a:pt x="412628" y="330773"/>
                  </a:lnTo>
                  <a:cubicBezTo>
                    <a:pt x="409100" y="348945"/>
                    <a:pt x="401859" y="365818"/>
                    <a:pt x="391832" y="380838"/>
                  </a:cubicBezTo>
                  <a:lnTo>
                    <a:pt x="410215" y="399102"/>
                  </a:lnTo>
                  <a:cubicBezTo>
                    <a:pt x="414671" y="403552"/>
                    <a:pt x="414671" y="410876"/>
                    <a:pt x="410215" y="415326"/>
                  </a:cubicBezTo>
                  <a:lnTo>
                    <a:pt x="388118" y="437299"/>
                  </a:lnTo>
                  <a:cubicBezTo>
                    <a:pt x="383661" y="441749"/>
                    <a:pt x="376420" y="441749"/>
                    <a:pt x="371963" y="437299"/>
                  </a:cubicBezTo>
                  <a:lnTo>
                    <a:pt x="353580" y="419035"/>
                  </a:lnTo>
                  <a:cubicBezTo>
                    <a:pt x="338725" y="429047"/>
                    <a:pt x="321642" y="436186"/>
                    <a:pt x="303445" y="439802"/>
                  </a:cubicBezTo>
                  <a:lnTo>
                    <a:pt x="303445" y="465761"/>
                  </a:lnTo>
                  <a:cubicBezTo>
                    <a:pt x="303445" y="472158"/>
                    <a:pt x="298246" y="477257"/>
                    <a:pt x="291932" y="477257"/>
                  </a:cubicBezTo>
                  <a:lnTo>
                    <a:pt x="260737" y="477257"/>
                  </a:lnTo>
                  <a:cubicBezTo>
                    <a:pt x="254331" y="477257"/>
                    <a:pt x="249224" y="472065"/>
                    <a:pt x="249224" y="465761"/>
                  </a:cubicBezTo>
                  <a:lnTo>
                    <a:pt x="249224" y="439802"/>
                  </a:lnTo>
                  <a:cubicBezTo>
                    <a:pt x="231027" y="436186"/>
                    <a:pt x="214130" y="429047"/>
                    <a:pt x="199089" y="419035"/>
                  </a:cubicBezTo>
                  <a:lnTo>
                    <a:pt x="180799" y="437299"/>
                  </a:lnTo>
                  <a:cubicBezTo>
                    <a:pt x="176342" y="441749"/>
                    <a:pt x="169008" y="441749"/>
                    <a:pt x="164551" y="437299"/>
                  </a:cubicBezTo>
                  <a:lnTo>
                    <a:pt x="142547" y="415326"/>
                  </a:lnTo>
                  <a:cubicBezTo>
                    <a:pt x="138091" y="410876"/>
                    <a:pt x="138091" y="403552"/>
                    <a:pt x="142547" y="399102"/>
                  </a:cubicBezTo>
                  <a:lnTo>
                    <a:pt x="160837" y="380838"/>
                  </a:lnTo>
                  <a:cubicBezTo>
                    <a:pt x="150810" y="366004"/>
                    <a:pt x="143661" y="348945"/>
                    <a:pt x="140041" y="330773"/>
                  </a:cubicBezTo>
                  <a:lnTo>
                    <a:pt x="114044" y="330773"/>
                  </a:lnTo>
                  <a:cubicBezTo>
                    <a:pt x="107638" y="330773"/>
                    <a:pt x="102532" y="325582"/>
                    <a:pt x="102532" y="319277"/>
                  </a:cubicBezTo>
                  <a:lnTo>
                    <a:pt x="102532" y="288126"/>
                  </a:lnTo>
                  <a:cubicBezTo>
                    <a:pt x="102532" y="281636"/>
                    <a:pt x="107731" y="276630"/>
                    <a:pt x="114044" y="276630"/>
                  </a:cubicBezTo>
                  <a:lnTo>
                    <a:pt x="140041" y="276630"/>
                  </a:lnTo>
                  <a:cubicBezTo>
                    <a:pt x="143661" y="258459"/>
                    <a:pt x="150810" y="241492"/>
                    <a:pt x="160837" y="226566"/>
                  </a:cubicBezTo>
                  <a:lnTo>
                    <a:pt x="142547" y="208209"/>
                  </a:lnTo>
                  <a:cubicBezTo>
                    <a:pt x="138091" y="203759"/>
                    <a:pt x="138091" y="196528"/>
                    <a:pt x="142547" y="192077"/>
                  </a:cubicBezTo>
                  <a:lnTo>
                    <a:pt x="164551" y="170012"/>
                  </a:lnTo>
                  <a:cubicBezTo>
                    <a:pt x="169008" y="165562"/>
                    <a:pt x="176342" y="165562"/>
                    <a:pt x="180799" y="170012"/>
                  </a:cubicBezTo>
                  <a:lnTo>
                    <a:pt x="199089" y="188369"/>
                  </a:lnTo>
                  <a:cubicBezTo>
                    <a:pt x="213944" y="178356"/>
                    <a:pt x="231027" y="171125"/>
                    <a:pt x="249224" y="167602"/>
                  </a:cubicBezTo>
                  <a:lnTo>
                    <a:pt x="249224" y="141642"/>
                  </a:lnTo>
                  <a:cubicBezTo>
                    <a:pt x="249224" y="135153"/>
                    <a:pt x="254424" y="130146"/>
                    <a:pt x="260737" y="130146"/>
                  </a:cubicBezTo>
                  <a:close/>
                  <a:moveTo>
                    <a:pt x="438507" y="79551"/>
                  </a:moveTo>
                  <a:cubicBezTo>
                    <a:pt x="510081" y="131462"/>
                    <a:pt x="552598" y="214890"/>
                    <a:pt x="552598" y="302952"/>
                  </a:cubicBezTo>
                  <a:cubicBezTo>
                    <a:pt x="552598" y="455069"/>
                    <a:pt x="428760" y="578821"/>
                    <a:pt x="276329" y="578821"/>
                  </a:cubicBezTo>
                  <a:lnTo>
                    <a:pt x="276329" y="602737"/>
                  </a:lnTo>
                  <a:cubicBezTo>
                    <a:pt x="276329" y="605332"/>
                    <a:pt x="273358" y="606815"/>
                    <a:pt x="271316" y="605332"/>
                  </a:cubicBezTo>
                  <a:lnTo>
                    <a:pt x="206426" y="560837"/>
                  </a:lnTo>
                  <a:cubicBezTo>
                    <a:pt x="204569" y="559539"/>
                    <a:pt x="204569" y="556759"/>
                    <a:pt x="206426" y="555553"/>
                  </a:cubicBezTo>
                  <a:lnTo>
                    <a:pt x="271316" y="511059"/>
                  </a:lnTo>
                  <a:cubicBezTo>
                    <a:pt x="273544" y="509575"/>
                    <a:pt x="276329" y="511059"/>
                    <a:pt x="276329" y="513654"/>
                  </a:cubicBezTo>
                  <a:lnTo>
                    <a:pt x="276329" y="537663"/>
                  </a:lnTo>
                  <a:cubicBezTo>
                    <a:pt x="405923" y="537663"/>
                    <a:pt x="511381" y="432358"/>
                    <a:pt x="511381" y="302952"/>
                  </a:cubicBezTo>
                  <a:cubicBezTo>
                    <a:pt x="511381" y="228053"/>
                    <a:pt x="475176" y="156954"/>
                    <a:pt x="414278" y="112830"/>
                  </a:cubicBezTo>
                  <a:close/>
                  <a:moveTo>
                    <a:pt x="281414" y="589"/>
                  </a:moveTo>
                  <a:lnTo>
                    <a:pt x="346313" y="45086"/>
                  </a:lnTo>
                  <a:cubicBezTo>
                    <a:pt x="348170" y="46384"/>
                    <a:pt x="348170" y="49072"/>
                    <a:pt x="346313" y="50277"/>
                  </a:cubicBezTo>
                  <a:lnTo>
                    <a:pt x="281414" y="94775"/>
                  </a:lnTo>
                  <a:cubicBezTo>
                    <a:pt x="279186" y="96258"/>
                    <a:pt x="276308" y="94775"/>
                    <a:pt x="276308" y="92179"/>
                  </a:cubicBezTo>
                  <a:lnTo>
                    <a:pt x="276308" y="68262"/>
                  </a:lnTo>
                  <a:cubicBezTo>
                    <a:pt x="146695" y="68262"/>
                    <a:pt x="41223" y="173665"/>
                    <a:pt x="41223" y="303077"/>
                  </a:cubicBezTo>
                  <a:cubicBezTo>
                    <a:pt x="41223" y="377980"/>
                    <a:pt x="77526" y="449176"/>
                    <a:pt x="138432" y="493302"/>
                  </a:cubicBezTo>
                  <a:lnTo>
                    <a:pt x="114200" y="526582"/>
                  </a:lnTo>
                  <a:cubicBezTo>
                    <a:pt x="42709" y="474762"/>
                    <a:pt x="0" y="391237"/>
                    <a:pt x="0" y="303077"/>
                  </a:cubicBezTo>
                  <a:cubicBezTo>
                    <a:pt x="0" y="150953"/>
                    <a:pt x="123948" y="27195"/>
                    <a:pt x="276308" y="27195"/>
                  </a:cubicBezTo>
                  <a:lnTo>
                    <a:pt x="276308" y="3185"/>
                  </a:lnTo>
                  <a:cubicBezTo>
                    <a:pt x="276308" y="589"/>
                    <a:pt x="279279" y="-894"/>
                    <a:pt x="281414" y="589"/>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39" name="组合 38"/>
          <p:cNvGrpSpPr/>
          <p:nvPr/>
        </p:nvGrpSpPr>
        <p:grpSpPr>
          <a:xfrm>
            <a:off x="4366990" y="3396915"/>
            <a:ext cx="780959" cy="780944"/>
            <a:chOff x="4366990" y="3150172"/>
            <a:chExt cx="780959" cy="780944"/>
          </a:xfrm>
        </p:grpSpPr>
        <p:sp>
          <p:nvSpPr>
            <p:cNvPr id="41" name="Freeform: Shape 20"/>
            <p:cNvSpPr/>
            <p:nvPr/>
          </p:nvSpPr>
          <p:spPr>
            <a:xfrm>
              <a:off x="4366990" y="3150172"/>
              <a:ext cx="780959" cy="780944"/>
            </a:xfrm>
            <a:custGeom>
              <a:avLst/>
              <a:gdLst/>
              <a:ahLst/>
              <a:cxnLst>
                <a:cxn ang="0">
                  <a:pos x="wd2" y="hd2"/>
                </a:cxn>
                <a:cxn ang="5400000">
                  <a:pos x="wd2" y="hd2"/>
                </a:cxn>
                <a:cxn ang="10800000">
                  <a:pos x="wd2" y="hd2"/>
                </a:cxn>
                <a:cxn ang="16200000">
                  <a:pos x="wd2" y="hd2"/>
                </a:cxn>
              </a:cxnLst>
              <a:rect l="0" t="0" r="r" b="b"/>
              <a:pathLst>
                <a:path w="19807" h="19807" extrusionOk="0">
                  <a:moveTo>
                    <a:pt x="11898" y="19602"/>
                  </a:moveTo>
                  <a:cubicBezTo>
                    <a:pt x="6542" y="20704"/>
                    <a:pt x="1306" y="17256"/>
                    <a:pt x="204" y="11899"/>
                  </a:cubicBezTo>
                  <a:cubicBezTo>
                    <a:pt x="-897" y="6542"/>
                    <a:pt x="2552" y="1307"/>
                    <a:pt x="7907" y="205"/>
                  </a:cubicBezTo>
                  <a:cubicBezTo>
                    <a:pt x="13261" y="-896"/>
                    <a:pt x="18494" y="2549"/>
                    <a:pt x="19599" y="7900"/>
                  </a:cubicBezTo>
                  <a:cubicBezTo>
                    <a:pt x="19600" y="7903"/>
                    <a:pt x="19600" y="7905"/>
                    <a:pt x="19601" y="7908"/>
                  </a:cubicBezTo>
                  <a:cubicBezTo>
                    <a:pt x="20703" y="13264"/>
                    <a:pt x="17254" y="18500"/>
                    <a:pt x="11898" y="19602"/>
                  </a:cubicBezTo>
                  <a:close/>
                </a:path>
              </a:pathLst>
            </a:custGeom>
            <a:solidFill>
              <a:schemeClr val="accent2"/>
            </a:solidFill>
            <a:ln w="12700" cap="flat">
              <a:noFill/>
              <a:miter lim="400000"/>
            </a:ln>
            <a:effectLst/>
          </p:spPr>
          <p:txBody>
            <a:bodyPr anchor="ctr"/>
            <a:lstStyle/>
            <a:p>
              <a:pPr algn="ctr"/>
              <a:endParaRPr dirty="0">
                <a:cs typeface="+mn-ea"/>
                <a:sym typeface="+mn-lt"/>
              </a:endParaRPr>
            </a:p>
          </p:txBody>
        </p:sp>
        <p:sp>
          <p:nvSpPr>
            <p:cNvPr id="42" name="Freeform: Shape 20"/>
            <p:cNvSpPr/>
            <p:nvPr/>
          </p:nvSpPr>
          <p:spPr>
            <a:xfrm>
              <a:off x="4591312" y="3368926"/>
              <a:ext cx="332315" cy="343436"/>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43" name="组合 42"/>
          <p:cNvGrpSpPr/>
          <p:nvPr/>
        </p:nvGrpSpPr>
        <p:grpSpPr>
          <a:xfrm>
            <a:off x="6368851" y="2269669"/>
            <a:ext cx="780937" cy="780944"/>
            <a:chOff x="6368851" y="2022926"/>
            <a:chExt cx="780937" cy="780944"/>
          </a:xfrm>
        </p:grpSpPr>
        <p:sp>
          <p:nvSpPr>
            <p:cNvPr id="45" name="Freeform: Shape 5"/>
            <p:cNvSpPr/>
            <p:nvPr/>
          </p:nvSpPr>
          <p:spPr>
            <a:xfrm>
              <a:off x="6368851" y="2022926"/>
              <a:ext cx="780937" cy="780944"/>
            </a:xfrm>
            <a:custGeom>
              <a:avLst/>
              <a:gdLst/>
              <a:ahLst/>
              <a:cxnLst>
                <a:cxn ang="0">
                  <a:pos x="wd2" y="hd2"/>
                </a:cxn>
                <a:cxn ang="5400000">
                  <a:pos x="wd2" y="hd2"/>
                </a:cxn>
                <a:cxn ang="10800000">
                  <a:pos x="wd2" y="hd2"/>
                </a:cxn>
                <a:cxn ang="16200000">
                  <a:pos x="wd2" y="hd2"/>
                </a:cxn>
              </a:cxnLst>
              <a:rect l="0" t="0" r="r" b="b"/>
              <a:pathLst>
                <a:path w="19807" h="19807" extrusionOk="0">
                  <a:moveTo>
                    <a:pt x="7907" y="205"/>
                  </a:moveTo>
                  <a:cubicBezTo>
                    <a:pt x="13264" y="-897"/>
                    <a:pt x="18498" y="2551"/>
                    <a:pt x="19601" y="7908"/>
                  </a:cubicBezTo>
                  <a:cubicBezTo>
                    <a:pt x="20703" y="13264"/>
                    <a:pt x="17254" y="18500"/>
                    <a:pt x="11898" y="19602"/>
                  </a:cubicBezTo>
                  <a:cubicBezTo>
                    <a:pt x="6545" y="20703"/>
                    <a:pt x="1312" y="17258"/>
                    <a:pt x="206" y="11907"/>
                  </a:cubicBezTo>
                  <a:cubicBezTo>
                    <a:pt x="206" y="11904"/>
                    <a:pt x="205" y="11901"/>
                    <a:pt x="204" y="11899"/>
                  </a:cubicBezTo>
                  <a:cubicBezTo>
                    <a:pt x="-897" y="6542"/>
                    <a:pt x="2551" y="1307"/>
                    <a:pt x="7907" y="205"/>
                  </a:cubicBezTo>
                  <a:close/>
                </a:path>
              </a:pathLst>
            </a:custGeom>
            <a:solidFill>
              <a:schemeClr val="accent2"/>
            </a:solidFill>
            <a:ln w="12700" cap="flat">
              <a:noFill/>
              <a:miter lim="400000"/>
            </a:ln>
            <a:effectLst/>
          </p:spPr>
          <p:txBody>
            <a:bodyPr anchor="ctr"/>
            <a:lstStyle/>
            <a:p>
              <a:pPr algn="ctr"/>
              <a:endParaRPr dirty="0">
                <a:cs typeface="+mn-ea"/>
                <a:sym typeface="+mn-lt"/>
              </a:endParaRPr>
            </a:p>
          </p:txBody>
        </p:sp>
        <p:sp>
          <p:nvSpPr>
            <p:cNvPr id="47" name="Freeform: Shape 5"/>
            <p:cNvSpPr/>
            <p:nvPr/>
          </p:nvSpPr>
          <p:spPr>
            <a:xfrm>
              <a:off x="6602717" y="2241683"/>
              <a:ext cx="313206" cy="343430"/>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49" name="组合 48"/>
          <p:cNvGrpSpPr/>
          <p:nvPr/>
        </p:nvGrpSpPr>
        <p:grpSpPr>
          <a:xfrm>
            <a:off x="5045587" y="4543898"/>
            <a:ext cx="780930" cy="780944"/>
            <a:chOff x="5045587" y="4297155"/>
            <a:chExt cx="780930" cy="780944"/>
          </a:xfrm>
        </p:grpSpPr>
        <p:sp>
          <p:nvSpPr>
            <p:cNvPr id="51" name="Freeform: Shape 14"/>
            <p:cNvSpPr/>
            <p:nvPr/>
          </p:nvSpPr>
          <p:spPr>
            <a:xfrm>
              <a:off x="5045587" y="4297155"/>
              <a:ext cx="780930" cy="780944"/>
            </a:xfrm>
            <a:custGeom>
              <a:avLst/>
              <a:gdLst/>
              <a:ahLst/>
              <a:cxnLst>
                <a:cxn ang="0">
                  <a:pos x="wd2" y="hd2"/>
                </a:cxn>
                <a:cxn ang="5400000">
                  <a:pos x="wd2" y="hd2"/>
                </a:cxn>
                <a:cxn ang="10800000">
                  <a:pos x="wd2" y="hd2"/>
                </a:cxn>
                <a:cxn ang="16200000">
                  <a:pos x="wd2" y="hd2"/>
                </a:cxn>
              </a:cxnLst>
              <a:rect l="0" t="0" r="r" b="b"/>
              <a:pathLst>
                <a:path w="19806" h="19807" extrusionOk="0">
                  <a:moveTo>
                    <a:pt x="7908" y="205"/>
                  </a:moveTo>
                  <a:cubicBezTo>
                    <a:pt x="13264" y="-897"/>
                    <a:pt x="18499" y="2552"/>
                    <a:pt x="19601" y="7908"/>
                  </a:cubicBezTo>
                  <a:cubicBezTo>
                    <a:pt x="20703" y="13265"/>
                    <a:pt x="17255" y="18500"/>
                    <a:pt x="11899" y="19602"/>
                  </a:cubicBezTo>
                  <a:cubicBezTo>
                    <a:pt x="6545" y="20703"/>
                    <a:pt x="1313" y="17258"/>
                    <a:pt x="207" y="11907"/>
                  </a:cubicBezTo>
                  <a:cubicBezTo>
                    <a:pt x="207" y="11904"/>
                    <a:pt x="206" y="11901"/>
                    <a:pt x="206" y="11899"/>
                  </a:cubicBezTo>
                  <a:cubicBezTo>
                    <a:pt x="-897" y="6543"/>
                    <a:pt x="2552" y="1307"/>
                    <a:pt x="7908" y="205"/>
                  </a:cubicBezTo>
                  <a:close/>
                </a:path>
              </a:pathLst>
            </a:custGeom>
            <a:solidFill>
              <a:schemeClr val="accent1"/>
            </a:solidFill>
            <a:ln w="12700" cap="flat">
              <a:noFill/>
              <a:miter lim="400000"/>
            </a:ln>
            <a:effectLst/>
          </p:spPr>
          <p:txBody>
            <a:bodyPr anchor="ctr"/>
            <a:lstStyle/>
            <a:p>
              <a:pPr algn="ctr"/>
              <a:endParaRPr dirty="0">
                <a:cs typeface="+mn-ea"/>
                <a:sym typeface="+mn-lt"/>
              </a:endParaRPr>
            </a:p>
          </p:txBody>
        </p:sp>
        <p:sp>
          <p:nvSpPr>
            <p:cNvPr id="52" name="Freeform: Shape 14"/>
            <p:cNvSpPr/>
            <p:nvPr/>
          </p:nvSpPr>
          <p:spPr>
            <a:xfrm>
              <a:off x="5293130" y="4515913"/>
              <a:ext cx="285844" cy="343428"/>
            </a:xfrm>
            <a:custGeom>
              <a:avLst/>
              <a:gdLst>
                <a:gd name="connsiteX0" fmla="*/ 166861 w 505460"/>
                <a:gd name="connsiteY0" fmla="*/ 355015 h 607286"/>
                <a:gd name="connsiteX1" fmla="*/ 421301 w 505460"/>
                <a:gd name="connsiteY1" fmla="*/ 355015 h 607286"/>
                <a:gd name="connsiteX2" fmla="*/ 438634 w 505460"/>
                <a:gd name="connsiteY2" fmla="*/ 372303 h 607286"/>
                <a:gd name="connsiteX3" fmla="*/ 421301 w 505460"/>
                <a:gd name="connsiteY3" fmla="*/ 389592 h 607286"/>
                <a:gd name="connsiteX4" fmla="*/ 166861 w 505460"/>
                <a:gd name="connsiteY4" fmla="*/ 389592 h 607286"/>
                <a:gd name="connsiteX5" fmla="*/ 149528 w 505460"/>
                <a:gd name="connsiteY5" fmla="*/ 372303 h 607286"/>
                <a:gd name="connsiteX6" fmla="*/ 166861 w 505460"/>
                <a:gd name="connsiteY6" fmla="*/ 355015 h 607286"/>
                <a:gd name="connsiteX7" fmla="*/ 166861 w 505460"/>
                <a:gd name="connsiteY7" fmla="*/ 272524 h 607286"/>
                <a:gd name="connsiteX8" fmla="*/ 421301 w 505460"/>
                <a:gd name="connsiteY8" fmla="*/ 272524 h 607286"/>
                <a:gd name="connsiteX9" fmla="*/ 438634 w 505460"/>
                <a:gd name="connsiteY9" fmla="*/ 289813 h 607286"/>
                <a:gd name="connsiteX10" fmla="*/ 421301 w 505460"/>
                <a:gd name="connsiteY10" fmla="*/ 307101 h 607286"/>
                <a:gd name="connsiteX11" fmla="*/ 166861 w 505460"/>
                <a:gd name="connsiteY11" fmla="*/ 307101 h 607286"/>
                <a:gd name="connsiteX12" fmla="*/ 149528 w 505460"/>
                <a:gd name="connsiteY12" fmla="*/ 289813 h 607286"/>
                <a:gd name="connsiteX13" fmla="*/ 166861 w 505460"/>
                <a:gd name="connsiteY13" fmla="*/ 272524 h 607286"/>
                <a:gd name="connsiteX14" fmla="*/ 166861 w 505460"/>
                <a:gd name="connsiteY14" fmla="*/ 190033 h 607286"/>
                <a:gd name="connsiteX15" fmla="*/ 421301 w 505460"/>
                <a:gd name="connsiteY15" fmla="*/ 190033 h 607286"/>
                <a:gd name="connsiteX16" fmla="*/ 438634 w 505460"/>
                <a:gd name="connsiteY16" fmla="*/ 207439 h 607286"/>
                <a:gd name="connsiteX17" fmla="*/ 421301 w 505460"/>
                <a:gd name="connsiteY17" fmla="*/ 224751 h 607286"/>
                <a:gd name="connsiteX18" fmla="*/ 166861 w 505460"/>
                <a:gd name="connsiteY18" fmla="*/ 224751 h 607286"/>
                <a:gd name="connsiteX19" fmla="*/ 149528 w 505460"/>
                <a:gd name="connsiteY19" fmla="*/ 207439 h 607286"/>
                <a:gd name="connsiteX20" fmla="*/ 166861 w 505460"/>
                <a:gd name="connsiteY20" fmla="*/ 190033 h 607286"/>
                <a:gd name="connsiteX21" fmla="*/ 166861 w 505460"/>
                <a:gd name="connsiteY21" fmla="*/ 107612 h 607286"/>
                <a:gd name="connsiteX22" fmla="*/ 421301 w 505460"/>
                <a:gd name="connsiteY22" fmla="*/ 107612 h 607286"/>
                <a:gd name="connsiteX23" fmla="*/ 438634 w 505460"/>
                <a:gd name="connsiteY23" fmla="*/ 124901 h 607286"/>
                <a:gd name="connsiteX24" fmla="*/ 421301 w 505460"/>
                <a:gd name="connsiteY24" fmla="*/ 142189 h 607286"/>
                <a:gd name="connsiteX25" fmla="*/ 166861 w 505460"/>
                <a:gd name="connsiteY25" fmla="*/ 142189 h 607286"/>
                <a:gd name="connsiteX26" fmla="*/ 149528 w 505460"/>
                <a:gd name="connsiteY26" fmla="*/ 124901 h 607286"/>
                <a:gd name="connsiteX27" fmla="*/ 166861 w 505460"/>
                <a:gd name="connsiteY27" fmla="*/ 107612 h 607286"/>
                <a:gd name="connsiteX28" fmla="*/ 43330 w 505460"/>
                <a:gd name="connsiteY28" fmla="*/ 105635 h 607286"/>
                <a:gd name="connsiteX29" fmla="*/ 34664 w 505460"/>
                <a:gd name="connsiteY29" fmla="*/ 114289 h 607286"/>
                <a:gd name="connsiteX30" fmla="*/ 34664 w 505460"/>
                <a:gd name="connsiteY30" fmla="*/ 563922 h 607286"/>
                <a:gd name="connsiteX31" fmla="*/ 43330 w 505460"/>
                <a:gd name="connsiteY31" fmla="*/ 572576 h 607286"/>
                <a:gd name="connsiteX32" fmla="*/ 379237 w 505460"/>
                <a:gd name="connsiteY32" fmla="*/ 572576 h 607286"/>
                <a:gd name="connsiteX33" fmla="*/ 387903 w 505460"/>
                <a:gd name="connsiteY33" fmla="*/ 563922 h 607286"/>
                <a:gd name="connsiteX34" fmla="*/ 387903 w 505460"/>
                <a:gd name="connsiteY34" fmla="*/ 536267 h 607286"/>
                <a:gd name="connsiteX35" fmla="*/ 126223 w 505460"/>
                <a:gd name="connsiteY35" fmla="*/ 536267 h 607286"/>
                <a:gd name="connsiteX36" fmla="*/ 82799 w 505460"/>
                <a:gd name="connsiteY36" fmla="*/ 492997 h 607286"/>
                <a:gd name="connsiteX37" fmla="*/ 82799 w 505460"/>
                <a:gd name="connsiteY37" fmla="*/ 105635 h 607286"/>
                <a:gd name="connsiteX38" fmla="*/ 126223 w 505460"/>
                <a:gd name="connsiteY38" fmla="*/ 34616 h 607286"/>
                <a:gd name="connsiteX39" fmla="*/ 117557 w 505460"/>
                <a:gd name="connsiteY39" fmla="*/ 43270 h 607286"/>
                <a:gd name="connsiteX40" fmla="*/ 117557 w 505460"/>
                <a:gd name="connsiteY40" fmla="*/ 492997 h 607286"/>
                <a:gd name="connsiteX41" fmla="*/ 126223 w 505460"/>
                <a:gd name="connsiteY41" fmla="*/ 501651 h 607286"/>
                <a:gd name="connsiteX42" fmla="*/ 462130 w 505460"/>
                <a:gd name="connsiteY42" fmla="*/ 501651 h 607286"/>
                <a:gd name="connsiteX43" fmla="*/ 470796 w 505460"/>
                <a:gd name="connsiteY43" fmla="*/ 492997 h 607286"/>
                <a:gd name="connsiteX44" fmla="*/ 470796 w 505460"/>
                <a:gd name="connsiteY44" fmla="*/ 43270 h 607286"/>
                <a:gd name="connsiteX45" fmla="*/ 462130 w 505460"/>
                <a:gd name="connsiteY45" fmla="*/ 34616 h 607286"/>
                <a:gd name="connsiteX46" fmla="*/ 126223 w 505460"/>
                <a:gd name="connsiteY46" fmla="*/ 0 h 607286"/>
                <a:gd name="connsiteX47" fmla="*/ 462130 w 505460"/>
                <a:gd name="connsiteY47" fmla="*/ 0 h 607286"/>
                <a:gd name="connsiteX48" fmla="*/ 505460 w 505460"/>
                <a:gd name="connsiteY48" fmla="*/ 43270 h 607286"/>
                <a:gd name="connsiteX49" fmla="*/ 505460 w 505460"/>
                <a:gd name="connsiteY49" fmla="*/ 492997 h 607286"/>
                <a:gd name="connsiteX50" fmla="*/ 462130 w 505460"/>
                <a:gd name="connsiteY50" fmla="*/ 536267 h 607286"/>
                <a:gd name="connsiteX51" fmla="*/ 422661 w 505460"/>
                <a:gd name="connsiteY51" fmla="*/ 536267 h 607286"/>
                <a:gd name="connsiteX52" fmla="*/ 422661 w 505460"/>
                <a:gd name="connsiteY52" fmla="*/ 563922 h 607286"/>
                <a:gd name="connsiteX53" fmla="*/ 379237 w 505460"/>
                <a:gd name="connsiteY53" fmla="*/ 607286 h 607286"/>
                <a:gd name="connsiteX54" fmla="*/ 43330 w 505460"/>
                <a:gd name="connsiteY54" fmla="*/ 607286 h 607286"/>
                <a:gd name="connsiteX55" fmla="*/ 0 w 505460"/>
                <a:gd name="connsiteY55" fmla="*/ 563922 h 607286"/>
                <a:gd name="connsiteX56" fmla="*/ 0 w 505460"/>
                <a:gd name="connsiteY56" fmla="*/ 114289 h 607286"/>
                <a:gd name="connsiteX57" fmla="*/ 43330 w 505460"/>
                <a:gd name="connsiteY57" fmla="*/ 70925 h 607286"/>
                <a:gd name="connsiteX58" fmla="*/ 82799 w 505460"/>
                <a:gd name="connsiteY58" fmla="*/ 70925 h 607286"/>
                <a:gd name="connsiteX59" fmla="*/ 82799 w 505460"/>
                <a:gd name="connsiteY59" fmla="*/ 43270 h 607286"/>
                <a:gd name="connsiteX60" fmla="*/ 126223 w 505460"/>
                <a:gd name="connsiteY60" fmla="*/ 0 h 60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05460" h="607286">
                  <a:moveTo>
                    <a:pt x="166861" y="355015"/>
                  </a:moveTo>
                  <a:lnTo>
                    <a:pt x="421301" y="355015"/>
                  </a:lnTo>
                  <a:cubicBezTo>
                    <a:pt x="430910" y="355015"/>
                    <a:pt x="438634" y="362720"/>
                    <a:pt x="438634" y="372303"/>
                  </a:cubicBezTo>
                  <a:cubicBezTo>
                    <a:pt x="438634" y="381793"/>
                    <a:pt x="430910" y="389592"/>
                    <a:pt x="421301" y="389592"/>
                  </a:cubicBezTo>
                  <a:lnTo>
                    <a:pt x="166861" y="389592"/>
                  </a:lnTo>
                  <a:cubicBezTo>
                    <a:pt x="157253" y="389592"/>
                    <a:pt x="149528" y="381887"/>
                    <a:pt x="149528" y="372303"/>
                  </a:cubicBezTo>
                  <a:cubicBezTo>
                    <a:pt x="149528" y="362720"/>
                    <a:pt x="157253" y="355015"/>
                    <a:pt x="166861" y="355015"/>
                  </a:cubicBezTo>
                  <a:close/>
                  <a:moveTo>
                    <a:pt x="166861" y="272524"/>
                  </a:moveTo>
                  <a:lnTo>
                    <a:pt x="421301" y="272524"/>
                  </a:lnTo>
                  <a:cubicBezTo>
                    <a:pt x="430910" y="272524"/>
                    <a:pt x="438634" y="280229"/>
                    <a:pt x="438634" y="289813"/>
                  </a:cubicBezTo>
                  <a:cubicBezTo>
                    <a:pt x="438634" y="299396"/>
                    <a:pt x="430910" y="307101"/>
                    <a:pt x="421301" y="307101"/>
                  </a:cubicBezTo>
                  <a:lnTo>
                    <a:pt x="166861" y="307101"/>
                  </a:lnTo>
                  <a:cubicBezTo>
                    <a:pt x="157253" y="307101"/>
                    <a:pt x="149528" y="299396"/>
                    <a:pt x="149528" y="289813"/>
                  </a:cubicBezTo>
                  <a:cubicBezTo>
                    <a:pt x="149528" y="280229"/>
                    <a:pt x="157253" y="272524"/>
                    <a:pt x="166861" y="272524"/>
                  </a:cubicBezTo>
                  <a:close/>
                  <a:moveTo>
                    <a:pt x="166861" y="190033"/>
                  </a:moveTo>
                  <a:lnTo>
                    <a:pt x="421301" y="190033"/>
                  </a:lnTo>
                  <a:cubicBezTo>
                    <a:pt x="430910" y="190033"/>
                    <a:pt x="438634" y="197842"/>
                    <a:pt x="438634" y="207439"/>
                  </a:cubicBezTo>
                  <a:cubicBezTo>
                    <a:pt x="438634" y="216942"/>
                    <a:pt x="430910" y="224751"/>
                    <a:pt x="421301" y="224751"/>
                  </a:cubicBezTo>
                  <a:lnTo>
                    <a:pt x="166861" y="224751"/>
                  </a:lnTo>
                  <a:cubicBezTo>
                    <a:pt x="157253" y="224751"/>
                    <a:pt x="149528" y="216942"/>
                    <a:pt x="149528" y="207439"/>
                  </a:cubicBezTo>
                  <a:cubicBezTo>
                    <a:pt x="149528" y="197842"/>
                    <a:pt x="157253" y="190033"/>
                    <a:pt x="166861" y="190033"/>
                  </a:cubicBezTo>
                  <a:close/>
                  <a:moveTo>
                    <a:pt x="166861" y="107612"/>
                  </a:moveTo>
                  <a:lnTo>
                    <a:pt x="421301" y="107612"/>
                  </a:lnTo>
                  <a:cubicBezTo>
                    <a:pt x="430910" y="107612"/>
                    <a:pt x="438634" y="115317"/>
                    <a:pt x="438634" y="124901"/>
                  </a:cubicBezTo>
                  <a:cubicBezTo>
                    <a:pt x="438634" y="134484"/>
                    <a:pt x="430910" y="142189"/>
                    <a:pt x="421301" y="142189"/>
                  </a:cubicBezTo>
                  <a:lnTo>
                    <a:pt x="166861" y="142189"/>
                  </a:lnTo>
                  <a:cubicBezTo>
                    <a:pt x="157253" y="142189"/>
                    <a:pt x="149528" y="134484"/>
                    <a:pt x="149528" y="124901"/>
                  </a:cubicBezTo>
                  <a:cubicBezTo>
                    <a:pt x="149528" y="115317"/>
                    <a:pt x="157253" y="107612"/>
                    <a:pt x="166861" y="107612"/>
                  </a:cubicBezTo>
                  <a:close/>
                  <a:moveTo>
                    <a:pt x="43330" y="105635"/>
                  </a:moveTo>
                  <a:cubicBezTo>
                    <a:pt x="38526" y="105635"/>
                    <a:pt x="34664" y="109492"/>
                    <a:pt x="34664" y="114289"/>
                  </a:cubicBezTo>
                  <a:lnTo>
                    <a:pt x="34664" y="563922"/>
                  </a:lnTo>
                  <a:cubicBezTo>
                    <a:pt x="34664" y="568719"/>
                    <a:pt x="38526" y="572576"/>
                    <a:pt x="43330" y="572576"/>
                  </a:cubicBezTo>
                  <a:lnTo>
                    <a:pt x="379237" y="572576"/>
                  </a:lnTo>
                  <a:cubicBezTo>
                    <a:pt x="384041" y="572576"/>
                    <a:pt x="387903" y="568719"/>
                    <a:pt x="387903" y="563922"/>
                  </a:cubicBezTo>
                  <a:lnTo>
                    <a:pt x="387903" y="536267"/>
                  </a:lnTo>
                  <a:lnTo>
                    <a:pt x="126223" y="536267"/>
                  </a:lnTo>
                  <a:cubicBezTo>
                    <a:pt x="102297" y="536267"/>
                    <a:pt x="82799" y="516889"/>
                    <a:pt x="82799" y="492997"/>
                  </a:cubicBezTo>
                  <a:lnTo>
                    <a:pt x="82799" y="105635"/>
                  </a:lnTo>
                  <a:close/>
                  <a:moveTo>
                    <a:pt x="126223" y="34616"/>
                  </a:moveTo>
                  <a:cubicBezTo>
                    <a:pt x="121419" y="34616"/>
                    <a:pt x="117557" y="38567"/>
                    <a:pt x="117557" y="43270"/>
                  </a:cubicBezTo>
                  <a:lnTo>
                    <a:pt x="117557" y="492997"/>
                  </a:lnTo>
                  <a:cubicBezTo>
                    <a:pt x="117557" y="497794"/>
                    <a:pt x="121419" y="501651"/>
                    <a:pt x="126223" y="501651"/>
                  </a:cubicBezTo>
                  <a:lnTo>
                    <a:pt x="462130" y="501651"/>
                  </a:lnTo>
                  <a:cubicBezTo>
                    <a:pt x="466840" y="501651"/>
                    <a:pt x="470796" y="497794"/>
                    <a:pt x="470796" y="492997"/>
                  </a:cubicBezTo>
                  <a:lnTo>
                    <a:pt x="470796" y="43270"/>
                  </a:lnTo>
                  <a:cubicBezTo>
                    <a:pt x="470796" y="38567"/>
                    <a:pt x="466840" y="34616"/>
                    <a:pt x="462130" y="34616"/>
                  </a:cubicBezTo>
                  <a:close/>
                  <a:moveTo>
                    <a:pt x="126223" y="0"/>
                  </a:moveTo>
                  <a:lnTo>
                    <a:pt x="462130" y="0"/>
                  </a:lnTo>
                  <a:cubicBezTo>
                    <a:pt x="485961" y="0"/>
                    <a:pt x="505460" y="19472"/>
                    <a:pt x="505460" y="43270"/>
                  </a:cubicBezTo>
                  <a:lnTo>
                    <a:pt x="505460" y="492997"/>
                  </a:lnTo>
                  <a:cubicBezTo>
                    <a:pt x="505460" y="516889"/>
                    <a:pt x="485961" y="536267"/>
                    <a:pt x="462130" y="536267"/>
                  </a:cubicBezTo>
                  <a:lnTo>
                    <a:pt x="422661" y="536267"/>
                  </a:lnTo>
                  <a:lnTo>
                    <a:pt x="422661" y="563922"/>
                  </a:lnTo>
                  <a:cubicBezTo>
                    <a:pt x="422661" y="587815"/>
                    <a:pt x="403163" y="607286"/>
                    <a:pt x="379237" y="607286"/>
                  </a:cubicBezTo>
                  <a:lnTo>
                    <a:pt x="43330" y="607286"/>
                  </a:lnTo>
                  <a:cubicBezTo>
                    <a:pt x="19404" y="607286"/>
                    <a:pt x="0" y="587815"/>
                    <a:pt x="0" y="563922"/>
                  </a:cubicBezTo>
                  <a:lnTo>
                    <a:pt x="0" y="114289"/>
                  </a:lnTo>
                  <a:cubicBezTo>
                    <a:pt x="0" y="90397"/>
                    <a:pt x="19404" y="70925"/>
                    <a:pt x="43330" y="70925"/>
                  </a:cubicBezTo>
                  <a:lnTo>
                    <a:pt x="82799" y="70925"/>
                  </a:lnTo>
                  <a:lnTo>
                    <a:pt x="82799" y="43270"/>
                  </a:lnTo>
                  <a:cubicBezTo>
                    <a:pt x="82799" y="19472"/>
                    <a:pt x="102297" y="0"/>
                    <a:pt x="126223" y="0"/>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53" name="组合 52"/>
          <p:cNvGrpSpPr/>
          <p:nvPr/>
        </p:nvGrpSpPr>
        <p:grpSpPr>
          <a:xfrm>
            <a:off x="5034279" y="2269659"/>
            <a:ext cx="780942" cy="780965"/>
            <a:chOff x="5034279" y="2022916"/>
            <a:chExt cx="780942" cy="780965"/>
          </a:xfrm>
        </p:grpSpPr>
        <p:sp>
          <p:nvSpPr>
            <p:cNvPr id="54" name="Freeform: Shape 17"/>
            <p:cNvSpPr/>
            <p:nvPr/>
          </p:nvSpPr>
          <p:spPr>
            <a:xfrm>
              <a:off x="5034279" y="2022916"/>
              <a:ext cx="780942" cy="780965"/>
            </a:xfrm>
            <a:custGeom>
              <a:avLst/>
              <a:gdLst/>
              <a:ahLst/>
              <a:cxnLst>
                <a:cxn ang="0">
                  <a:pos x="wd2" y="hd2"/>
                </a:cxn>
                <a:cxn ang="5400000">
                  <a:pos x="wd2" y="hd2"/>
                </a:cxn>
                <a:cxn ang="10800000">
                  <a:pos x="wd2" y="hd2"/>
                </a:cxn>
                <a:cxn ang="16200000">
                  <a:pos x="wd2" y="hd2"/>
                </a:cxn>
              </a:cxnLst>
              <a:rect l="0" t="0" r="r" b="b"/>
              <a:pathLst>
                <a:path w="19806" h="19807" extrusionOk="0">
                  <a:moveTo>
                    <a:pt x="11898" y="19602"/>
                  </a:moveTo>
                  <a:cubicBezTo>
                    <a:pt x="6542" y="20703"/>
                    <a:pt x="1307" y="17255"/>
                    <a:pt x="205" y="11898"/>
                  </a:cubicBezTo>
                  <a:cubicBezTo>
                    <a:pt x="-897" y="6542"/>
                    <a:pt x="2552" y="1307"/>
                    <a:pt x="7908" y="205"/>
                  </a:cubicBezTo>
                  <a:cubicBezTo>
                    <a:pt x="13261" y="-897"/>
                    <a:pt x="18494" y="2548"/>
                    <a:pt x="19599" y="7899"/>
                  </a:cubicBezTo>
                  <a:cubicBezTo>
                    <a:pt x="19600" y="7902"/>
                    <a:pt x="19600" y="7904"/>
                    <a:pt x="19601" y="7908"/>
                  </a:cubicBezTo>
                  <a:cubicBezTo>
                    <a:pt x="20703" y="13264"/>
                    <a:pt x="17254" y="18500"/>
                    <a:pt x="11898" y="19602"/>
                  </a:cubicBezTo>
                  <a:close/>
                </a:path>
              </a:pathLst>
            </a:custGeom>
            <a:solidFill>
              <a:schemeClr val="accent1"/>
            </a:solidFill>
            <a:ln w="12700" cap="flat">
              <a:noFill/>
              <a:miter lim="400000"/>
            </a:ln>
            <a:effectLst/>
          </p:spPr>
          <p:txBody>
            <a:bodyPr anchor="ctr"/>
            <a:lstStyle/>
            <a:p>
              <a:pPr algn="ctr"/>
              <a:endParaRPr dirty="0">
                <a:cs typeface="+mn-ea"/>
                <a:sym typeface="+mn-lt"/>
              </a:endParaRPr>
            </a:p>
          </p:txBody>
        </p:sp>
        <p:sp>
          <p:nvSpPr>
            <p:cNvPr id="55" name="Freeform: Shape 17"/>
            <p:cNvSpPr/>
            <p:nvPr/>
          </p:nvSpPr>
          <p:spPr>
            <a:xfrm>
              <a:off x="5281451" y="2241680"/>
              <a:ext cx="286597" cy="343438"/>
            </a:xfrm>
            <a:custGeom>
              <a:avLst/>
              <a:gdLst>
                <a:gd name="connsiteX0" fmla="*/ 234347 w 506307"/>
                <a:gd name="connsiteY0" fmla="*/ 379219 h 606722"/>
                <a:gd name="connsiteX1" fmla="*/ 271960 w 506307"/>
                <a:gd name="connsiteY1" fmla="*/ 379219 h 606722"/>
                <a:gd name="connsiteX2" fmla="*/ 278451 w 506307"/>
                <a:gd name="connsiteY2" fmla="*/ 385705 h 606722"/>
                <a:gd name="connsiteX3" fmla="*/ 278451 w 506307"/>
                <a:gd name="connsiteY3" fmla="*/ 448520 h 606722"/>
                <a:gd name="connsiteX4" fmla="*/ 271960 w 506307"/>
                <a:gd name="connsiteY4" fmla="*/ 455006 h 606722"/>
                <a:gd name="connsiteX5" fmla="*/ 234347 w 506307"/>
                <a:gd name="connsiteY5" fmla="*/ 455006 h 606722"/>
                <a:gd name="connsiteX6" fmla="*/ 227856 w 506307"/>
                <a:gd name="connsiteY6" fmla="*/ 448520 h 606722"/>
                <a:gd name="connsiteX7" fmla="*/ 227856 w 506307"/>
                <a:gd name="connsiteY7" fmla="*/ 385705 h 606722"/>
                <a:gd name="connsiteX8" fmla="*/ 234347 w 506307"/>
                <a:gd name="connsiteY8" fmla="*/ 379219 h 606722"/>
                <a:gd name="connsiteX9" fmla="*/ 234331 w 506307"/>
                <a:gd name="connsiteY9" fmla="*/ 328645 h 606722"/>
                <a:gd name="connsiteX10" fmla="*/ 177194 w 506307"/>
                <a:gd name="connsiteY10" fmla="*/ 385700 h 606722"/>
                <a:gd name="connsiteX11" fmla="*/ 177194 w 506307"/>
                <a:gd name="connsiteY11" fmla="*/ 448532 h 606722"/>
                <a:gd name="connsiteX12" fmla="*/ 234331 w 506307"/>
                <a:gd name="connsiteY12" fmla="*/ 505587 h 606722"/>
                <a:gd name="connsiteX13" fmla="*/ 271977 w 506307"/>
                <a:gd name="connsiteY13" fmla="*/ 505587 h 606722"/>
                <a:gd name="connsiteX14" fmla="*/ 329113 w 506307"/>
                <a:gd name="connsiteY14" fmla="*/ 448532 h 606722"/>
                <a:gd name="connsiteX15" fmla="*/ 329113 w 506307"/>
                <a:gd name="connsiteY15" fmla="*/ 385700 h 606722"/>
                <a:gd name="connsiteX16" fmla="*/ 271977 w 506307"/>
                <a:gd name="connsiteY16" fmla="*/ 328645 h 606722"/>
                <a:gd name="connsiteX17" fmla="*/ 253109 w 506307"/>
                <a:gd name="connsiteY17" fmla="*/ 0 h 606722"/>
                <a:gd name="connsiteX18" fmla="*/ 430303 w 506307"/>
                <a:gd name="connsiteY18" fmla="*/ 176942 h 606722"/>
                <a:gd name="connsiteX19" fmla="*/ 430303 w 506307"/>
                <a:gd name="connsiteY19" fmla="*/ 252749 h 606722"/>
                <a:gd name="connsiteX20" fmla="*/ 480943 w 506307"/>
                <a:gd name="connsiteY20" fmla="*/ 252749 h 606722"/>
                <a:gd name="connsiteX21" fmla="*/ 506307 w 506307"/>
                <a:gd name="connsiteY21" fmla="*/ 278077 h 606722"/>
                <a:gd name="connsiteX22" fmla="*/ 506307 w 506307"/>
                <a:gd name="connsiteY22" fmla="*/ 581394 h 606722"/>
                <a:gd name="connsiteX23" fmla="*/ 480943 w 506307"/>
                <a:gd name="connsiteY23" fmla="*/ 606722 h 606722"/>
                <a:gd name="connsiteX24" fmla="*/ 25275 w 506307"/>
                <a:gd name="connsiteY24" fmla="*/ 606722 h 606722"/>
                <a:gd name="connsiteX25" fmla="*/ 0 w 506307"/>
                <a:gd name="connsiteY25" fmla="*/ 581394 h 606722"/>
                <a:gd name="connsiteX26" fmla="*/ 0 w 506307"/>
                <a:gd name="connsiteY26" fmla="*/ 278077 h 606722"/>
                <a:gd name="connsiteX27" fmla="*/ 25275 w 506307"/>
                <a:gd name="connsiteY27" fmla="*/ 252749 h 606722"/>
                <a:gd name="connsiteX28" fmla="*/ 379753 w 506307"/>
                <a:gd name="connsiteY28" fmla="*/ 252749 h 606722"/>
                <a:gd name="connsiteX29" fmla="*/ 379753 w 506307"/>
                <a:gd name="connsiteY29" fmla="*/ 176942 h 606722"/>
                <a:gd name="connsiteX30" fmla="*/ 253109 w 506307"/>
                <a:gd name="connsiteY30" fmla="*/ 50568 h 606722"/>
                <a:gd name="connsiteX31" fmla="*/ 126554 w 506307"/>
                <a:gd name="connsiteY31" fmla="*/ 176942 h 606722"/>
                <a:gd name="connsiteX32" fmla="*/ 101279 w 506307"/>
                <a:gd name="connsiteY32" fmla="*/ 202270 h 606722"/>
                <a:gd name="connsiteX33" fmla="*/ 75915 w 506307"/>
                <a:gd name="connsiteY33" fmla="*/ 176942 h 606722"/>
                <a:gd name="connsiteX34" fmla="*/ 253109 w 506307"/>
                <a:gd name="connsiteY3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6307" h="606722">
                  <a:moveTo>
                    <a:pt x="234347" y="379219"/>
                  </a:moveTo>
                  <a:lnTo>
                    <a:pt x="271960" y="379219"/>
                  </a:lnTo>
                  <a:cubicBezTo>
                    <a:pt x="275517" y="379219"/>
                    <a:pt x="278451" y="382062"/>
                    <a:pt x="278451" y="385705"/>
                  </a:cubicBezTo>
                  <a:lnTo>
                    <a:pt x="278451" y="448520"/>
                  </a:lnTo>
                  <a:cubicBezTo>
                    <a:pt x="278451" y="452074"/>
                    <a:pt x="275517" y="455006"/>
                    <a:pt x="271960" y="455006"/>
                  </a:cubicBezTo>
                  <a:lnTo>
                    <a:pt x="234347" y="455006"/>
                  </a:lnTo>
                  <a:cubicBezTo>
                    <a:pt x="230791" y="455006"/>
                    <a:pt x="227856" y="452074"/>
                    <a:pt x="227856" y="448520"/>
                  </a:cubicBezTo>
                  <a:lnTo>
                    <a:pt x="227856" y="385705"/>
                  </a:lnTo>
                  <a:cubicBezTo>
                    <a:pt x="227856" y="382062"/>
                    <a:pt x="230791" y="379219"/>
                    <a:pt x="234347" y="379219"/>
                  </a:cubicBezTo>
                  <a:close/>
                  <a:moveTo>
                    <a:pt x="234331" y="328645"/>
                  </a:moveTo>
                  <a:cubicBezTo>
                    <a:pt x="202825" y="328645"/>
                    <a:pt x="177194" y="354240"/>
                    <a:pt x="177194" y="385700"/>
                  </a:cubicBezTo>
                  <a:lnTo>
                    <a:pt x="177194" y="448532"/>
                  </a:lnTo>
                  <a:cubicBezTo>
                    <a:pt x="177194" y="479992"/>
                    <a:pt x="202825" y="505587"/>
                    <a:pt x="234331" y="505587"/>
                  </a:cubicBezTo>
                  <a:lnTo>
                    <a:pt x="271977" y="505587"/>
                  </a:lnTo>
                  <a:cubicBezTo>
                    <a:pt x="303482" y="505587"/>
                    <a:pt x="329113" y="479992"/>
                    <a:pt x="329113" y="448532"/>
                  </a:cubicBezTo>
                  <a:lnTo>
                    <a:pt x="329113" y="385700"/>
                  </a:lnTo>
                  <a:cubicBezTo>
                    <a:pt x="329113" y="354240"/>
                    <a:pt x="303482" y="328645"/>
                    <a:pt x="271977" y="328645"/>
                  </a:cubicBezTo>
                  <a:close/>
                  <a:moveTo>
                    <a:pt x="253109" y="0"/>
                  </a:moveTo>
                  <a:cubicBezTo>
                    <a:pt x="350829" y="0"/>
                    <a:pt x="430303" y="79362"/>
                    <a:pt x="430303" y="176942"/>
                  </a:cubicBezTo>
                  <a:lnTo>
                    <a:pt x="430303" y="252749"/>
                  </a:lnTo>
                  <a:lnTo>
                    <a:pt x="480943" y="252749"/>
                  </a:lnTo>
                  <a:cubicBezTo>
                    <a:pt x="494916" y="252749"/>
                    <a:pt x="506307" y="264124"/>
                    <a:pt x="506307" y="278077"/>
                  </a:cubicBezTo>
                  <a:lnTo>
                    <a:pt x="506307" y="581394"/>
                  </a:lnTo>
                  <a:cubicBezTo>
                    <a:pt x="506307" y="595435"/>
                    <a:pt x="494916" y="606722"/>
                    <a:pt x="480943" y="606722"/>
                  </a:cubicBezTo>
                  <a:lnTo>
                    <a:pt x="25275" y="606722"/>
                  </a:lnTo>
                  <a:cubicBezTo>
                    <a:pt x="11302" y="606722"/>
                    <a:pt x="0" y="595435"/>
                    <a:pt x="0" y="581394"/>
                  </a:cubicBezTo>
                  <a:lnTo>
                    <a:pt x="0" y="278077"/>
                  </a:lnTo>
                  <a:cubicBezTo>
                    <a:pt x="0" y="264124"/>
                    <a:pt x="11302" y="252749"/>
                    <a:pt x="25275" y="252749"/>
                  </a:cubicBezTo>
                  <a:lnTo>
                    <a:pt x="379753" y="252749"/>
                  </a:lnTo>
                  <a:lnTo>
                    <a:pt x="379753" y="176942"/>
                  </a:lnTo>
                  <a:cubicBezTo>
                    <a:pt x="379753" y="107267"/>
                    <a:pt x="322972" y="50568"/>
                    <a:pt x="253109" y="50568"/>
                  </a:cubicBezTo>
                  <a:cubicBezTo>
                    <a:pt x="183335" y="50568"/>
                    <a:pt x="126554" y="107267"/>
                    <a:pt x="126554" y="176942"/>
                  </a:cubicBezTo>
                  <a:cubicBezTo>
                    <a:pt x="126554" y="190895"/>
                    <a:pt x="115252" y="202270"/>
                    <a:pt x="101279" y="202270"/>
                  </a:cubicBezTo>
                  <a:cubicBezTo>
                    <a:pt x="87306" y="202270"/>
                    <a:pt x="75915" y="190895"/>
                    <a:pt x="75915" y="176942"/>
                  </a:cubicBezTo>
                  <a:cubicBezTo>
                    <a:pt x="75915" y="79362"/>
                    <a:pt x="155389" y="0"/>
                    <a:pt x="253109" y="0"/>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sp>
        <p:nvSpPr>
          <p:cNvPr id="56" name="矩形 55"/>
          <p:cNvSpPr/>
          <p:nvPr/>
        </p:nvSpPr>
        <p:spPr>
          <a:xfrm>
            <a:off x="7990296" y="1927683"/>
            <a:ext cx="2501951" cy="423545"/>
          </a:xfrm>
          <a:prstGeom prst="rect">
            <a:avLst/>
          </a:prstGeom>
        </p:spPr>
        <p:txBody>
          <a:bodyPr wrap="square">
            <a:spAutoFit/>
            <a:scene3d>
              <a:camera prst="orthographicFront"/>
              <a:lightRig rig="threePt" dir="t"/>
            </a:scene3d>
            <a:sp3d contourW="12700"/>
          </a:bodyPr>
          <a:lstStyle/>
          <a:p>
            <a:pP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分层原理</a:t>
            </a:r>
          </a:p>
        </p:txBody>
      </p:sp>
      <p:sp>
        <p:nvSpPr>
          <p:cNvPr id="57" name="矩形 56"/>
          <p:cNvSpPr/>
          <p:nvPr/>
        </p:nvSpPr>
        <p:spPr>
          <a:xfrm>
            <a:off x="7990296" y="5020892"/>
            <a:ext cx="2501951" cy="423545"/>
          </a:xfrm>
          <a:prstGeom prst="rect">
            <a:avLst/>
          </a:prstGeom>
        </p:spPr>
        <p:txBody>
          <a:bodyPr wrap="square">
            <a:spAutoFit/>
            <a:scene3d>
              <a:camera prst="orthographicFront"/>
              <a:lightRig rig="threePt" dir="t"/>
            </a:scene3d>
            <a:sp3d contourW="12700"/>
          </a:bodyPr>
          <a:lstStyle/>
          <a:p>
            <a:pP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实际应用</a:t>
            </a:r>
          </a:p>
        </p:txBody>
      </p:sp>
      <p:grpSp>
        <p:nvGrpSpPr>
          <p:cNvPr id="58" name="组合 57"/>
          <p:cNvGrpSpPr/>
          <p:nvPr/>
        </p:nvGrpSpPr>
        <p:grpSpPr>
          <a:xfrm>
            <a:off x="1235671" y="1927683"/>
            <a:ext cx="2965476" cy="770077"/>
            <a:chOff x="8386922" y="2192795"/>
            <a:chExt cx="2965476" cy="770077"/>
          </a:xfrm>
        </p:grpSpPr>
        <p:sp>
          <p:nvSpPr>
            <p:cNvPr id="59" name="矩形 58"/>
            <p:cNvSpPr/>
            <p:nvPr/>
          </p:nvSpPr>
          <p:spPr>
            <a:xfrm>
              <a:off x="8850447" y="2192795"/>
              <a:ext cx="2501951" cy="423545"/>
            </a:xfrm>
            <a:prstGeom prst="rect">
              <a:avLst/>
            </a:prstGeom>
          </p:spPr>
          <p:txBody>
            <a:bodyPr wrap="square">
              <a:spAutoFit/>
              <a:scene3d>
                <a:camera prst="orthographicFront"/>
                <a:lightRig rig="threePt" dir="t"/>
              </a:scene3d>
              <a:sp3d contourW="12700"/>
            </a:bodyPr>
            <a:lstStyle/>
            <a:p>
              <a:pPr algn="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模型概述</a:t>
              </a:r>
            </a:p>
          </p:txBody>
        </p:sp>
        <p:sp>
          <p:nvSpPr>
            <p:cNvPr id="60" name="文本框 59"/>
            <p:cNvSpPr txBox="1"/>
            <p:nvPr/>
          </p:nvSpPr>
          <p:spPr>
            <a:xfrm>
              <a:off x="8386922" y="2594572"/>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计算机网络模型概述阶段主要讲解OSI七层模型和TCP/IP四层体系结构，阐述各层功能及协议组成，分析数据传输流程。</a:t>
              </a:r>
            </a:p>
          </p:txBody>
        </p:sp>
      </p:grpSp>
      <p:sp>
        <p:nvSpPr>
          <p:cNvPr id="61" name="矩形 60"/>
          <p:cNvSpPr/>
          <p:nvPr/>
        </p:nvSpPr>
        <p:spPr>
          <a:xfrm>
            <a:off x="1699196" y="5020892"/>
            <a:ext cx="2501951" cy="423545"/>
          </a:xfrm>
          <a:prstGeom prst="rect">
            <a:avLst/>
          </a:prstGeom>
        </p:spPr>
        <p:txBody>
          <a:bodyPr wrap="square">
            <a:spAutoFit/>
            <a:scene3d>
              <a:camera prst="orthographicFront"/>
              <a:lightRig rig="threePt" dir="t"/>
            </a:scene3d>
            <a:sp3d contourW="12700"/>
          </a:bodyPr>
          <a:lstStyle/>
          <a:p>
            <a:pPr algn="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协议对应</a:t>
            </a:r>
          </a:p>
        </p:txBody>
      </p:sp>
      <p:sp>
        <p:nvSpPr>
          <p:cNvPr id="62" name="矩形 61"/>
          <p:cNvSpPr/>
          <p:nvPr/>
        </p:nvSpPr>
        <p:spPr>
          <a:xfrm>
            <a:off x="7990296" y="3474288"/>
            <a:ext cx="2501951" cy="423545"/>
          </a:xfrm>
          <a:prstGeom prst="rect">
            <a:avLst/>
          </a:prstGeom>
        </p:spPr>
        <p:txBody>
          <a:bodyPr wrap="square">
            <a:spAutoFit/>
            <a:scene3d>
              <a:camera prst="orthographicFront"/>
              <a:lightRig rig="threePt" dir="t"/>
            </a:scene3d>
            <a:sp3d contourW="12700"/>
          </a:bodyPr>
          <a:lstStyle/>
          <a:p>
            <a:pP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数据传输</a:t>
            </a:r>
          </a:p>
        </p:txBody>
      </p:sp>
      <p:sp>
        <p:nvSpPr>
          <p:cNvPr id="63" name="矩形 62"/>
          <p:cNvSpPr/>
          <p:nvPr/>
        </p:nvSpPr>
        <p:spPr>
          <a:xfrm>
            <a:off x="1699196" y="3474288"/>
            <a:ext cx="2501951" cy="423545"/>
          </a:xfrm>
          <a:prstGeom prst="rect">
            <a:avLst/>
          </a:prstGeom>
        </p:spPr>
        <p:txBody>
          <a:bodyPr wrap="square">
            <a:spAutoFit/>
            <a:scene3d>
              <a:camera prst="orthographicFront"/>
              <a:lightRig rig="threePt" dir="t"/>
            </a:scene3d>
            <a:sp3d contourW="12700"/>
          </a:bodyPr>
          <a:lstStyle/>
          <a:p>
            <a:pPr algn="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各层功能</a:t>
            </a:r>
          </a:p>
        </p:txBody>
      </p:sp>
      <p:sp>
        <p:nvSpPr>
          <p:cNvPr id="64" name="zoom-tool_72585"/>
          <p:cNvSpPr>
            <a:spLocks noChangeAspect="1"/>
          </p:cNvSpPr>
          <p:nvPr/>
        </p:nvSpPr>
        <p:spPr bwMode="auto">
          <a:xfrm>
            <a:off x="5767224" y="3486290"/>
            <a:ext cx="609685" cy="588572"/>
          </a:xfrm>
          <a:custGeom>
            <a:avLst/>
            <a:gdLst>
              <a:gd name="T0" fmla="*/ 8270 w 8441"/>
              <a:gd name="T1" fmla="*/ 6791 h 8160"/>
              <a:gd name="T2" fmla="*/ 5734 w 8441"/>
              <a:gd name="T3" fmla="*/ 4255 h 8160"/>
              <a:gd name="T4" fmla="*/ 5225 w 8441"/>
              <a:gd name="T5" fmla="*/ 848 h 8160"/>
              <a:gd name="T6" fmla="*/ 3177 w 8441"/>
              <a:gd name="T7" fmla="*/ 0 h 8160"/>
              <a:gd name="T8" fmla="*/ 1130 w 8441"/>
              <a:gd name="T9" fmla="*/ 848 h 8160"/>
              <a:gd name="T10" fmla="*/ 1130 w 8441"/>
              <a:gd name="T11" fmla="*/ 4944 h 8160"/>
              <a:gd name="T12" fmla="*/ 3177 w 8441"/>
              <a:gd name="T13" fmla="*/ 5792 h 8160"/>
              <a:gd name="T14" fmla="*/ 4538 w 8441"/>
              <a:gd name="T15" fmla="*/ 5454 h 8160"/>
              <a:gd name="T16" fmla="*/ 7072 w 8441"/>
              <a:gd name="T17" fmla="*/ 7988 h 8160"/>
              <a:gd name="T18" fmla="*/ 7486 w 8441"/>
              <a:gd name="T19" fmla="*/ 8160 h 8160"/>
              <a:gd name="T20" fmla="*/ 7901 w 8441"/>
              <a:gd name="T21" fmla="*/ 7988 h 8160"/>
              <a:gd name="T22" fmla="*/ 8270 w 8441"/>
              <a:gd name="T23" fmla="*/ 7620 h 8160"/>
              <a:gd name="T24" fmla="*/ 8441 w 8441"/>
              <a:gd name="T25" fmla="*/ 7205 h 8160"/>
              <a:gd name="T26" fmla="*/ 8270 w 8441"/>
              <a:gd name="T27" fmla="*/ 6791 h 8160"/>
              <a:gd name="T28" fmla="*/ 1793 w 8441"/>
              <a:gd name="T29" fmla="*/ 4281 h 8160"/>
              <a:gd name="T30" fmla="*/ 1793 w 8441"/>
              <a:gd name="T31" fmla="*/ 1511 h 8160"/>
              <a:gd name="T32" fmla="*/ 3177 w 8441"/>
              <a:gd name="T33" fmla="*/ 938 h 8160"/>
              <a:gd name="T34" fmla="*/ 4562 w 8441"/>
              <a:gd name="T35" fmla="*/ 1511 h 8160"/>
              <a:gd name="T36" fmla="*/ 4562 w 8441"/>
              <a:gd name="T37" fmla="*/ 4281 h 8160"/>
              <a:gd name="T38" fmla="*/ 3177 w 8441"/>
              <a:gd name="T39" fmla="*/ 4854 h 8160"/>
              <a:gd name="T40" fmla="*/ 1793 w 8441"/>
              <a:gd name="T41" fmla="*/ 4281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441" h="8160">
                <a:moveTo>
                  <a:pt x="8270" y="6791"/>
                </a:moveTo>
                <a:lnTo>
                  <a:pt x="5734" y="4255"/>
                </a:lnTo>
                <a:cubicBezTo>
                  <a:pt x="6316" y="3161"/>
                  <a:pt x="6146" y="1769"/>
                  <a:pt x="5225" y="848"/>
                </a:cubicBezTo>
                <a:cubicBezTo>
                  <a:pt x="4678" y="301"/>
                  <a:pt x="3951" y="0"/>
                  <a:pt x="3177" y="0"/>
                </a:cubicBezTo>
                <a:cubicBezTo>
                  <a:pt x="2404" y="0"/>
                  <a:pt x="1676" y="301"/>
                  <a:pt x="1130" y="848"/>
                </a:cubicBezTo>
                <a:cubicBezTo>
                  <a:pt x="0" y="1977"/>
                  <a:pt x="0" y="3815"/>
                  <a:pt x="1130" y="4944"/>
                </a:cubicBezTo>
                <a:cubicBezTo>
                  <a:pt x="1677" y="5491"/>
                  <a:pt x="2404" y="5792"/>
                  <a:pt x="3177" y="5792"/>
                </a:cubicBezTo>
                <a:cubicBezTo>
                  <a:pt x="3660" y="5792"/>
                  <a:pt x="4124" y="5675"/>
                  <a:pt x="4538" y="5454"/>
                </a:cubicBezTo>
                <a:lnTo>
                  <a:pt x="7072" y="7988"/>
                </a:lnTo>
                <a:cubicBezTo>
                  <a:pt x="7183" y="8099"/>
                  <a:pt x="7330" y="8160"/>
                  <a:pt x="7486" y="8160"/>
                </a:cubicBezTo>
                <a:cubicBezTo>
                  <a:pt x="7643" y="8160"/>
                  <a:pt x="7790" y="8099"/>
                  <a:pt x="7901" y="7988"/>
                </a:cubicBezTo>
                <a:lnTo>
                  <a:pt x="8270" y="7620"/>
                </a:lnTo>
                <a:cubicBezTo>
                  <a:pt x="8380" y="7509"/>
                  <a:pt x="8441" y="7362"/>
                  <a:pt x="8441" y="7205"/>
                </a:cubicBezTo>
                <a:cubicBezTo>
                  <a:pt x="8441" y="7049"/>
                  <a:pt x="8380" y="6901"/>
                  <a:pt x="8270" y="6791"/>
                </a:cubicBezTo>
                <a:close/>
                <a:moveTo>
                  <a:pt x="1793" y="4281"/>
                </a:moveTo>
                <a:cubicBezTo>
                  <a:pt x="1029" y="3517"/>
                  <a:pt x="1029" y="2275"/>
                  <a:pt x="1793" y="1511"/>
                </a:cubicBezTo>
                <a:cubicBezTo>
                  <a:pt x="2163" y="1142"/>
                  <a:pt x="2654" y="938"/>
                  <a:pt x="3177" y="938"/>
                </a:cubicBezTo>
                <a:cubicBezTo>
                  <a:pt x="3700" y="938"/>
                  <a:pt x="4192" y="1142"/>
                  <a:pt x="4562" y="1511"/>
                </a:cubicBezTo>
                <a:cubicBezTo>
                  <a:pt x="5325" y="2275"/>
                  <a:pt x="5325" y="3517"/>
                  <a:pt x="4562" y="4281"/>
                </a:cubicBezTo>
                <a:cubicBezTo>
                  <a:pt x="4192" y="4650"/>
                  <a:pt x="3700" y="4854"/>
                  <a:pt x="3177" y="4854"/>
                </a:cubicBezTo>
                <a:cubicBezTo>
                  <a:pt x="2654" y="4854"/>
                  <a:pt x="2163" y="4650"/>
                  <a:pt x="1793" y="4281"/>
                </a:cubicBezTo>
                <a:close/>
              </a:path>
            </a:pathLst>
          </a:custGeom>
          <a:solidFill>
            <a:schemeClr val="tx1">
              <a:lumMod val="65000"/>
              <a:lumOff val="35000"/>
            </a:schemeClr>
          </a:solidFill>
          <a:ln>
            <a:noFill/>
          </a:ln>
        </p:spPr>
        <p:txBody>
          <a:bodyPr/>
          <a:lstStyle/>
          <a:p>
            <a:endParaRPr lang="zh-CN" altLang="en-US">
              <a:cs typeface="+mn-ea"/>
              <a:sym typeface="+mn-lt"/>
            </a:endParaRPr>
          </a:p>
        </p:txBody>
      </p:sp>
      <p:sp>
        <p:nvSpPr>
          <p:cNvPr id="65" name="文本框 64"/>
          <p:cNvSpPr txBox="1"/>
          <p:nvPr/>
        </p:nvSpPr>
        <p:spPr>
          <a:xfrm>
            <a:off x="1188717" y="3879375"/>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计算机网络各层功能包括物理层传输比特流、数据链路层帧传输、网络层路由选择、传输层端到端通信、应用层用户服务接口。</a:t>
            </a:r>
          </a:p>
        </p:txBody>
      </p:sp>
      <p:sp>
        <p:nvSpPr>
          <p:cNvPr id="66" name="文本框 65"/>
          <p:cNvSpPr txBox="1"/>
          <p:nvPr/>
        </p:nvSpPr>
        <p:spPr>
          <a:xfrm>
            <a:off x="1235671" y="5422530"/>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协议对应阶段教学重点包括：分层模型、协议功能、数据封装解封装、协议交互时序及典型应用场景分析。</a:t>
            </a:r>
          </a:p>
        </p:txBody>
      </p:sp>
      <p:sp>
        <p:nvSpPr>
          <p:cNvPr id="67" name="文本框 66"/>
          <p:cNvSpPr txBox="1"/>
          <p:nvPr/>
        </p:nvSpPr>
        <p:spPr>
          <a:xfrm>
            <a:off x="7983203" y="2311628"/>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计算机网络分层原理阶段主要讲解OSI七层模型和TCP/IP四层体系结构，阐述各层功能、协议及层间接口关系，强调模块化设计思想。</a:t>
            </a:r>
          </a:p>
        </p:txBody>
      </p:sp>
      <p:sp>
        <p:nvSpPr>
          <p:cNvPr id="68" name="文本框 67"/>
          <p:cNvSpPr txBox="1"/>
          <p:nvPr/>
        </p:nvSpPr>
        <p:spPr>
          <a:xfrm>
            <a:off x="7943719" y="3847773"/>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数据传输阶段主要包括数据封装、传输介质选择、信号编码、差错控制及流量管理等关键技术环节。</a:t>
            </a:r>
          </a:p>
        </p:txBody>
      </p:sp>
      <p:sp>
        <p:nvSpPr>
          <p:cNvPr id="69" name="文本框 68"/>
          <p:cNvSpPr txBox="1"/>
          <p:nvPr/>
        </p:nvSpPr>
        <p:spPr>
          <a:xfrm>
            <a:off x="8039753" y="5422530"/>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讲解网络协议配置、服务器搭建及故障排查，结合实验演示企业级网络部署与优化实践。</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 calcmode="lin" valueType="num">
                                      <p:cBhvr>
                                        <p:cTn id="9" dur="500" fill="hold"/>
                                        <p:tgtEl>
                                          <p:spTgt spid="26"/>
                                        </p:tgtEl>
                                        <p:attrNameLst>
                                          <p:attrName>style.rotation</p:attrName>
                                        </p:attrNameLst>
                                      </p:cBhvr>
                                      <p:tavLst>
                                        <p:tav tm="0">
                                          <p:val>
                                            <p:fltVal val="360"/>
                                          </p:val>
                                        </p:tav>
                                        <p:tav tm="100000">
                                          <p:val>
                                            <p:fltVal val="0"/>
                                          </p:val>
                                        </p:tav>
                                      </p:tavLst>
                                    </p:anim>
                                    <p:animEffect transition="in" filter="fade">
                                      <p:cBhvr>
                                        <p:cTn id="10" dur="500"/>
                                        <p:tgtEl>
                                          <p:spTgt spid="26"/>
                                        </p:tgtEl>
                                      </p:cBhvr>
                                    </p:animEffect>
                                  </p:childTnLst>
                                </p:cTn>
                              </p:par>
                              <p:par>
                                <p:cTn id="11" presetID="53" presetClass="entr" presetSubtype="16" fill="hold" nodeType="withEffect">
                                  <p:stCondLst>
                                    <p:cond delay="0"/>
                                  </p:stCondLst>
                                  <p:childTnLst>
                                    <p:set>
                                      <p:cBhvr>
                                        <p:cTn id="12" dur="1" fill="hold">
                                          <p:stCondLst>
                                            <p:cond delay="0"/>
                                          </p:stCondLst>
                                        </p:cTn>
                                        <p:tgtEl>
                                          <p:spTgt spid="64"/>
                                        </p:tgtEl>
                                        <p:attrNameLst>
                                          <p:attrName>style.visibility</p:attrName>
                                        </p:attrNameLst>
                                      </p:cBhvr>
                                      <p:to>
                                        <p:strVal val="visible"/>
                                      </p:to>
                                    </p:set>
                                    <p:anim calcmode="lin" valueType="num">
                                      <p:cBhvr>
                                        <p:cTn id="13" dur="500" fill="hold"/>
                                        <p:tgtEl>
                                          <p:spTgt spid="64"/>
                                        </p:tgtEl>
                                        <p:attrNameLst>
                                          <p:attrName>ppt_w</p:attrName>
                                        </p:attrNameLst>
                                      </p:cBhvr>
                                      <p:tavLst>
                                        <p:tav tm="0">
                                          <p:val>
                                            <p:fltVal val="0"/>
                                          </p:val>
                                        </p:tav>
                                        <p:tav tm="100000">
                                          <p:val>
                                            <p:strVal val="#ppt_w"/>
                                          </p:val>
                                        </p:tav>
                                      </p:tavLst>
                                    </p:anim>
                                    <p:anim calcmode="lin" valueType="num">
                                      <p:cBhvr>
                                        <p:cTn id="14" dur="500" fill="hold"/>
                                        <p:tgtEl>
                                          <p:spTgt spid="64"/>
                                        </p:tgtEl>
                                        <p:attrNameLst>
                                          <p:attrName>ppt_h</p:attrName>
                                        </p:attrNameLst>
                                      </p:cBhvr>
                                      <p:tavLst>
                                        <p:tav tm="0">
                                          <p:val>
                                            <p:fltVal val="0"/>
                                          </p:val>
                                        </p:tav>
                                        <p:tav tm="100000">
                                          <p:val>
                                            <p:strVal val="#ppt_h"/>
                                          </p:val>
                                        </p:tav>
                                      </p:tavLst>
                                    </p:anim>
                                    <p:animEffect transition="in" filter="fade">
                                      <p:cBhvr>
                                        <p:cTn id="15" dur="500"/>
                                        <p:tgtEl>
                                          <p:spTgt spid="64"/>
                                        </p:tgtEl>
                                      </p:cBhvr>
                                    </p:animEffect>
                                  </p:childTnLst>
                                </p:cTn>
                              </p:par>
                            </p:childTnLst>
                          </p:cTn>
                        </p:par>
                        <p:par>
                          <p:cTn id="16" fill="hold">
                            <p:stCondLst>
                              <p:cond delay="500"/>
                            </p:stCondLst>
                            <p:childTnLst>
                              <p:par>
                                <p:cTn id="17" presetID="49" presetClass="entr" presetSubtype="0" decel="100000" fill="hold" nodeType="after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p:cTn id="19" dur="500" fill="hold"/>
                                        <p:tgtEl>
                                          <p:spTgt spid="39"/>
                                        </p:tgtEl>
                                        <p:attrNameLst>
                                          <p:attrName>ppt_w</p:attrName>
                                        </p:attrNameLst>
                                      </p:cBhvr>
                                      <p:tavLst>
                                        <p:tav tm="0">
                                          <p:val>
                                            <p:fltVal val="0"/>
                                          </p:val>
                                        </p:tav>
                                        <p:tav tm="100000">
                                          <p:val>
                                            <p:strVal val="#ppt_w"/>
                                          </p:val>
                                        </p:tav>
                                      </p:tavLst>
                                    </p:anim>
                                    <p:anim calcmode="lin" valueType="num">
                                      <p:cBhvr>
                                        <p:cTn id="20" dur="500" fill="hold"/>
                                        <p:tgtEl>
                                          <p:spTgt spid="39"/>
                                        </p:tgtEl>
                                        <p:attrNameLst>
                                          <p:attrName>ppt_h</p:attrName>
                                        </p:attrNameLst>
                                      </p:cBhvr>
                                      <p:tavLst>
                                        <p:tav tm="0">
                                          <p:val>
                                            <p:fltVal val="0"/>
                                          </p:val>
                                        </p:tav>
                                        <p:tav tm="100000">
                                          <p:val>
                                            <p:strVal val="#ppt_h"/>
                                          </p:val>
                                        </p:tav>
                                      </p:tavLst>
                                    </p:anim>
                                    <p:anim calcmode="lin" valueType="num">
                                      <p:cBhvr>
                                        <p:cTn id="21" dur="500" fill="hold"/>
                                        <p:tgtEl>
                                          <p:spTgt spid="39"/>
                                        </p:tgtEl>
                                        <p:attrNameLst>
                                          <p:attrName>style.rotation</p:attrName>
                                        </p:attrNameLst>
                                      </p:cBhvr>
                                      <p:tavLst>
                                        <p:tav tm="0">
                                          <p:val>
                                            <p:fltVal val="360"/>
                                          </p:val>
                                        </p:tav>
                                        <p:tav tm="100000">
                                          <p:val>
                                            <p:fltVal val="0"/>
                                          </p:val>
                                        </p:tav>
                                      </p:tavLst>
                                    </p:anim>
                                    <p:animEffect transition="in" filter="fade">
                                      <p:cBhvr>
                                        <p:cTn id="22" dur="500"/>
                                        <p:tgtEl>
                                          <p:spTgt spid="39"/>
                                        </p:tgtEl>
                                      </p:cBhvr>
                                    </p:animEffect>
                                  </p:childTnLst>
                                </p:cTn>
                              </p:par>
                              <p:par>
                                <p:cTn id="23" presetID="53" presetClass="entr" presetSubtype="528"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 calcmode="lin" valueType="num">
                                      <p:cBhvr>
                                        <p:cTn id="25" dur="500" fill="hold"/>
                                        <p:tgtEl>
                                          <p:spTgt spid="39"/>
                                        </p:tgtEl>
                                        <p:attrNameLst>
                                          <p:attrName>ppt_w</p:attrName>
                                        </p:attrNameLst>
                                      </p:cBhvr>
                                      <p:tavLst>
                                        <p:tav tm="0">
                                          <p:val>
                                            <p:fltVal val="0"/>
                                          </p:val>
                                        </p:tav>
                                        <p:tav tm="100000">
                                          <p:val>
                                            <p:strVal val="#ppt_w"/>
                                          </p:val>
                                        </p:tav>
                                      </p:tavLst>
                                    </p:anim>
                                    <p:anim calcmode="lin" valueType="num">
                                      <p:cBhvr>
                                        <p:cTn id="26" dur="500" fill="hold"/>
                                        <p:tgtEl>
                                          <p:spTgt spid="39"/>
                                        </p:tgtEl>
                                        <p:attrNameLst>
                                          <p:attrName>ppt_h</p:attrName>
                                        </p:attrNameLst>
                                      </p:cBhvr>
                                      <p:tavLst>
                                        <p:tav tm="0">
                                          <p:val>
                                            <p:fltVal val="0"/>
                                          </p:val>
                                        </p:tav>
                                        <p:tav tm="100000">
                                          <p:val>
                                            <p:strVal val="#ppt_h"/>
                                          </p:val>
                                        </p:tav>
                                      </p:tavLst>
                                    </p:anim>
                                    <p:animEffect transition="in" filter="fade">
                                      <p:cBhvr>
                                        <p:cTn id="27" dur="500"/>
                                        <p:tgtEl>
                                          <p:spTgt spid="39"/>
                                        </p:tgtEl>
                                      </p:cBhvr>
                                    </p:animEffect>
                                    <p:anim calcmode="lin" valueType="num">
                                      <p:cBhvr>
                                        <p:cTn id="28" dur="500" fill="hold"/>
                                        <p:tgtEl>
                                          <p:spTgt spid="39"/>
                                        </p:tgtEl>
                                        <p:attrNameLst>
                                          <p:attrName>ppt_x</p:attrName>
                                        </p:attrNameLst>
                                      </p:cBhvr>
                                      <p:tavLst>
                                        <p:tav tm="0">
                                          <p:val>
                                            <p:fltVal val="0.5"/>
                                          </p:val>
                                        </p:tav>
                                        <p:tav tm="100000">
                                          <p:val>
                                            <p:strVal val="#ppt_x"/>
                                          </p:val>
                                        </p:tav>
                                      </p:tavLst>
                                    </p:anim>
                                    <p:anim calcmode="lin" valueType="num">
                                      <p:cBhvr>
                                        <p:cTn id="29" dur="500" fill="hold"/>
                                        <p:tgtEl>
                                          <p:spTgt spid="39"/>
                                        </p:tgtEl>
                                        <p:attrNameLst>
                                          <p:attrName>ppt_y</p:attrName>
                                        </p:attrNameLst>
                                      </p:cBhvr>
                                      <p:tavLst>
                                        <p:tav tm="0">
                                          <p:val>
                                            <p:fltVal val="0.5"/>
                                          </p:val>
                                        </p:tav>
                                        <p:tav tm="100000">
                                          <p:val>
                                            <p:strVal val="#ppt_y"/>
                                          </p:val>
                                        </p:tav>
                                      </p:tavLst>
                                    </p:anim>
                                  </p:childTnLst>
                                </p:cTn>
                              </p:par>
                              <p:par>
                                <p:cTn id="30" presetID="49" presetClass="entr" presetSubtype="0" decel="100000" fill="hold" nodeType="withEffect">
                                  <p:stCondLst>
                                    <p:cond delay="0"/>
                                  </p:stCondLst>
                                  <p:childTnLst>
                                    <p:set>
                                      <p:cBhvr>
                                        <p:cTn id="31" dur="1" fill="hold">
                                          <p:stCondLst>
                                            <p:cond delay="0"/>
                                          </p:stCondLst>
                                        </p:cTn>
                                        <p:tgtEl>
                                          <p:spTgt spid="53"/>
                                        </p:tgtEl>
                                        <p:attrNameLst>
                                          <p:attrName>style.visibility</p:attrName>
                                        </p:attrNameLst>
                                      </p:cBhvr>
                                      <p:to>
                                        <p:strVal val="visible"/>
                                      </p:to>
                                    </p:set>
                                    <p:anim calcmode="lin" valueType="num">
                                      <p:cBhvr>
                                        <p:cTn id="32" dur="500" fill="hold"/>
                                        <p:tgtEl>
                                          <p:spTgt spid="53"/>
                                        </p:tgtEl>
                                        <p:attrNameLst>
                                          <p:attrName>ppt_w</p:attrName>
                                        </p:attrNameLst>
                                      </p:cBhvr>
                                      <p:tavLst>
                                        <p:tav tm="0">
                                          <p:val>
                                            <p:fltVal val="0"/>
                                          </p:val>
                                        </p:tav>
                                        <p:tav tm="100000">
                                          <p:val>
                                            <p:strVal val="#ppt_w"/>
                                          </p:val>
                                        </p:tav>
                                      </p:tavLst>
                                    </p:anim>
                                    <p:anim calcmode="lin" valueType="num">
                                      <p:cBhvr>
                                        <p:cTn id="33" dur="500" fill="hold"/>
                                        <p:tgtEl>
                                          <p:spTgt spid="53"/>
                                        </p:tgtEl>
                                        <p:attrNameLst>
                                          <p:attrName>ppt_h</p:attrName>
                                        </p:attrNameLst>
                                      </p:cBhvr>
                                      <p:tavLst>
                                        <p:tav tm="0">
                                          <p:val>
                                            <p:fltVal val="0"/>
                                          </p:val>
                                        </p:tav>
                                        <p:tav tm="100000">
                                          <p:val>
                                            <p:strVal val="#ppt_h"/>
                                          </p:val>
                                        </p:tav>
                                      </p:tavLst>
                                    </p:anim>
                                    <p:anim calcmode="lin" valueType="num">
                                      <p:cBhvr>
                                        <p:cTn id="34" dur="500" fill="hold"/>
                                        <p:tgtEl>
                                          <p:spTgt spid="53"/>
                                        </p:tgtEl>
                                        <p:attrNameLst>
                                          <p:attrName>style.rotation</p:attrName>
                                        </p:attrNameLst>
                                      </p:cBhvr>
                                      <p:tavLst>
                                        <p:tav tm="0">
                                          <p:val>
                                            <p:fltVal val="360"/>
                                          </p:val>
                                        </p:tav>
                                        <p:tav tm="100000">
                                          <p:val>
                                            <p:fltVal val="0"/>
                                          </p:val>
                                        </p:tav>
                                      </p:tavLst>
                                    </p:anim>
                                    <p:animEffect transition="in" filter="fade">
                                      <p:cBhvr>
                                        <p:cTn id="35" dur="500"/>
                                        <p:tgtEl>
                                          <p:spTgt spid="53"/>
                                        </p:tgtEl>
                                      </p:cBhvr>
                                    </p:animEffect>
                                  </p:childTnLst>
                                </p:cTn>
                              </p:par>
                              <p:par>
                                <p:cTn id="36" presetID="53" presetClass="entr" presetSubtype="528" fill="hold" nodeType="withEffect">
                                  <p:stCondLst>
                                    <p:cond delay="0"/>
                                  </p:stCondLst>
                                  <p:childTnLst>
                                    <p:set>
                                      <p:cBhvr>
                                        <p:cTn id="37" dur="1" fill="hold">
                                          <p:stCondLst>
                                            <p:cond delay="0"/>
                                          </p:stCondLst>
                                        </p:cTn>
                                        <p:tgtEl>
                                          <p:spTgt spid="53"/>
                                        </p:tgtEl>
                                        <p:attrNameLst>
                                          <p:attrName>style.visibility</p:attrName>
                                        </p:attrNameLst>
                                      </p:cBhvr>
                                      <p:to>
                                        <p:strVal val="visible"/>
                                      </p:to>
                                    </p:set>
                                    <p:anim calcmode="lin" valueType="num">
                                      <p:cBhvr>
                                        <p:cTn id="38" dur="500" fill="hold"/>
                                        <p:tgtEl>
                                          <p:spTgt spid="53"/>
                                        </p:tgtEl>
                                        <p:attrNameLst>
                                          <p:attrName>ppt_w</p:attrName>
                                        </p:attrNameLst>
                                      </p:cBhvr>
                                      <p:tavLst>
                                        <p:tav tm="0">
                                          <p:val>
                                            <p:fltVal val="0"/>
                                          </p:val>
                                        </p:tav>
                                        <p:tav tm="100000">
                                          <p:val>
                                            <p:strVal val="#ppt_w"/>
                                          </p:val>
                                        </p:tav>
                                      </p:tavLst>
                                    </p:anim>
                                    <p:anim calcmode="lin" valueType="num">
                                      <p:cBhvr>
                                        <p:cTn id="39" dur="500" fill="hold"/>
                                        <p:tgtEl>
                                          <p:spTgt spid="53"/>
                                        </p:tgtEl>
                                        <p:attrNameLst>
                                          <p:attrName>ppt_h</p:attrName>
                                        </p:attrNameLst>
                                      </p:cBhvr>
                                      <p:tavLst>
                                        <p:tav tm="0">
                                          <p:val>
                                            <p:fltVal val="0"/>
                                          </p:val>
                                        </p:tav>
                                        <p:tav tm="100000">
                                          <p:val>
                                            <p:strVal val="#ppt_h"/>
                                          </p:val>
                                        </p:tav>
                                      </p:tavLst>
                                    </p:anim>
                                    <p:animEffect transition="in" filter="fade">
                                      <p:cBhvr>
                                        <p:cTn id="40" dur="500"/>
                                        <p:tgtEl>
                                          <p:spTgt spid="53"/>
                                        </p:tgtEl>
                                      </p:cBhvr>
                                    </p:animEffect>
                                    <p:anim calcmode="lin" valueType="num">
                                      <p:cBhvr>
                                        <p:cTn id="41" dur="500" fill="hold"/>
                                        <p:tgtEl>
                                          <p:spTgt spid="53"/>
                                        </p:tgtEl>
                                        <p:attrNameLst>
                                          <p:attrName>ppt_x</p:attrName>
                                        </p:attrNameLst>
                                      </p:cBhvr>
                                      <p:tavLst>
                                        <p:tav tm="0">
                                          <p:val>
                                            <p:fltVal val="0.5"/>
                                          </p:val>
                                        </p:tav>
                                        <p:tav tm="100000">
                                          <p:val>
                                            <p:strVal val="#ppt_x"/>
                                          </p:val>
                                        </p:tav>
                                      </p:tavLst>
                                    </p:anim>
                                    <p:anim calcmode="lin" valueType="num">
                                      <p:cBhvr>
                                        <p:cTn id="42" dur="500" fill="hold"/>
                                        <p:tgtEl>
                                          <p:spTgt spid="53"/>
                                        </p:tgtEl>
                                        <p:attrNameLst>
                                          <p:attrName>ppt_y</p:attrName>
                                        </p:attrNameLst>
                                      </p:cBhvr>
                                      <p:tavLst>
                                        <p:tav tm="0">
                                          <p:val>
                                            <p:fltVal val="0.5"/>
                                          </p:val>
                                        </p:tav>
                                        <p:tav tm="100000">
                                          <p:val>
                                            <p:strVal val="#ppt_y"/>
                                          </p:val>
                                        </p:tav>
                                      </p:tavLst>
                                    </p:anim>
                                  </p:childTnLst>
                                </p:cTn>
                              </p:par>
                              <p:par>
                                <p:cTn id="43" presetID="49" presetClass="entr" presetSubtype="0" decel="100000" fill="hold" nodeType="withEffect">
                                  <p:stCondLst>
                                    <p:cond delay="0"/>
                                  </p:stCondLst>
                                  <p:childTnLst>
                                    <p:set>
                                      <p:cBhvr>
                                        <p:cTn id="44" dur="1" fill="hold">
                                          <p:stCondLst>
                                            <p:cond delay="0"/>
                                          </p:stCondLst>
                                        </p:cTn>
                                        <p:tgtEl>
                                          <p:spTgt spid="43"/>
                                        </p:tgtEl>
                                        <p:attrNameLst>
                                          <p:attrName>style.visibility</p:attrName>
                                        </p:attrNameLst>
                                      </p:cBhvr>
                                      <p:to>
                                        <p:strVal val="visible"/>
                                      </p:to>
                                    </p:set>
                                    <p:anim calcmode="lin" valueType="num">
                                      <p:cBhvr>
                                        <p:cTn id="45" dur="500" fill="hold"/>
                                        <p:tgtEl>
                                          <p:spTgt spid="43"/>
                                        </p:tgtEl>
                                        <p:attrNameLst>
                                          <p:attrName>ppt_w</p:attrName>
                                        </p:attrNameLst>
                                      </p:cBhvr>
                                      <p:tavLst>
                                        <p:tav tm="0">
                                          <p:val>
                                            <p:fltVal val="0"/>
                                          </p:val>
                                        </p:tav>
                                        <p:tav tm="100000">
                                          <p:val>
                                            <p:strVal val="#ppt_w"/>
                                          </p:val>
                                        </p:tav>
                                      </p:tavLst>
                                    </p:anim>
                                    <p:anim calcmode="lin" valueType="num">
                                      <p:cBhvr>
                                        <p:cTn id="46" dur="500" fill="hold"/>
                                        <p:tgtEl>
                                          <p:spTgt spid="43"/>
                                        </p:tgtEl>
                                        <p:attrNameLst>
                                          <p:attrName>ppt_h</p:attrName>
                                        </p:attrNameLst>
                                      </p:cBhvr>
                                      <p:tavLst>
                                        <p:tav tm="0">
                                          <p:val>
                                            <p:fltVal val="0"/>
                                          </p:val>
                                        </p:tav>
                                        <p:tav tm="100000">
                                          <p:val>
                                            <p:strVal val="#ppt_h"/>
                                          </p:val>
                                        </p:tav>
                                      </p:tavLst>
                                    </p:anim>
                                    <p:anim calcmode="lin" valueType="num">
                                      <p:cBhvr>
                                        <p:cTn id="47" dur="500" fill="hold"/>
                                        <p:tgtEl>
                                          <p:spTgt spid="43"/>
                                        </p:tgtEl>
                                        <p:attrNameLst>
                                          <p:attrName>style.rotation</p:attrName>
                                        </p:attrNameLst>
                                      </p:cBhvr>
                                      <p:tavLst>
                                        <p:tav tm="0">
                                          <p:val>
                                            <p:fltVal val="360"/>
                                          </p:val>
                                        </p:tav>
                                        <p:tav tm="100000">
                                          <p:val>
                                            <p:fltVal val="0"/>
                                          </p:val>
                                        </p:tav>
                                      </p:tavLst>
                                    </p:anim>
                                    <p:animEffect transition="in" filter="fade">
                                      <p:cBhvr>
                                        <p:cTn id="48" dur="500"/>
                                        <p:tgtEl>
                                          <p:spTgt spid="43"/>
                                        </p:tgtEl>
                                      </p:cBhvr>
                                    </p:animEffect>
                                  </p:childTnLst>
                                </p:cTn>
                              </p:par>
                              <p:par>
                                <p:cTn id="49" presetID="53" presetClass="entr" presetSubtype="528" fill="hold" nodeType="withEffect">
                                  <p:stCondLst>
                                    <p:cond delay="0"/>
                                  </p:stCondLst>
                                  <p:childTnLst>
                                    <p:set>
                                      <p:cBhvr>
                                        <p:cTn id="50" dur="1" fill="hold">
                                          <p:stCondLst>
                                            <p:cond delay="0"/>
                                          </p:stCondLst>
                                        </p:cTn>
                                        <p:tgtEl>
                                          <p:spTgt spid="43"/>
                                        </p:tgtEl>
                                        <p:attrNameLst>
                                          <p:attrName>style.visibility</p:attrName>
                                        </p:attrNameLst>
                                      </p:cBhvr>
                                      <p:to>
                                        <p:strVal val="visible"/>
                                      </p:to>
                                    </p:set>
                                    <p:anim calcmode="lin" valueType="num">
                                      <p:cBhvr>
                                        <p:cTn id="51" dur="500" fill="hold"/>
                                        <p:tgtEl>
                                          <p:spTgt spid="43"/>
                                        </p:tgtEl>
                                        <p:attrNameLst>
                                          <p:attrName>ppt_w</p:attrName>
                                        </p:attrNameLst>
                                      </p:cBhvr>
                                      <p:tavLst>
                                        <p:tav tm="0">
                                          <p:val>
                                            <p:fltVal val="0"/>
                                          </p:val>
                                        </p:tav>
                                        <p:tav tm="100000">
                                          <p:val>
                                            <p:strVal val="#ppt_w"/>
                                          </p:val>
                                        </p:tav>
                                      </p:tavLst>
                                    </p:anim>
                                    <p:anim calcmode="lin" valueType="num">
                                      <p:cBhvr>
                                        <p:cTn id="52" dur="500" fill="hold"/>
                                        <p:tgtEl>
                                          <p:spTgt spid="43"/>
                                        </p:tgtEl>
                                        <p:attrNameLst>
                                          <p:attrName>ppt_h</p:attrName>
                                        </p:attrNameLst>
                                      </p:cBhvr>
                                      <p:tavLst>
                                        <p:tav tm="0">
                                          <p:val>
                                            <p:fltVal val="0"/>
                                          </p:val>
                                        </p:tav>
                                        <p:tav tm="100000">
                                          <p:val>
                                            <p:strVal val="#ppt_h"/>
                                          </p:val>
                                        </p:tav>
                                      </p:tavLst>
                                    </p:anim>
                                    <p:animEffect transition="in" filter="fade">
                                      <p:cBhvr>
                                        <p:cTn id="53" dur="500"/>
                                        <p:tgtEl>
                                          <p:spTgt spid="43"/>
                                        </p:tgtEl>
                                      </p:cBhvr>
                                    </p:animEffect>
                                    <p:anim calcmode="lin" valueType="num">
                                      <p:cBhvr>
                                        <p:cTn id="54" dur="500" fill="hold"/>
                                        <p:tgtEl>
                                          <p:spTgt spid="43"/>
                                        </p:tgtEl>
                                        <p:attrNameLst>
                                          <p:attrName>ppt_x</p:attrName>
                                        </p:attrNameLst>
                                      </p:cBhvr>
                                      <p:tavLst>
                                        <p:tav tm="0">
                                          <p:val>
                                            <p:fltVal val="0.5"/>
                                          </p:val>
                                        </p:tav>
                                        <p:tav tm="100000">
                                          <p:val>
                                            <p:strVal val="#ppt_x"/>
                                          </p:val>
                                        </p:tav>
                                      </p:tavLst>
                                    </p:anim>
                                    <p:anim calcmode="lin" valueType="num">
                                      <p:cBhvr>
                                        <p:cTn id="55" dur="500" fill="hold"/>
                                        <p:tgtEl>
                                          <p:spTgt spid="43"/>
                                        </p:tgtEl>
                                        <p:attrNameLst>
                                          <p:attrName>ppt_y</p:attrName>
                                        </p:attrNameLst>
                                      </p:cBhvr>
                                      <p:tavLst>
                                        <p:tav tm="0">
                                          <p:val>
                                            <p:fltVal val="0.5"/>
                                          </p:val>
                                        </p:tav>
                                        <p:tav tm="100000">
                                          <p:val>
                                            <p:strVal val="#ppt_y"/>
                                          </p:val>
                                        </p:tav>
                                      </p:tavLst>
                                    </p:anim>
                                  </p:childTnLst>
                                </p:cTn>
                              </p:par>
                              <p:par>
                                <p:cTn id="56" presetID="49" presetClass="entr" presetSubtype="0" decel="100000" fill="hold" nodeType="withEffect">
                                  <p:stCondLst>
                                    <p:cond delay="0"/>
                                  </p:stCondLst>
                                  <p:childTnLst>
                                    <p:set>
                                      <p:cBhvr>
                                        <p:cTn id="57" dur="1" fill="hold">
                                          <p:stCondLst>
                                            <p:cond delay="0"/>
                                          </p:stCondLst>
                                        </p:cTn>
                                        <p:tgtEl>
                                          <p:spTgt spid="28"/>
                                        </p:tgtEl>
                                        <p:attrNameLst>
                                          <p:attrName>style.visibility</p:attrName>
                                        </p:attrNameLst>
                                      </p:cBhvr>
                                      <p:to>
                                        <p:strVal val="visible"/>
                                      </p:to>
                                    </p:set>
                                    <p:anim calcmode="lin" valueType="num">
                                      <p:cBhvr>
                                        <p:cTn id="58" dur="500" fill="hold"/>
                                        <p:tgtEl>
                                          <p:spTgt spid="28"/>
                                        </p:tgtEl>
                                        <p:attrNameLst>
                                          <p:attrName>ppt_w</p:attrName>
                                        </p:attrNameLst>
                                      </p:cBhvr>
                                      <p:tavLst>
                                        <p:tav tm="0">
                                          <p:val>
                                            <p:fltVal val="0"/>
                                          </p:val>
                                        </p:tav>
                                        <p:tav tm="100000">
                                          <p:val>
                                            <p:strVal val="#ppt_w"/>
                                          </p:val>
                                        </p:tav>
                                      </p:tavLst>
                                    </p:anim>
                                    <p:anim calcmode="lin" valueType="num">
                                      <p:cBhvr>
                                        <p:cTn id="59" dur="500" fill="hold"/>
                                        <p:tgtEl>
                                          <p:spTgt spid="28"/>
                                        </p:tgtEl>
                                        <p:attrNameLst>
                                          <p:attrName>ppt_h</p:attrName>
                                        </p:attrNameLst>
                                      </p:cBhvr>
                                      <p:tavLst>
                                        <p:tav tm="0">
                                          <p:val>
                                            <p:fltVal val="0"/>
                                          </p:val>
                                        </p:tav>
                                        <p:tav tm="100000">
                                          <p:val>
                                            <p:strVal val="#ppt_h"/>
                                          </p:val>
                                        </p:tav>
                                      </p:tavLst>
                                    </p:anim>
                                    <p:anim calcmode="lin" valueType="num">
                                      <p:cBhvr>
                                        <p:cTn id="60" dur="500" fill="hold"/>
                                        <p:tgtEl>
                                          <p:spTgt spid="28"/>
                                        </p:tgtEl>
                                        <p:attrNameLst>
                                          <p:attrName>style.rotation</p:attrName>
                                        </p:attrNameLst>
                                      </p:cBhvr>
                                      <p:tavLst>
                                        <p:tav tm="0">
                                          <p:val>
                                            <p:fltVal val="360"/>
                                          </p:val>
                                        </p:tav>
                                        <p:tav tm="100000">
                                          <p:val>
                                            <p:fltVal val="0"/>
                                          </p:val>
                                        </p:tav>
                                      </p:tavLst>
                                    </p:anim>
                                    <p:animEffect transition="in" filter="fade">
                                      <p:cBhvr>
                                        <p:cTn id="61" dur="500"/>
                                        <p:tgtEl>
                                          <p:spTgt spid="28"/>
                                        </p:tgtEl>
                                      </p:cBhvr>
                                    </p:animEffect>
                                  </p:childTnLst>
                                </p:cTn>
                              </p:par>
                              <p:par>
                                <p:cTn id="62" presetID="53" presetClass="entr" presetSubtype="528" fill="hold" nodeType="withEffect">
                                  <p:stCondLst>
                                    <p:cond delay="0"/>
                                  </p:stCondLst>
                                  <p:childTnLst>
                                    <p:set>
                                      <p:cBhvr>
                                        <p:cTn id="63" dur="1" fill="hold">
                                          <p:stCondLst>
                                            <p:cond delay="0"/>
                                          </p:stCondLst>
                                        </p:cTn>
                                        <p:tgtEl>
                                          <p:spTgt spid="28"/>
                                        </p:tgtEl>
                                        <p:attrNameLst>
                                          <p:attrName>style.visibility</p:attrName>
                                        </p:attrNameLst>
                                      </p:cBhvr>
                                      <p:to>
                                        <p:strVal val="visible"/>
                                      </p:to>
                                    </p:set>
                                    <p:anim calcmode="lin" valueType="num">
                                      <p:cBhvr>
                                        <p:cTn id="64" dur="500" fill="hold"/>
                                        <p:tgtEl>
                                          <p:spTgt spid="28"/>
                                        </p:tgtEl>
                                        <p:attrNameLst>
                                          <p:attrName>ppt_w</p:attrName>
                                        </p:attrNameLst>
                                      </p:cBhvr>
                                      <p:tavLst>
                                        <p:tav tm="0">
                                          <p:val>
                                            <p:fltVal val="0"/>
                                          </p:val>
                                        </p:tav>
                                        <p:tav tm="100000">
                                          <p:val>
                                            <p:strVal val="#ppt_w"/>
                                          </p:val>
                                        </p:tav>
                                      </p:tavLst>
                                    </p:anim>
                                    <p:anim calcmode="lin" valueType="num">
                                      <p:cBhvr>
                                        <p:cTn id="65" dur="500" fill="hold"/>
                                        <p:tgtEl>
                                          <p:spTgt spid="28"/>
                                        </p:tgtEl>
                                        <p:attrNameLst>
                                          <p:attrName>ppt_h</p:attrName>
                                        </p:attrNameLst>
                                      </p:cBhvr>
                                      <p:tavLst>
                                        <p:tav tm="0">
                                          <p:val>
                                            <p:fltVal val="0"/>
                                          </p:val>
                                        </p:tav>
                                        <p:tav tm="100000">
                                          <p:val>
                                            <p:strVal val="#ppt_h"/>
                                          </p:val>
                                        </p:tav>
                                      </p:tavLst>
                                    </p:anim>
                                    <p:animEffect transition="in" filter="fade">
                                      <p:cBhvr>
                                        <p:cTn id="66" dur="500"/>
                                        <p:tgtEl>
                                          <p:spTgt spid="28"/>
                                        </p:tgtEl>
                                      </p:cBhvr>
                                    </p:animEffect>
                                    <p:anim calcmode="lin" valueType="num">
                                      <p:cBhvr>
                                        <p:cTn id="67" dur="500" fill="hold"/>
                                        <p:tgtEl>
                                          <p:spTgt spid="28"/>
                                        </p:tgtEl>
                                        <p:attrNameLst>
                                          <p:attrName>ppt_x</p:attrName>
                                        </p:attrNameLst>
                                      </p:cBhvr>
                                      <p:tavLst>
                                        <p:tav tm="0">
                                          <p:val>
                                            <p:fltVal val="0.5"/>
                                          </p:val>
                                        </p:tav>
                                        <p:tav tm="100000">
                                          <p:val>
                                            <p:strVal val="#ppt_x"/>
                                          </p:val>
                                        </p:tav>
                                      </p:tavLst>
                                    </p:anim>
                                    <p:anim calcmode="lin" valueType="num">
                                      <p:cBhvr>
                                        <p:cTn id="68" dur="500" fill="hold"/>
                                        <p:tgtEl>
                                          <p:spTgt spid="28"/>
                                        </p:tgtEl>
                                        <p:attrNameLst>
                                          <p:attrName>ppt_y</p:attrName>
                                        </p:attrNameLst>
                                      </p:cBhvr>
                                      <p:tavLst>
                                        <p:tav tm="0">
                                          <p:val>
                                            <p:fltVal val="0.5"/>
                                          </p:val>
                                        </p:tav>
                                        <p:tav tm="100000">
                                          <p:val>
                                            <p:strVal val="#ppt_y"/>
                                          </p:val>
                                        </p:tav>
                                      </p:tavLst>
                                    </p:anim>
                                  </p:childTnLst>
                                </p:cTn>
                              </p:par>
                              <p:par>
                                <p:cTn id="69" presetID="49" presetClass="entr" presetSubtype="0" decel="100000" fill="hold" nodeType="withEffect">
                                  <p:stCondLst>
                                    <p:cond delay="0"/>
                                  </p:stCondLst>
                                  <p:childTnLst>
                                    <p:set>
                                      <p:cBhvr>
                                        <p:cTn id="70" dur="1" fill="hold">
                                          <p:stCondLst>
                                            <p:cond delay="0"/>
                                          </p:stCondLst>
                                        </p:cTn>
                                        <p:tgtEl>
                                          <p:spTgt spid="33"/>
                                        </p:tgtEl>
                                        <p:attrNameLst>
                                          <p:attrName>style.visibility</p:attrName>
                                        </p:attrNameLst>
                                      </p:cBhvr>
                                      <p:to>
                                        <p:strVal val="visible"/>
                                      </p:to>
                                    </p:set>
                                    <p:anim calcmode="lin" valueType="num">
                                      <p:cBhvr>
                                        <p:cTn id="71" dur="500" fill="hold"/>
                                        <p:tgtEl>
                                          <p:spTgt spid="33"/>
                                        </p:tgtEl>
                                        <p:attrNameLst>
                                          <p:attrName>ppt_w</p:attrName>
                                        </p:attrNameLst>
                                      </p:cBhvr>
                                      <p:tavLst>
                                        <p:tav tm="0">
                                          <p:val>
                                            <p:fltVal val="0"/>
                                          </p:val>
                                        </p:tav>
                                        <p:tav tm="100000">
                                          <p:val>
                                            <p:strVal val="#ppt_w"/>
                                          </p:val>
                                        </p:tav>
                                      </p:tavLst>
                                    </p:anim>
                                    <p:anim calcmode="lin" valueType="num">
                                      <p:cBhvr>
                                        <p:cTn id="72" dur="500" fill="hold"/>
                                        <p:tgtEl>
                                          <p:spTgt spid="33"/>
                                        </p:tgtEl>
                                        <p:attrNameLst>
                                          <p:attrName>ppt_h</p:attrName>
                                        </p:attrNameLst>
                                      </p:cBhvr>
                                      <p:tavLst>
                                        <p:tav tm="0">
                                          <p:val>
                                            <p:fltVal val="0"/>
                                          </p:val>
                                        </p:tav>
                                        <p:tav tm="100000">
                                          <p:val>
                                            <p:strVal val="#ppt_h"/>
                                          </p:val>
                                        </p:tav>
                                      </p:tavLst>
                                    </p:anim>
                                    <p:anim calcmode="lin" valueType="num">
                                      <p:cBhvr>
                                        <p:cTn id="73" dur="500" fill="hold"/>
                                        <p:tgtEl>
                                          <p:spTgt spid="33"/>
                                        </p:tgtEl>
                                        <p:attrNameLst>
                                          <p:attrName>style.rotation</p:attrName>
                                        </p:attrNameLst>
                                      </p:cBhvr>
                                      <p:tavLst>
                                        <p:tav tm="0">
                                          <p:val>
                                            <p:fltVal val="360"/>
                                          </p:val>
                                        </p:tav>
                                        <p:tav tm="100000">
                                          <p:val>
                                            <p:fltVal val="0"/>
                                          </p:val>
                                        </p:tav>
                                      </p:tavLst>
                                    </p:anim>
                                    <p:animEffect transition="in" filter="fade">
                                      <p:cBhvr>
                                        <p:cTn id="74" dur="500"/>
                                        <p:tgtEl>
                                          <p:spTgt spid="33"/>
                                        </p:tgtEl>
                                      </p:cBhvr>
                                    </p:animEffect>
                                  </p:childTnLst>
                                </p:cTn>
                              </p:par>
                              <p:par>
                                <p:cTn id="75" presetID="53" presetClass="entr" presetSubtype="528" fill="hold" nodeType="withEffect">
                                  <p:stCondLst>
                                    <p:cond delay="0"/>
                                  </p:stCondLst>
                                  <p:childTnLst>
                                    <p:set>
                                      <p:cBhvr>
                                        <p:cTn id="76" dur="1" fill="hold">
                                          <p:stCondLst>
                                            <p:cond delay="0"/>
                                          </p:stCondLst>
                                        </p:cTn>
                                        <p:tgtEl>
                                          <p:spTgt spid="33"/>
                                        </p:tgtEl>
                                        <p:attrNameLst>
                                          <p:attrName>style.visibility</p:attrName>
                                        </p:attrNameLst>
                                      </p:cBhvr>
                                      <p:to>
                                        <p:strVal val="visible"/>
                                      </p:to>
                                    </p:set>
                                    <p:anim calcmode="lin" valueType="num">
                                      <p:cBhvr>
                                        <p:cTn id="77" dur="500" fill="hold"/>
                                        <p:tgtEl>
                                          <p:spTgt spid="33"/>
                                        </p:tgtEl>
                                        <p:attrNameLst>
                                          <p:attrName>ppt_w</p:attrName>
                                        </p:attrNameLst>
                                      </p:cBhvr>
                                      <p:tavLst>
                                        <p:tav tm="0">
                                          <p:val>
                                            <p:fltVal val="0"/>
                                          </p:val>
                                        </p:tav>
                                        <p:tav tm="100000">
                                          <p:val>
                                            <p:strVal val="#ppt_w"/>
                                          </p:val>
                                        </p:tav>
                                      </p:tavLst>
                                    </p:anim>
                                    <p:anim calcmode="lin" valueType="num">
                                      <p:cBhvr>
                                        <p:cTn id="78" dur="500" fill="hold"/>
                                        <p:tgtEl>
                                          <p:spTgt spid="33"/>
                                        </p:tgtEl>
                                        <p:attrNameLst>
                                          <p:attrName>ppt_h</p:attrName>
                                        </p:attrNameLst>
                                      </p:cBhvr>
                                      <p:tavLst>
                                        <p:tav tm="0">
                                          <p:val>
                                            <p:fltVal val="0"/>
                                          </p:val>
                                        </p:tav>
                                        <p:tav tm="100000">
                                          <p:val>
                                            <p:strVal val="#ppt_h"/>
                                          </p:val>
                                        </p:tav>
                                      </p:tavLst>
                                    </p:anim>
                                    <p:animEffect transition="in" filter="fade">
                                      <p:cBhvr>
                                        <p:cTn id="79" dur="500"/>
                                        <p:tgtEl>
                                          <p:spTgt spid="33"/>
                                        </p:tgtEl>
                                      </p:cBhvr>
                                    </p:animEffect>
                                    <p:anim calcmode="lin" valueType="num">
                                      <p:cBhvr>
                                        <p:cTn id="80" dur="500" fill="hold"/>
                                        <p:tgtEl>
                                          <p:spTgt spid="33"/>
                                        </p:tgtEl>
                                        <p:attrNameLst>
                                          <p:attrName>ppt_x</p:attrName>
                                        </p:attrNameLst>
                                      </p:cBhvr>
                                      <p:tavLst>
                                        <p:tav tm="0">
                                          <p:val>
                                            <p:fltVal val="0.5"/>
                                          </p:val>
                                        </p:tav>
                                        <p:tav tm="100000">
                                          <p:val>
                                            <p:strVal val="#ppt_x"/>
                                          </p:val>
                                        </p:tav>
                                      </p:tavLst>
                                    </p:anim>
                                    <p:anim calcmode="lin" valueType="num">
                                      <p:cBhvr>
                                        <p:cTn id="81" dur="500" fill="hold"/>
                                        <p:tgtEl>
                                          <p:spTgt spid="33"/>
                                        </p:tgtEl>
                                        <p:attrNameLst>
                                          <p:attrName>ppt_y</p:attrName>
                                        </p:attrNameLst>
                                      </p:cBhvr>
                                      <p:tavLst>
                                        <p:tav tm="0">
                                          <p:val>
                                            <p:fltVal val="0.5"/>
                                          </p:val>
                                        </p:tav>
                                        <p:tav tm="100000">
                                          <p:val>
                                            <p:strVal val="#ppt_y"/>
                                          </p:val>
                                        </p:tav>
                                      </p:tavLst>
                                    </p:anim>
                                  </p:childTnLst>
                                </p:cTn>
                              </p:par>
                              <p:par>
                                <p:cTn id="82" presetID="49" presetClass="entr" presetSubtype="0" decel="100000" fill="hold" nodeType="withEffect">
                                  <p:stCondLst>
                                    <p:cond delay="0"/>
                                  </p:stCondLst>
                                  <p:childTnLst>
                                    <p:set>
                                      <p:cBhvr>
                                        <p:cTn id="83" dur="1" fill="hold">
                                          <p:stCondLst>
                                            <p:cond delay="0"/>
                                          </p:stCondLst>
                                        </p:cTn>
                                        <p:tgtEl>
                                          <p:spTgt spid="49"/>
                                        </p:tgtEl>
                                        <p:attrNameLst>
                                          <p:attrName>style.visibility</p:attrName>
                                        </p:attrNameLst>
                                      </p:cBhvr>
                                      <p:to>
                                        <p:strVal val="visible"/>
                                      </p:to>
                                    </p:set>
                                    <p:anim calcmode="lin" valueType="num">
                                      <p:cBhvr>
                                        <p:cTn id="84" dur="500" fill="hold"/>
                                        <p:tgtEl>
                                          <p:spTgt spid="49"/>
                                        </p:tgtEl>
                                        <p:attrNameLst>
                                          <p:attrName>ppt_w</p:attrName>
                                        </p:attrNameLst>
                                      </p:cBhvr>
                                      <p:tavLst>
                                        <p:tav tm="0">
                                          <p:val>
                                            <p:fltVal val="0"/>
                                          </p:val>
                                        </p:tav>
                                        <p:tav tm="100000">
                                          <p:val>
                                            <p:strVal val="#ppt_w"/>
                                          </p:val>
                                        </p:tav>
                                      </p:tavLst>
                                    </p:anim>
                                    <p:anim calcmode="lin" valueType="num">
                                      <p:cBhvr>
                                        <p:cTn id="85" dur="500" fill="hold"/>
                                        <p:tgtEl>
                                          <p:spTgt spid="49"/>
                                        </p:tgtEl>
                                        <p:attrNameLst>
                                          <p:attrName>ppt_h</p:attrName>
                                        </p:attrNameLst>
                                      </p:cBhvr>
                                      <p:tavLst>
                                        <p:tav tm="0">
                                          <p:val>
                                            <p:fltVal val="0"/>
                                          </p:val>
                                        </p:tav>
                                        <p:tav tm="100000">
                                          <p:val>
                                            <p:strVal val="#ppt_h"/>
                                          </p:val>
                                        </p:tav>
                                      </p:tavLst>
                                    </p:anim>
                                    <p:anim calcmode="lin" valueType="num">
                                      <p:cBhvr>
                                        <p:cTn id="86" dur="500" fill="hold"/>
                                        <p:tgtEl>
                                          <p:spTgt spid="49"/>
                                        </p:tgtEl>
                                        <p:attrNameLst>
                                          <p:attrName>style.rotation</p:attrName>
                                        </p:attrNameLst>
                                      </p:cBhvr>
                                      <p:tavLst>
                                        <p:tav tm="0">
                                          <p:val>
                                            <p:fltVal val="360"/>
                                          </p:val>
                                        </p:tav>
                                        <p:tav tm="100000">
                                          <p:val>
                                            <p:fltVal val="0"/>
                                          </p:val>
                                        </p:tav>
                                      </p:tavLst>
                                    </p:anim>
                                    <p:animEffect transition="in" filter="fade">
                                      <p:cBhvr>
                                        <p:cTn id="87" dur="500"/>
                                        <p:tgtEl>
                                          <p:spTgt spid="49"/>
                                        </p:tgtEl>
                                      </p:cBhvr>
                                    </p:animEffect>
                                  </p:childTnLst>
                                </p:cTn>
                              </p:par>
                              <p:par>
                                <p:cTn id="88" presetID="53" presetClass="entr" presetSubtype="528" fill="hold" nodeType="withEffect">
                                  <p:stCondLst>
                                    <p:cond delay="0"/>
                                  </p:stCondLst>
                                  <p:childTnLst>
                                    <p:set>
                                      <p:cBhvr>
                                        <p:cTn id="89" dur="1" fill="hold">
                                          <p:stCondLst>
                                            <p:cond delay="0"/>
                                          </p:stCondLst>
                                        </p:cTn>
                                        <p:tgtEl>
                                          <p:spTgt spid="49"/>
                                        </p:tgtEl>
                                        <p:attrNameLst>
                                          <p:attrName>style.visibility</p:attrName>
                                        </p:attrNameLst>
                                      </p:cBhvr>
                                      <p:to>
                                        <p:strVal val="visible"/>
                                      </p:to>
                                    </p:set>
                                    <p:anim calcmode="lin" valueType="num">
                                      <p:cBhvr>
                                        <p:cTn id="90" dur="500" fill="hold"/>
                                        <p:tgtEl>
                                          <p:spTgt spid="49"/>
                                        </p:tgtEl>
                                        <p:attrNameLst>
                                          <p:attrName>ppt_w</p:attrName>
                                        </p:attrNameLst>
                                      </p:cBhvr>
                                      <p:tavLst>
                                        <p:tav tm="0">
                                          <p:val>
                                            <p:fltVal val="0"/>
                                          </p:val>
                                        </p:tav>
                                        <p:tav tm="100000">
                                          <p:val>
                                            <p:strVal val="#ppt_w"/>
                                          </p:val>
                                        </p:tav>
                                      </p:tavLst>
                                    </p:anim>
                                    <p:anim calcmode="lin" valueType="num">
                                      <p:cBhvr>
                                        <p:cTn id="91" dur="500" fill="hold"/>
                                        <p:tgtEl>
                                          <p:spTgt spid="49"/>
                                        </p:tgtEl>
                                        <p:attrNameLst>
                                          <p:attrName>ppt_h</p:attrName>
                                        </p:attrNameLst>
                                      </p:cBhvr>
                                      <p:tavLst>
                                        <p:tav tm="0">
                                          <p:val>
                                            <p:fltVal val="0"/>
                                          </p:val>
                                        </p:tav>
                                        <p:tav tm="100000">
                                          <p:val>
                                            <p:strVal val="#ppt_h"/>
                                          </p:val>
                                        </p:tav>
                                      </p:tavLst>
                                    </p:anim>
                                    <p:animEffect transition="in" filter="fade">
                                      <p:cBhvr>
                                        <p:cTn id="92" dur="500"/>
                                        <p:tgtEl>
                                          <p:spTgt spid="49"/>
                                        </p:tgtEl>
                                      </p:cBhvr>
                                    </p:animEffect>
                                    <p:anim calcmode="lin" valueType="num">
                                      <p:cBhvr>
                                        <p:cTn id="93" dur="500" fill="hold"/>
                                        <p:tgtEl>
                                          <p:spTgt spid="49"/>
                                        </p:tgtEl>
                                        <p:attrNameLst>
                                          <p:attrName>ppt_x</p:attrName>
                                        </p:attrNameLst>
                                      </p:cBhvr>
                                      <p:tavLst>
                                        <p:tav tm="0">
                                          <p:val>
                                            <p:fltVal val="0.5"/>
                                          </p:val>
                                        </p:tav>
                                        <p:tav tm="100000">
                                          <p:val>
                                            <p:strVal val="#ppt_x"/>
                                          </p:val>
                                        </p:tav>
                                      </p:tavLst>
                                    </p:anim>
                                    <p:anim calcmode="lin" valueType="num">
                                      <p:cBhvr>
                                        <p:cTn id="94" dur="500" fill="hold"/>
                                        <p:tgtEl>
                                          <p:spTgt spid="49"/>
                                        </p:tgtEl>
                                        <p:attrNameLst>
                                          <p:attrName>ppt_y</p:attrName>
                                        </p:attrNameLst>
                                      </p:cBhvr>
                                      <p:tavLst>
                                        <p:tav tm="0">
                                          <p:val>
                                            <p:fltVal val="0.5"/>
                                          </p:val>
                                        </p:tav>
                                        <p:tav tm="100000">
                                          <p:val>
                                            <p:strVal val="#ppt_y"/>
                                          </p:val>
                                        </p:tav>
                                      </p:tavLst>
                                    </p:anim>
                                  </p:childTnLst>
                                </p:cTn>
                              </p:par>
                            </p:childTnLst>
                          </p:cTn>
                        </p:par>
                        <p:par>
                          <p:cTn id="95" fill="hold">
                            <p:stCondLst>
                              <p:cond delay="1000"/>
                            </p:stCondLst>
                            <p:childTnLst>
                              <p:par>
                                <p:cTn id="96" presetID="2" presetClass="entr" presetSubtype="8" fill="hold" nodeType="afterEffect">
                                  <p:stCondLst>
                                    <p:cond delay="0"/>
                                  </p:stCondLst>
                                  <p:childTnLst>
                                    <p:set>
                                      <p:cBhvr>
                                        <p:cTn id="97" dur="1" fill="hold">
                                          <p:stCondLst>
                                            <p:cond delay="0"/>
                                          </p:stCondLst>
                                        </p:cTn>
                                        <p:tgtEl>
                                          <p:spTgt spid="58"/>
                                        </p:tgtEl>
                                        <p:attrNameLst>
                                          <p:attrName>style.visibility</p:attrName>
                                        </p:attrNameLst>
                                      </p:cBhvr>
                                      <p:to>
                                        <p:strVal val="visible"/>
                                      </p:to>
                                    </p:set>
                                    <p:anim calcmode="lin" valueType="num">
                                      <p:cBhvr additive="base">
                                        <p:cTn id="98" dur="500" fill="hold"/>
                                        <p:tgtEl>
                                          <p:spTgt spid="58"/>
                                        </p:tgtEl>
                                        <p:attrNameLst>
                                          <p:attrName>ppt_x</p:attrName>
                                        </p:attrNameLst>
                                      </p:cBhvr>
                                      <p:tavLst>
                                        <p:tav tm="0">
                                          <p:val>
                                            <p:strVal val="0-#ppt_w/2"/>
                                          </p:val>
                                        </p:tav>
                                        <p:tav tm="100000">
                                          <p:val>
                                            <p:strVal val="#ppt_x"/>
                                          </p:val>
                                        </p:tav>
                                      </p:tavLst>
                                    </p:anim>
                                    <p:anim calcmode="lin" valueType="num">
                                      <p:cBhvr additive="base">
                                        <p:cTn id="99" dur="500" fill="hold"/>
                                        <p:tgtEl>
                                          <p:spTgt spid="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TCP/IP基础</a:t>
            </a:r>
          </a:p>
        </p:txBody>
      </p:sp>
      <p:grpSp>
        <p:nvGrpSpPr>
          <p:cNvPr id="41" name="组合 40"/>
          <p:cNvGrpSpPr/>
          <p:nvPr/>
        </p:nvGrpSpPr>
        <p:grpSpPr>
          <a:xfrm rot="10800000">
            <a:off x="0" y="304408"/>
            <a:ext cx="1010103" cy="857396"/>
            <a:chOff x="-39567" y="0"/>
            <a:chExt cx="1677745" cy="1424104"/>
          </a:xfrm>
        </p:grpSpPr>
        <p:sp>
          <p:nvSpPr>
            <p:cNvPr id="42"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43"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cxnSp>
        <p:nvCxnSpPr>
          <p:cNvPr id="44" name="Straight Connector 54"/>
          <p:cNvCxnSpPr/>
          <p:nvPr/>
        </p:nvCxnSpPr>
        <p:spPr>
          <a:xfrm>
            <a:off x="2553999"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56"/>
          <p:cNvCxnSpPr/>
          <p:nvPr/>
        </p:nvCxnSpPr>
        <p:spPr>
          <a:xfrm>
            <a:off x="5611620"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58"/>
          <p:cNvCxnSpPr/>
          <p:nvPr/>
        </p:nvCxnSpPr>
        <p:spPr>
          <a:xfrm>
            <a:off x="8672541"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7" name="Text Placeholder 59"/>
          <p:cNvSpPr txBox="1"/>
          <p:nvPr/>
        </p:nvSpPr>
        <p:spPr>
          <a:xfrm>
            <a:off x="1024808" y="1700809"/>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TCP协议概述</a:t>
            </a:r>
            <a:endParaRPr lang="zh-CN" altLang="en-US" sz="1200" dirty="0">
              <a:solidFill>
                <a:schemeClr val="tx1">
                  <a:lumMod val="75000"/>
                  <a:lumOff val="25000"/>
                </a:schemeClr>
              </a:solidFill>
              <a:latin typeface="+mn-lt"/>
              <a:ea typeface="+mn-ea"/>
              <a:cs typeface="+mn-ea"/>
              <a:sym typeface="+mn-lt"/>
            </a:endParaRPr>
          </a:p>
        </p:txBody>
      </p:sp>
      <p:cxnSp>
        <p:nvCxnSpPr>
          <p:cNvPr id="48" name="Straight Connector 62"/>
          <p:cNvCxnSpPr/>
          <p:nvPr/>
        </p:nvCxnSpPr>
        <p:spPr>
          <a:xfrm>
            <a:off x="1035351"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63"/>
          <p:cNvCxnSpPr/>
          <p:nvPr/>
        </p:nvCxnSpPr>
        <p:spPr>
          <a:xfrm>
            <a:off x="4092539"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64"/>
          <p:cNvCxnSpPr/>
          <p:nvPr/>
        </p:nvCxnSpPr>
        <p:spPr>
          <a:xfrm>
            <a:off x="7147759"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912124" y="3254699"/>
            <a:ext cx="10390551" cy="1354860"/>
            <a:chOff x="912124" y="3254699"/>
            <a:chExt cx="10390551" cy="1354860"/>
          </a:xfrm>
        </p:grpSpPr>
        <p:sp>
          <p:nvSpPr>
            <p:cNvPr id="52" name="Freeform 8"/>
            <p:cNvSpPr/>
            <p:nvPr/>
          </p:nvSpPr>
          <p:spPr bwMode="auto">
            <a:xfrm>
              <a:off x="8171139" y="3254700"/>
              <a:ext cx="501403" cy="1354859"/>
            </a:xfrm>
            <a:custGeom>
              <a:avLst/>
              <a:gdLst>
                <a:gd name="T0" fmla="*/ 281 w 281"/>
                <a:gd name="T1" fmla="*/ 278 h 1123"/>
                <a:gd name="T2" fmla="*/ 281 w 281"/>
                <a:gd name="T3" fmla="*/ 1123 h 1123"/>
                <a:gd name="T4" fmla="*/ 0 w 281"/>
                <a:gd name="T5" fmla="*/ 842 h 1123"/>
                <a:gd name="T6" fmla="*/ 0 w 281"/>
                <a:gd name="T7" fmla="*/ 0 h 1123"/>
                <a:gd name="T8" fmla="*/ 279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9" y="278"/>
                  </a:lnTo>
                  <a:lnTo>
                    <a:pt x="281"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53" name="Freeform 10"/>
            <p:cNvSpPr/>
            <p:nvPr/>
          </p:nvSpPr>
          <p:spPr bwMode="auto">
            <a:xfrm>
              <a:off x="6641949" y="3254700"/>
              <a:ext cx="501403" cy="1354859"/>
            </a:xfrm>
            <a:custGeom>
              <a:avLst/>
              <a:gdLst>
                <a:gd name="T0" fmla="*/ 281 w 281"/>
                <a:gd name="T1" fmla="*/ 278 h 1123"/>
                <a:gd name="T2" fmla="*/ 281 w 281"/>
                <a:gd name="T3" fmla="*/ 1123 h 1123"/>
                <a:gd name="T4" fmla="*/ 0 w 281"/>
                <a:gd name="T5" fmla="*/ 842 h 1123"/>
                <a:gd name="T6" fmla="*/ 0 w 281"/>
                <a:gd name="T7" fmla="*/ 0 h 1123"/>
                <a:gd name="T8" fmla="*/ 278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8" y="278"/>
                  </a:lnTo>
                  <a:lnTo>
                    <a:pt x="281"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54" name="Freeform 12"/>
            <p:cNvSpPr/>
            <p:nvPr/>
          </p:nvSpPr>
          <p:spPr bwMode="auto">
            <a:xfrm>
              <a:off x="5112760"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55" name="Freeform 14"/>
            <p:cNvSpPr/>
            <p:nvPr/>
          </p:nvSpPr>
          <p:spPr bwMode="auto">
            <a:xfrm>
              <a:off x="3583570"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dirty="0">
                <a:cs typeface="+mn-ea"/>
                <a:sym typeface="+mn-lt"/>
              </a:endParaRPr>
            </a:p>
          </p:txBody>
        </p:sp>
        <p:sp>
          <p:nvSpPr>
            <p:cNvPr id="56" name="Freeform 16"/>
            <p:cNvSpPr/>
            <p:nvPr/>
          </p:nvSpPr>
          <p:spPr bwMode="auto">
            <a:xfrm>
              <a:off x="2054381"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grpSp>
          <p:nvGrpSpPr>
            <p:cNvPr id="57" name="组合 56"/>
            <p:cNvGrpSpPr/>
            <p:nvPr/>
          </p:nvGrpSpPr>
          <p:grpSpPr>
            <a:xfrm>
              <a:off x="1024809" y="3254700"/>
              <a:ext cx="10277866" cy="1354859"/>
              <a:chOff x="1024809" y="3254700"/>
              <a:chExt cx="10277866" cy="1354859"/>
            </a:xfrm>
            <a:solidFill>
              <a:schemeClr val="accent1">
                <a:lumMod val="60000"/>
                <a:lumOff val="40000"/>
              </a:schemeClr>
            </a:solidFill>
          </p:grpSpPr>
          <p:sp>
            <p:nvSpPr>
              <p:cNvPr id="65" name="Freeform 17"/>
              <p:cNvSpPr/>
              <p:nvPr/>
            </p:nvSpPr>
            <p:spPr bwMode="auto">
              <a:xfrm>
                <a:off x="10201731" y="3429636"/>
                <a:ext cx="1100944" cy="1024288"/>
              </a:xfrm>
              <a:custGeom>
                <a:avLst/>
                <a:gdLst>
                  <a:gd name="T0" fmla="*/ 210 w 617"/>
                  <a:gd name="T1" fmla="*/ 849 h 849"/>
                  <a:gd name="T2" fmla="*/ 210 w 617"/>
                  <a:gd name="T3" fmla="*/ 717 h 849"/>
                  <a:gd name="T4" fmla="*/ 0 w 617"/>
                  <a:gd name="T5" fmla="*/ 717 h 849"/>
                  <a:gd name="T6" fmla="*/ 0 w 617"/>
                  <a:gd name="T7" fmla="*/ 133 h 849"/>
                  <a:gd name="T8" fmla="*/ 210 w 617"/>
                  <a:gd name="T9" fmla="*/ 133 h 849"/>
                  <a:gd name="T10" fmla="*/ 210 w 617"/>
                  <a:gd name="T11" fmla="*/ 0 h 849"/>
                  <a:gd name="T12" fmla="*/ 617 w 617"/>
                  <a:gd name="T13" fmla="*/ 424 h 849"/>
                  <a:gd name="T14" fmla="*/ 210 w 617"/>
                  <a:gd name="T15" fmla="*/ 849 h 8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7" h="849">
                    <a:moveTo>
                      <a:pt x="210" y="849"/>
                    </a:moveTo>
                    <a:lnTo>
                      <a:pt x="210" y="717"/>
                    </a:lnTo>
                    <a:lnTo>
                      <a:pt x="0" y="717"/>
                    </a:lnTo>
                    <a:lnTo>
                      <a:pt x="0" y="133"/>
                    </a:lnTo>
                    <a:lnTo>
                      <a:pt x="210" y="133"/>
                    </a:lnTo>
                    <a:lnTo>
                      <a:pt x="210" y="0"/>
                    </a:lnTo>
                    <a:lnTo>
                      <a:pt x="617" y="424"/>
                    </a:lnTo>
                    <a:lnTo>
                      <a:pt x="210" y="849"/>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66" name="Freeform 15"/>
              <p:cNvSpPr/>
              <p:nvPr/>
            </p:nvSpPr>
            <p:spPr bwMode="auto">
              <a:xfrm>
                <a:off x="1024809" y="3254701"/>
                <a:ext cx="1029571" cy="1350033"/>
              </a:xfrm>
              <a:custGeom>
                <a:avLst/>
                <a:gdLst>
                  <a:gd name="T0" fmla="*/ 577 w 577"/>
                  <a:gd name="T1" fmla="*/ 0 h 1119"/>
                  <a:gd name="T2" fmla="*/ 577 w 577"/>
                  <a:gd name="T3" fmla="*/ 1119 h 1119"/>
                  <a:gd name="T4" fmla="*/ 288 w 577"/>
                  <a:gd name="T5" fmla="*/ 840 h 1119"/>
                  <a:gd name="T6" fmla="*/ 0 w 577"/>
                  <a:gd name="T7" fmla="*/ 1118 h 1119"/>
                  <a:gd name="T8" fmla="*/ 0 w 577"/>
                  <a:gd name="T9" fmla="*/ 0 h 1119"/>
                  <a:gd name="T10" fmla="*/ 577 w 577"/>
                  <a:gd name="T11" fmla="*/ 0 h 1119"/>
                </a:gdLst>
                <a:ahLst/>
                <a:cxnLst>
                  <a:cxn ang="0">
                    <a:pos x="T0" y="T1"/>
                  </a:cxn>
                  <a:cxn ang="0">
                    <a:pos x="T2" y="T3"/>
                  </a:cxn>
                  <a:cxn ang="0">
                    <a:pos x="T4" y="T5"/>
                  </a:cxn>
                  <a:cxn ang="0">
                    <a:pos x="T6" y="T7"/>
                  </a:cxn>
                  <a:cxn ang="0">
                    <a:pos x="T8" y="T9"/>
                  </a:cxn>
                  <a:cxn ang="0">
                    <a:pos x="T10" y="T11"/>
                  </a:cxn>
                </a:cxnLst>
                <a:rect l="0" t="0" r="r" b="b"/>
                <a:pathLst>
                  <a:path w="577" h="1119">
                    <a:moveTo>
                      <a:pt x="577" y="0"/>
                    </a:moveTo>
                    <a:lnTo>
                      <a:pt x="577" y="1119"/>
                    </a:lnTo>
                    <a:lnTo>
                      <a:pt x="288" y="840"/>
                    </a:lnTo>
                    <a:lnTo>
                      <a:pt x="0" y="1118"/>
                    </a:lnTo>
                    <a:lnTo>
                      <a:pt x="0" y="0"/>
                    </a:lnTo>
                    <a:lnTo>
                      <a:pt x="577" y="0"/>
                    </a:lnTo>
                    <a:close/>
                  </a:path>
                </a:pathLst>
              </a:custGeom>
              <a:solidFill>
                <a:schemeClr val="accent1"/>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67" name="Rectangle 13"/>
              <p:cNvSpPr>
                <a:spLocks noChangeArrowheads="1"/>
              </p:cNvSpPr>
              <p:nvPr/>
            </p:nvSpPr>
            <p:spPr bwMode="auto">
              <a:xfrm>
                <a:off x="2553999" y="3254700"/>
                <a:ext cx="1029571" cy="1354859"/>
              </a:xfrm>
              <a:prstGeom prst="rect">
                <a:avLst/>
              </a:prstGeom>
              <a:solidFill>
                <a:schemeClr val="accent2"/>
              </a:solidFill>
              <a:ln>
                <a:noFill/>
              </a:ln>
            </p:spPr>
            <p:txBody>
              <a:bodyPr vert="horz" wrap="square" lIns="121883" tIns="60941" rIns="121883" bIns="60941" numCol="1" anchor="t" anchorCtr="0" compatLnSpc="1"/>
              <a:lstStyle/>
              <a:p>
                <a:endParaRPr lang="en-US" sz="2400">
                  <a:cs typeface="+mn-ea"/>
                  <a:sym typeface="+mn-lt"/>
                </a:endParaRPr>
              </a:p>
            </p:txBody>
          </p:sp>
          <p:sp>
            <p:nvSpPr>
              <p:cNvPr id="68" name="Rectangle 11"/>
              <p:cNvSpPr>
                <a:spLocks noChangeArrowheads="1"/>
              </p:cNvSpPr>
              <p:nvPr/>
            </p:nvSpPr>
            <p:spPr bwMode="auto">
              <a:xfrm>
                <a:off x="4083188" y="3254700"/>
                <a:ext cx="1029571" cy="1354859"/>
              </a:xfrm>
              <a:prstGeom prst="rect">
                <a:avLst/>
              </a:prstGeom>
              <a:solidFill>
                <a:schemeClr val="accent1"/>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69" name="Rectangle 9"/>
              <p:cNvSpPr>
                <a:spLocks noChangeArrowheads="1"/>
              </p:cNvSpPr>
              <p:nvPr/>
            </p:nvSpPr>
            <p:spPr bwMode="auto">
              <a:xfrm>
                <a:off x="5612379" y="3254700"/>
                <a:ext cx="1029571" cy="1354859"/>
              </a:xfrm>
              <a:prstGeom prst="rect">
                <a:avLst/>
              </a:prstGeom>
              <a:solidFill>
                <a:schemeClr val="accent2"/>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70" name="Rectangle 7"/>
              <p:cNvSpPr>
                <a:spLocks noChangeArrowheads="1"/>
              </p:cNvSpPr>
              <p:nvPr/>
            </p:nvSpPr>
            <p:spPr bwMode="auto">
              <a:xfrm>
                <a:off x="7143351" y="3254700"/>
                <a:ext cx="1027787" cy="1354859"/>
              </a:xfrm>
              <a:prstGeom prst="rect">
                <a:avLst/>
              </a:prstGeom>
              <a:solidFill>
                <a:schemeClr val="accent1"/>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71" name="Rectangle 6"/>
              <p:cNvSpPr>
                <a:spLocks noChangeArrowheads="1"/>
              </p:cNvSpPr>
              <p:nvPr/>
            </p:nvSpPr>
            <p:spPr bwMode="auto">
              <a:xfrm>
                <a:off x="8672541" y="3254700"/>
                <a:ext cx="1029571" cy="1354859"/>
              </a:xfrm>
              <a:prstGeom prst="rect">
                <a:avLst/>
              </a:prstGeom>
              <a:solidFill>
                <a:schemeClr val="accent2"/>
              </a:solidFill>
              <a:ln>
                <a:noFill/>
              </a:ln>
            </p:spPr>
            <p:txBody>
              <a:bodyPr vert="horz" wrap="square" lIns="121883" tIns="60941" rIns="121883" bIns="60941" numCol="1" anchor="t" anchorCtr="0" compatLnSpc="1"/>
              <a:lstStyle/>
              <a:p>
                <a:endParaRPr lang="en-US" sz="2400" dirty="0">
                  <a:cs typeface="+mn-ea"/>
                  <a:sym typeface="+mn-lt"/>
                </a:endParaRPr>
              </a:p>
            </p:txBody>
          </p:sp>
        </p:grpSp>
        <p:sp>
          <p:nvSpPr>
            <p:cNvPr id="58" name="Freeform 5"/>
            <p:cNvSpPr/>
            <p:nvPr/>
          </p:nvSpPr>
          <p:spPr bwMode="auto">
            <a:xfrm>
              <a:off x="9702113" y="3254699"/>
              <a:ext cx="499617" cy="1039972"/>
            </a:xfrm>
            <a:custGeom>
              <a:avLst/>
              <a:gdLst>
                <a:gd name="T0" fmla="*/ 280 w 280"/>
                <a:gd name="T1" fmla="*/ 278 h 862"/>
                <a:gd name="T2" fmla="*/ 280 w 280"/>
                <a:gd name="T3" fmla="*/ 862 h 862"/>
                <a:gd name="T4" fmla="*/ 0 w 280"/>
                <a:gd name="T5" fmla="*/ 582 h 862"/>
                <a:gd name="T6" fmla="*/ 0 w 280"/>
                <a:gd name="T7" fmla="*/ 0 h 862"/>
                <a:gd name="T8" fmla="*/ 3 w 280"/>
                <a:gd name="T9" fmla="*/ 0 h 862"/>
                <a:gd name="T10" fmla="*/ 280 w 280"/>
                <a:gd name="T11" fmla="*/ 278 h 862"/>
              </a:gdLst>
              <a:ahLst/>
              <a:cxnLst>
                <a:cxn ang="0">
                  <a:pos x="T0" y="T1"/>
                </a:cxn>
                <a:cxn ang="0">
                  <a:pos x="T2" y="T3"/>
                </a:cxn>
                <a:cxn ang="0">
                  <a:pos x="T4" y="T5"/>
                </a:cxn>
                <a:cxn ang="0">
                  <a:pos x="T6" y="T7"/>
                </a:cxn>
                <a:cxn ang="0">
                  <a:pos x="T8" y="T9"/>
                </a:cxn>
                <a:cxn ang="0">
                  <a:pos x="T10" y="T11"/>
                </a:cxn>
              </a:cxnLst>
              <a:rect l="0" t="0" r="r" b="b"/>
              <a:pathLst>
                <a:path w="280" h="862">
                  <a:moveTo>
                    <a:pt x="280" y="278"/>
                  </a:moveTo>
                  <a:lnTo>
                    <a:pt x="280" y="862"/>
                  </a:lnTo>
                  <a:lnTo>
                    <a:pt x="0" y="582"/>
                  </a:lnTo>
                  <a:lnTo>
                    <a:pt x="0" y="0"/>
                  </a:lnTo>
                  <a:lnTo>
                    <a:pt x="3" y="0"/>
                  </a:lnTo>
                  <a:lnTo>
                    <a:pt x="280"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59" name="Text Placeholder 59"/>
            <p:cNvSpPr txBox="1"/>
            <p:nvPr/>
          </p:nvSpPr>
          <p:spPr>
            <a:xfrm>
              <a:off x="912124" y="3416702"/>
              <a:ext cx="1279381" cy="903085"/>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01</a:t>
              </a:r>
              <a:endParaRPr lang="en-US" sz="2665" dirty="0">
                <a:latin typeface="+mn-lt"/>
                <a:ea typeface="+mn-ea"/>
                <a:cs typeface="+mn-ea"/>
                <a:sym typeface="+mn-lt"/>
              </a:endParaRPr>
            </a:p>
          </p:txBody>
        </p:sp>
        <p:sp>
          <p:nvSpPr>
            <p:cNvPr id="60" name="Text Placeholder 59"/>
            <p:cNvSpPr txBox="1"/>
            <p:nvPr/>
          </p:nvSpPr>
          <p:spPr>
            <a:xfrm>
              <a:off x="2441314"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02</a:t>
              </a:r>
              <a:endParaRPr lang="en-US" sz="2665" dirty="0">
                <a:latin typeface="+mn-lt"/>
                <a:ea typeface="+mn-ea"/>
                <a:cs typeface="+mn-ea"/>
                <a:sym typeface="+mn-lt"/>
              </a:endParaRPr>
            </a:p>
          </p:txBody>
        </p:sp>
        <p:sp>
          <p:nvSpPr>
            <p:cNvPr id="61" name="Text Placeholder 59"/>
            <p:cNvSpPr txBox="1"/>
            <p:nvPr/>
          </p:nvSpPr>
          <p:spPr>
            <a:xfrm>
              <a:off x="3970503"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03</a:t>
              </a:r>
              <a:endParaRPr lang="en-US" sz="2665" dirty="0">
                <a:latin typeface="+mn-lt"/>
                <a:ea typeface="+mn-ea"/>
                <a:cs typeface="+mn-ea"/>
                <a:sym typeface="+mn-lt"/>
              </a:endParaRPr>
            </a:p>
          </p:txBody>
        </p:sp>
        <p:sp>
          <p:nvSpPr>
            <p:cNvPr id="62" name="Text Placeholder 59"/>
            <p:cNvSpPr txBox="1"/>
            <p:nvPr/>
          </p:nvSpPr>
          <p:spPr>
            <a:xfrm>
              <a:off x="5499694"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accent5"/>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solidFill>
                    <a:schemeClr val="bg1"/>
                  </a:solidFill>
                  <a:latin typeface="+mn-lt"/>
                  <a:ea typeface="+mn-ea"/>
                  <a:cs typeface="+mn-ea"/>
                  <a:sym typeface="+mn-lt"/>
                </a:rPr>
                <a:t>04</a:t>
              </a:r>
              <a:endParaRPr lang="en-US" sz="2665" dirty="0">
                <a:solidFill>
                  <a:schemeClr val="bg1"/>
                </a:solidFill>
                <a:latin typeface="+mn-lt"/>
                <a:ea typeface="+mn-ea"/>
                <a:cs typeface="+mn-ea"/>
                <a:sym typeface="+mn-lt"/>
              </a:endParaRPr>
            </a:p>
          </p:txBody>
        </p:sp>
        <p:sp>
          <p:nvSpPr>
            <p:cNvPr id="63" name="Text Placeholder 59"/>
            <p:cNvSpPr txBox="1"/>
            <p:nvPr/>
          </p:nvSpPr>
          <p:spPr>
            <a:xfrm>
              <a:off x="7025520"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05</a:t>
              </a:r>
              <a:endParaRPr lang="en-US" sz="2665" dirty="0">
                <a:latin typeface="+mn-lt"/>
                <a:ea typeface="+mn-ea"/>
                <a:cs typeface="+mn-ea"/>
                <a:sym typeface="+mn-lt"/>
              </a:endParaRPr>
            </a:p>
          </p:txBody>
        </p:sp>
        <p:sp>
          <p:nvSpPr>
            <p:cNvPr id="64" name="Text Placeholder 59"/>
            <p:cNvSpPr txBox="1"/>
            <p:nvPr/>
          </p:nvSpPr>
          <p:spPr>
            <a:xfrm>
              <a:off x="8559856"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06</a:t>
              </a:r>
              <a:endParaRPr lang="en-US" sz="2665" dirty="0">
                <a:latin typeface="+mn-lt"/>
                <a:ea typeface="+mn-ea"/>
                <a:cs typeface="+mn-ea"/>
                <a:sym typeface="+mn-lt"/>
              </a:endParaRPr>
            </a:p>
          </p:txBody>
        </p:sp>
      </p:grpSp>
      <p:sp>
        <p:nvSpPr>
          <p:cNvPr id="72" name="Text Placeholder 59"/>
          <p:cNvSpPr txBox="1"/>
          <p:nvPr/>
        </p:nvSpPr>
        <p:spPr>
          <a:xfrm>
            <a:off x="2503600" y="4915311"/>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IP协议简介</a:t>
            </a:r>
            <a:endParaRPr lang="zh-CN" altLang="en-US" sz="1200" dirty="0">
              <a:solidFill>
                <a:schemeClr val="tx1">
                  <a:lumMod val="75000"/>
                  <a:lumOff val="25000"/>
                </a:schemeClr>
              </a:solidFill>
              <a:latin typeface="+mn-lt"/>
              <a:ea typeface="+mn-ea"/>
              <a:cs typeface="+mn-ea"/>
              <a:sym typeface="+mn-lt"/>
            </a:endParaRPr>
          </a:p>
        </p:txBody>
      </p:sp>
      <p:sp>
        <p:nvSpPr>
          <p:cNvPr id="73" name="Text Placeholder 59"/>
          <p:cNvSpPr txBox="1"/>
          <p:nvPr/>
        </p:nvSpPr>
        <p:spPr>
          <a:xfrm>
            <a:off x="4136040" y="1708799"/>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分层模型讲解</a:t>
            </a:r>
            <a:endParaRPr lang="zh-CN" altLang="en-US" sz="1200" dirty="0">
              <a:solidFill>
                <a:schemeClr val="tx1">
                  <a:lumMod val="75000"/>
                  <a:lumOff val="25000"/>
                </a:schemeClr>
              </a:solidFill>
              <a:latin typeface="+mn-lt"/>
              <a:ea typeface="+mn-ea"/>
              <a:cs typeface="+mn-ea"/>
              <a:sym typeface="+mn-lt"/>
            </a:endParaRPr>
          </a:p>
        </p:txBody>
      </p:sp>
      <p:sp>
        <p:nvSpPr>
          <p:cNvPr id="74" name="Text Placeholder 59"/>
          <p:cNvSpPr txBox="1"/>
          <p:nvPr/>
        </p:nvSpPr>
        <p:spPr>
          <a:xfrm>
            <a:off x="7191259" y="1700420"/>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地址分配原理</a:t>
            </a:r>
            <a:endParaRPr lang="zh-CN" altLang="en-US" sz="1200" dirty="0">
              <a:solidFill>
                <a:schemeClr val="tx1">
                  <a:lumMod val="75000"/>
                  <a:lumOff val="25000"/>
                </a:schemeClr>
              </a:solidFill>
              <a:latin typeface="+mn-lt"/>
              <a:ea typeface="+mn-ea"/>
              <a:cs typeface="+mn-ea"/>
              <a:sym typeface="+mn-lt"/>
            </a:endParaRPr>
          </a:p>
        </p:txBody>
      </p:sp>
      <p:sp>
        <p:nvSpPr>
          <p:cNvPr id="75" name="Text Placeholder 59"/>
          <p:cNvSpPr txBox="1"/>
          <p:nvPr/>
        </p:nvSpPr>
        <p:spPr>
          <a:xfrm>
            <a:off x="5630097" y="4915311"/>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数据封装过程</a:t>
            </a:r>
            <a:endParaRPr lang="zh-CN" altLang="en-US" sz="1200" dirty="0">
              <a:solidFill>
                <a:schemeClr val="tx1">
                  <a:lumMod val="75000"/>
                  <a:lumOff val="25000"/>
                </a:schemeClr>
              </a:solidFill>
              <a:latin typeface="+mn-lt"/>
              <a:ea typeface="+mn-ea"/>
              <a:cs typeface="+mn-ea"/>
              <a:sym typeface="+mn-lt"/>
            </a:endParaRPr>
          </a:p>
        </p:txBody>
      </p:sp>
      <p:sp>
        <p:nvSpPr>
          <p:cNvPr id="76" name="Text Placeholder 59"/>
          <p:cNvSpPr txBox="1"/>
          <p:nvPr/>
        </p:nvSpPr>
        <p:spPr>
          <a:xfrm>
            <a:off x="8780208" y="4915311"/>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协议交互示例</a:t>
            </a:r>
            <a:endParaRPr lang="zh-CN" altLang="en-US" sz="1200" dirty="0">
              <a:solidFill>
                <a:schemeClr val="tx1">
                  <a:lumMod val="75000"/>
                  <a:lumOff val="25000"/>
                </a:schemeClr>
              </a:solidFill>
              <a:latin typeface="+mn-lt"/>
              <a:ea typeface="+mn-ea"/>
              <a:cs typeface="+mn-ea"/>
              <a:sym typeface="+mn-lt"/>
            </a:endParaRPr>
          </a:p>
        </p:txBody>
      </p:sp>
      <p:sp>
        <p:nvSpPr>
          <p:cNvPr id="2" name="Rectangle 26">
            <a:extLst>
              <a:ext uri="{FF2B5EF4-FFF2-40B4-BE49-F238E27FC236}">
                <a16:creationId xmlns:a16="http://schemas.microsoft.com/office/drawing/2014/main" id="{A7B7B77E-143D-0FA6-C5FB-CC172E1FB28D}"/>
              </a:ext>
            </a:extLst>
          </p:cNvPr>
          <p:cNvSpPr/>
          <p:nvPr/>
        </p:nvSpPr>
        <p:spPr bwMode="auto">
          <a:xfrm>
            <a:off x="1206862" y="2162076"/>
            <a:ext cx="2763635"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TCP协议是面向连接的可靠传输协议，提供流量控制、拥塞控制和差错恢复机制，确保数据有序可靠传输。</a:t>
            </a:r>
          </a:p>
        </p:txBody>
      </p:sp>
      <p:sp>
        <p:nvSpPr>
          <p:cNvPr id="3" name="Rectangle 26">
            <a:extLst>
              <a:ext uri="{FF2B5EF4-FFF2-40B4-BE49-F238E27FC236}">
                <a16:creationId xmlns:a16="http://schemas.microsoft.com/office/drawing/2014/main" id="{26CFF84D-E32F-7010-2EFF-2D1BE134253E}"/>
              </a:ext>
            </a:extLst>
          </p:cNvPr>
          <p:cNvSpPr/>
          <p:nvPr/>
        </p:nvSpPr>
        <p:spPr bwMode="auto">
          <a:xfrm>
            <a:off x="8908339" y="5330811"/>
            <a:ext cx="2215293"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协议交互示例阶段通过抓包分析HTTP/TCP报文，演示三次握手、数据传输和四次挥手过程，帮助学生直观理解协议工作原理。</a:t>
            </a:r>
          </a:p>
        </p:txBody>
      </p:sp>
      <p:sp>
        <p:nvSpPr>
          <p:cNvPr id="4" name="Rectangle 26">
            <a:extLst>
              <a:ext uri="{FF2B5EF4-FFF2-40B4-BE49-F238E27FC236}">
                <a16:creationId xmlns:a16="http://schemas.microsoft.com/office/drawing/2014/main" id="{E4548AB0-E443-1931-6B07-A02C7A26483C}"/>
              </a:ext>
            </a:extLst>
          </p:cNvPr>
          <p:cNvSpPr/>
          <p:nvPr/>
        </p:nvSpPr>
        <p:spPr bwMode="auto">
          <a:xfrm>
            <a:off x="5734563" y="5335253"/>
            <a:ext cx="2830312"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数据封装过程包括应用层生成数据，传输层添加头部，网络层封装IP地址，数据链路层添加帧头和帧尾，物理层转换为比特流传输。</a:t>
            </a:r>
          </a:p>
        </p:txBody>
      </p:sp>
      <p:sp>
        <p:nvSpPr>
          <p:cNvPr id="5" name="Rectangle 26">
            <a:extLst>
              <a:ext uri="{FF2B5EF4-FFF2-40B4-BE49-F238E27FC236}">
                <a16:creationId xmlns:a16="http://schemas.microsoft.com/office/drawing/2014/main" id="{5B6D1F10-AC02-D080-FEC8-E11A72AE1836}"/>
              </a:ext>
            </a:extLst>
          </p:cNvPr>
          <p:cNvSpPr/>
          <p:nvPr/>
        </p:nvSpPr>
        <p:spPr bwMode="auto">
          <a:xfrm>
            <a:off x="2661665" y="5338250"/>
            <a:ext cx="2838025"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IP协议是网络层核心协议，负责主机间寻址和路由选择，包含地址分配、分组格式和转发机制等基础内容。</a:t>
            </a:r>
          </a:p>
        </p:txBody>
      </p:sp>
      <p:sp>
        <p:nvSpPr>
          <p:cNvPr id="6" name="Rectangle 26">
            <a:extLst>
              <a:ext uri="{FF2B5EF4-FFF2-40B4-BE49-F238E27FC236}">
                <a16:creationId xmlns:a16="http://schemas.microsoft.com/office/drawing/2014/main" id="{349A7E7D-6D6C-C4BB-634E-EF6D255DAC13}"/>
              </a:ext>
            </a:extLst>
          </p:cNvPr>
          <p:cNvSpPr/>
          <p:nvPr/>
        </p:nvSpPr>
        <p:spPr bwMode="auto">
          <a:xfrm>
            <a:off x="7355781" y="2161847"/>
            <a:ext cx="2483443"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地址分配原理包括IP地址分类、子网划分、CIDR无类域间路由及DHCP动态分配机制，重点讲解分配算法与冲突检测方法。</a:t>
            </a:r>
          </a:p>
        </p:txBody>
      </p:sp>
      <p:sp>
        <p:nvSpPr>
          <p:cNvPr id="7" name="Rectangle 26">
            <a:extLst>
              <a:ext uri="{FF2B5EF4-FFF2-40B4-BE49-F238E27FC236}">
                <a16:creationId xmlns:a16="http://schemas.microsoft.com/office/drawing/2014/main" id="{68927994-B1DE-8603-210F-73F8DF1B3175}"/>
              </a:ext>
            </a:extLst>
          </p:cNvPr>
          <p:cNvSpPr/>
          <p:nvPr/>
        </p:nvSpPr>
        <p:spPr bwMode="auto">
          <a:xfrm>
            <a:off x="4300562" y="2162912"/>
            <a:ext cx="2724951"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讲解OSI七层和TCP/IP四层模型，分析各层功能、协议及数据封装过程，强调层间服务与接口关系。</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wipe(down)">
                                      <p:cBhvr>
                                        <p:cTn id="11" dur="500"/>
                                        <p:tgtEl>
                                          <p:spTgt spid="48"/>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wipe(left)">
                                      <p:cBhvr>
                                        <p:cTn id="15" dur="500"/>
                                        <p:tgtEl>
                                          <p:spTgt spid="47"/>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wipe(up)">
                                      <p:cBhvr>
                                        <p:cTn id="19" dur="500"/>
                                        <p:tgtEl>
                                          <p:spTgt spid="44"/>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49"/>
                                        </p:tgtEl>
                                        <p:attrNameLst>
                                          <p:attrName>style.visibility</p:attrName>
                                        </p:attrNameLst>
                                      </p:cBhvr>
                                      <p:to>
                                        <p:strVal val="visible"/>
                                      </p:to>
                                    </p:set>
                                    <p:animEffect transition="in" filter="wipe(down)">
                                      <p:cBhvr>
                                        <p:cTn id="23" dur="500"/>
                                        <p:tgtEl>
                                          <p:spTgt spid="49"/>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wipe(up)">
                                      <p:cBhvr>
                                        <p:cTn id="27" dur="500"/>
                                        <p:tgtEl>
                                          <p:spTgt spid="45"/>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wipe(down)">
                                      <p:cBhvr>
                                        <p:cTn id="31" dur="500"/>
                                        <p:tgtEl>
                                          <p:spTgt spid="50"/>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wipe(up)">
                                      <p:cBhvr>
                                        <p:cTn id="35" dur="500"/>
                                        <p:tgtEl>
                                          <p:spTgt spid="46"/>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72"/>
                                        </p:tgtEl>
                                        <p:attrNameLst>
                                          <p:attrName>style.visibility</p:attrName>
                                        </p:attrNameLst>
                                      </p:cBhvr>
                                      <p:to>
                                        <p:strVal val="visible"/>
                                      </p:to>
                                    </p:set>
                                    <p:animEffect transition="in" filter="wipe(left)">
                                      <p:cBhvr>
                                        <p:cTn id="39" dur="500"/>
                                        <p:tgtEl>
                                          <p:spTgt spid="72"/>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73"/>
                                        </p:tgtEl>
                                        <p:attrNameLst>
                                          <p:attrName>style.visibility</p:attrName>
                                        </p:attrNameLst>
                                      </p:cBhvr>
                                      <p:to>
                                        <p:strVal val="visible"/>
                                      </p:to>
                                    </p:set>
                                    <p:animEffect transition="in" filter="wipe(left)">
                                      <p:cBhvr>
                                        <p:cTn id="43" dur="500"/>
                                        <p:tgtEl>
                                          <p:spTgt spid="73"/>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74"/>
                                        </p:tgtEl>
                                        <p:attrNameLst>
                                          <p:attrName>style.visibility</p:attrName>
                                        </p:attrNameLst>
                                      </p:cBhvr>
                                      <p:to>
                                        <p:strVal val="visible"/>
                                      </p:to>
                                    </p:set>
                                    <p:animEffect transition="in" filter="wipe(left)">
                                      <p:cBhvr>
                                        <p:cTn id="47" dur="500"/>
                                        <p:tgtEl>
                                          <p:spTgt spid="74"/>
                                        </p:tgtEl>
                                      </p:cBhvr>
                                    </p:animEffect>
                                  </p:childTnLst>
                                </p:cTn>
                              </p:par>
                            </p:childTnLst>
                          </p:cTn>
                        </p:par>
                        <p:par>
                          <p:cTn id="48" fill="hold">
                            <p:stCondLst>
                              <p:cond delay="5500"/>
                            </p:stCondLst>
                            <p:childTnLst>
                              <p:par>
                                <p:cTn id="49" presetID="22" presetClass="entr" presetSubtype="8" fill="hold" grpId="0" nodeType="afterEffect">
                                  <p:stCondLst>
                                    <p:cond delay="0"/>
                                  </p:stCondLst>
                                  <p:childTnLst>
                                    <p:set>
                                      <p:cBhvr>
                                        <p:cTn id="50" dur="1" fill="hold">
                                          <p:stCondLst>
                                            <p:cond delay="0"/>
                                          </p:stCondLst>
                                        </p:cTn>
                                        <p:tgtEl>
                                          <p:spTgt spid="75"/>
                                        </p:tgtEl>
                                        <p:attrNameLst>
                                          <p:attrName>style.visibility</p:attrName>
                                        </p:attrNameLst>
                                      </p:cBhvr>
                                      <p:to>
                                        <p:strVal val="visible"/>
                                      </p:to>
                                    </p:set>
                                    <p:animEffect transition="in" filter="wipe(left)">
                                      <p:cBhvr>
                                        <p:cTn id="51" dur="500"/>
                                        <p:tgtEl>
                                          <p:spTgt spid="75"/>
                                        </p:tgtEl>
                                      </p:cBhvr>
                                    </p:animEffect>
                                  </p:childTnLst>
                                </p:cTn>
                              </p:par>
                            </p:childTnLst>
                          </p:cTn>
                        </p:par>
                        <p:par>
                          <p:cTn id="52" fill="hold">
                            <p:stCondLst>
                              <p:cond delay="6000"/>
                            </p:stCondLst>
                            <p:childTnLst>
                              <p:par>
                                <p:cTn id="53" presetID="22" presetClass="entr" presetSubtype="8" fill="hold" grpId="0" nodeType="afterEffect">
                                  <p:stCondLst>
                                    <p:cond delay="0"/>
                                  </p:stCondLst>
                                  <p:childTnLst>
                                    <p:set>
                                      <p:cBhvr>
                                        <p:cTn id="54" dur="1" fill="hold">
                                          <p:stCondLst>
                                            <p:cond delay="0"/>
                                          </p:stCondLst>
                                        </p:cTn>
                                        <p:tgtEl>
                                          <p:spTgt spid="76"/>
                                        </p:tgtEl>
                                        <p:attrNameLst>
                                          <p:attrName>style.visibility</p:attrName>
                                        </p:attrNameLst>
                                      </p:cBhvr>
                                      <p:to>
                                        <p:strVal val="visible"/>
                                      </p:to>
                                    </p:set>
                                    <p:animEffect transition="in" filter="wipe(left)">
                                      <p:cBhvr>
                                        <p:cTn id="55"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2" grpId="0"/>
      <p:bldP spid="73" grpId="0"/>
      <p:bldP spid="74" grpId="0"/>
      <p:bldP spid="75" grpId="0"/>
      <p:bldP spid="7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46"/>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网络安全简介</a:t>
            </a:r>
          </a:p>
        </p:txBody>
      </p:sp>
      <p:grpSp>
        <p:nvGrpSpPr>
          <p:cNvPr id="51" name="组合 50"/>
          <p:cNvGrpSpPr/>
          <p:nvPr/>
        </p:nvGrpSpPr>
        <p:grpSpPr>
          <a:xfrm rot="10800000">
            <a:off x="0" y="304408"/>
            <a:ext cx="1010103" cy="857396"/>
            <a:chOff x="-39567" y="0"/>
            <a:chExt cx="1677745" cy="1424104"/>
          </a:xfrm>
        </p:grpSpPr>
        <p:sp>
          <p:nvSpPr>
            <p:cNvPr id="54"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55"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57" name="Freeform 14"/>
          <p:cNvSpPr/>
          <p:nvPr/>
        </p:nvSpPr>
        <p:spPr bwMode="auto">
          <a:xfrm rot="13500000">
            <a:off x="3656798" y="2676703"/>
            <a:ext cx="1227119" cy="2042165"/>
          </a:xfrm>
          <a:custGeom>
            <a:avLst/>
            <a:gdLst>
              <a:gd name="T0" fmla="*/ 329 w 486"/>
              <a:gd name="T1" fmla="*/ 0 h 799"/>
              <a:gd name="T2" fmla="*/ 378 w 486"/>
              <a:gd name="T3" fmla="*/ 1 h 799"/>
              <a:gd name="T4" fmla="*/ 430 w 486"/>
              <a:gd name="T5" fmla="*/ 7 h 799"/>
              <a:gd name="T6" fmla="*/ 486 w 486"/>
              <a:gd name="T7" fmla="*/ 19 h 799"/>
              <a:gd name="T8" fmla="*/ 483 w 486"/>
              <a:gd name="T9" fmla="*/ 30 h 799"/>
              <a:gd name="T10" fmla="*/ 428 w 486"/>
              <a:gd name="T11" fmla="*/ 19 h 799"/>
              <a:gd name="T12" fmla="*/ 376 w 486"/>
              <a:gd name="T13" fmla="*/ 13 h 799"/>
              <a:gd name="T14" fmla="*/ 329 w 486"/>
              <a:gd name="T15" fmla="*/ 12 h 799"/>
              <a:gd name="T16" fmla="*/ 278 w 486"/>
              <a:gd name="T17" fmla="*/ 15 h 799"/>
              <a:gd name="T18" fmla="*/ 231 w 486"/>
              <a:gd name="T19" fmla="*/ 22 h 799"/>
              <a:gd name="T20" fmla="*/ 191 w 486"/>
              <a:gd name="T21" fmla="*/ 36 h 799"/>
              <a:gd name="T22" fmla="*/ 153 w 486"/>
              <a:gd name="T23" fmla="*/ 53 h 799"/>
              <a:gd name="T24" fmla="*/ 122 w 486"/>
              <a:gd name="T25" fmla="*/ 74 h 799"/>
              <a:gd name="T26" fmla="*/ 94 w 486"/>
              <a:gd name="T27" fmla="*/ 101 h 799"/>
              <a:gd name="T28" fmla="*/ 72 w 486"/>
              <a:gd name="T29" fmla="*/ 129 h 799"/>
              <a:gd name="T30" fmla="*/ 52 w 486"/>
              <a:gd name="T31" fmla="*/ 162 h 799"/>
              <a:gd name="T32" fmla="*/ 38 w 486"/>
              <a:gd name="T33" fmla="*/ 198 h 799"/>
              <a:gd name="T34" fmla="*/ 27 w 486"/>
              <a:gd name="T35" fmla="*/ 235 h 799"/>
              <a:gd name="T36" fmla="*/ 18 w 486"/>
              <a:gd name="T37" fmla="*/ 275 h 799"/>
              <a:gd name="T38" fmla="*/ 14 w 486"/>
              <a:gd name="T39" fmla="*/ 317 h 799"/>
              <a:gd name="T40" fmla="*/ 12 w 486"/>
              <a:gd name="T41" fmla="*/ 361 h 799"/>
              <a:gd name="T42" fmla="*/ 17 w 486"/>
              <a:gd name="T43" fmla="*/ 434 h 799"/>
              <a:gd name="T44" fmla="*/ 27 w 486"/>
              <a:gd name="T45" fmla="*/ 510 h 799"/>
              <a:gd name="T46" fmla="*/ 45 w 486"/>
              <a:gd name="T47" fmla="*/ 584 h 799"/>
              <a:gd name="T48" fmla="*/ 67 w 486"/>
              <a:gd name="T49" fmla="*/ 657 h 799"/>
              <a:gd name="T50" fmla="*/ 95 w 486"/>
              <a:gd name="T51" fmla="*/ 727 h 799"/>
              <a:gd name="T52" fmla="*/ 127 w 486"/>
              <a:gd name="T53" fmla="*/ 793 h 799"/>
              <a:gd name="T54" fmla="*/ 127 w 486"/>
              <a:gd name="T55" fmla="*/ 793 h 799"/>
              <a:gd name="T56" fmla="*/ 115 w 486"/>
              <a:gd name="T57" fmla="*/ 799 h 799"/>
              <a:gd name="T58" fmla="*/ 84 w 486"/>
              <a:gd name="T59" fmla="*/ 733 h 799"/>
              <a:gd name="T60" fmla="*/ 55 w 486"/>
              <a:gd name="T61" fmla="*/ 662 h 799"/>
              <a:gd name="T62" fmla="*/ 33 w 486"/>
              <a:gd name="T63" fmla="*/ 587 h 799"/>
              <a:gd name="T64" fmla="*/ 15 w 486"/>
              <a:gd name="T65" fmla="*/ 512 h 799"/>
              <a:gd name="T66" fmla="*/ 5 w 486"/>
              <a:gd name="T67" fmla="*/ 436 h 799"/>
              <a:gd name="T68" fmla="*/ 0 w 486"/>
              <a:gd name="T69" fmla="*/ 361 h 799"/>
              <a:gd name="T70" fmla="*/ 2 w 486"/>
              <a:gd name="T71" fmla="*/ 312 h 799"/>
              <a:gd name="T72" fmla="*/ 8 w 486"/>
              <a:gd name="T73" fmla="*/ 266 h 799"/>
              <a:gd name="T74" fmla="*/ 17 w 486"/>
              <a:gd name="T75" fmla="*/ 222 h 799"/>
              <a:gd name="T76" fmla="*/ 32 w 486"/>
              <a:gd name="T77" fmla="*/ 180 h 799"/>
              <a:gd name="T78" fmla="*/ 49 w 486"/>
              <a:gd name="T79" fmla="*/ 143 h 799"/>
              <a:gd name="T80" fmla="*/ 73 w 486"/>
              <a:gd name="T81" fmla="*/ 107 h 799"/>
              <a:gd name="T82" fmla="*/ 97 w 486"/>
              <a:gd name="T83" fmla="*/ 80 h 799"/>
              <a:gd name="T84" fmla="*/ 125 w 486"/>
              <a:gd name="T85" fmla="*/ 56 h 799"/>
              <a:gd name="T86" fmla="*/ 158 w 486"/>
              <a:gd name="T87" fmla="*/ 37 h 799"/>
              <a:gd name="T88" fmla="*/ 194 w 486"/>
              <a:gd name="T89" fmla="*/ 21 h 799"/>
              <a:gd name="T90" fmla="*/ 235 w 486"/>
              <a:gd name="T91" fmla="*/ 9 h 799"/>
              <a:gd name="T92" fmla="*/ 280 w 486"/>
              <a:gd name="T93" fmla="*/ 1 h 799"/>
              <a:gd name="T94" fmla="*/ 329 w 486"/>
              <a:gd name="T95" fmla="*/ 0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6" h="799">
                <a:moveTo>
                  <a:pt x="329" y="0"/>
                </a:moveTo>
                <a:lnTo>
                  <a:pt x="378" y="1"/>
                </a:lnTo>
                <a:lnTo>
                  <a:pt x="430" y="7"/>
                </a:lnTo>
                <a:lnTo>
                  <a:pt x="486" y="19"/>
                </a:lnTo>
                <a:lnTo>
                  <a:pt x="483" y="30"/>
                </a:lnTo>
                <a:lnTo>
                  <a:pt x="428" y="19"/>
                </a:lnTo>
                <a:lnTo>
                  <a:pt x="376" y="13"/>
                </a:lnTo>
                <a:lnTo>
                  <a:pt x="329" y="12"/>
                </a:lnTo>
                <a:lnTo>
                  <a:pt x="278" y="15"/>
                </a:lnTo>
                <a:lnTo>
                  <a:pt x="231" y="22"/>
                </a:lnTo>
                <a:lnTo>
                  <a:pt x="191" y="36"/>
                </a:lnTo>
                <a:lnTo>
                  <a:pt x="153" y="53"/>
                </a:lnTo>
                <a:lnTo>
                  <a:pt x="122" y="74"/>
                </a:lnTo>
                <a:lnTo>
                  <a:pt x="94" y="101"/>
                </a:lnTo>
                <a:lnTo>
                  <a:pt x="72" y="129"/>
                </a:lnTo>
                <a:lnTo>
                  <a:pt x="52" y="162"/>
                </a:lnTo>
                <a:lnTo>
                  <a:pt x="38" y="198"/>
                </a:lnTo>
                <a:lnTo>
                  <a:pt x="27" y="235"/>
                </a:lnTo>
                <a:lnTo>
                  <a:pt x="18" y="275"/>
                </a:lnTo>
                <a:lnTo>
                  <a:pt x="14" y="317"/>
                </a:lnTo>
                <a:lnTo>
                  <a:pt x="12" y="361"/>
                </a:lnTo>
                <a:lnTo>
                  <a:pt x="17" y="434"/>
                </a:lnTo>
                <a:lnTo>
                  <a:pt x="27" y="510"/>
                </a:lnTo>
                <a:lnTo>
                  <a:pt x="45" y="584"/>
                </a:lnTo>
                <a:lnTo>
                  <a:pt x="67" y="657"/>
                </a:lnTo>
                <a:lnTo>
                  <a:pt x="95" y="727"/>
                </a:lnTo>
                <a:lnTo>
                  <a:pt x="127" y="793"/>
                </a:lnTo>
                <a:lnTo>
                  <a:pt x="127" y="793"/>
                </a:lnTo>
                <a:lnTo>
                  <a:pt x="115" y="799"/>
                </a:lnTo>
                <a:lnTo>
                  <a:pt x="84" y="733"/>
                </a:lnTo>
                <a:lnTo>
                  <a:pt x="55" y="662"/>
                </a:lnTo>
                <a:lnTo>
                  <a:pt x="33" y="587"/>
                </a:lnTo>
                <a:lnTo>
                  <a:pt x="15" y="512"/>
                </a:lnTo>
                <a:lnTo>
                  <a:pt x="5" y="436"/>
                </a:lnTo>
                <a:lnTo>
                  <a:pt x="0" y="361"/>
                </a:lnTo>
                <a:lnTo>
                  <a:pt x="2" y="312"/>
                </a:lnTo>
                <a:lnTo>
                  <a:pt x="8" y="266"/>
                </a:lnTo>
                <a:lnTo>
                  <a:pt x="17" y="222"/>
                </a:lnTo>
                <a:lnTo>
                  <a:pt x="32" y="180"/>
                </a:lnTo>
                <a:lnTo>
                  <a:pt x="49" y="143"/>
                </a:lnTo>
                <a:lnTo>
                  <a:pt x="73" y="107"/>
                </a:lnTo>
                <a:lnTo>
                  <a:pt x="97" y="80"/>
                </a:lnTo>
                <a:lnTo>
                  <a:pt x="125" y="56"/>
                </a:lnTo>
                <a:lnTo>
                  <a:pt x="158" y="37"/>
                </a:lnTo>
                <a:lnTo>
                  <a:pt x="194" y="21"/>
                </a:lnTo>
                <a:lnTo>
                  <a:pt x="235" y="9"/>
                </a:lnTo>
                <a:lnTo>
                  <a:pt x="280" y="1"/>
                </a:lnTo>
                <a:lnTo>
                  <a:pt x="329" y="0"/>
                </a:lnTo>
                <a:close/>
              </a:path>
            </a:pathLst>
          </a:custGeom>
          <a:solidFill>
            <a:schemeClr val="accent2"/>
          </a:solidFill>
          <a:ln w="0">
            <a:noFill/>
            <a:prstDash val="solid"/>
            <a:round/>
          </a:ln>
          <a:effectLst>
            <a:outerShdw blurRad="50800" dist="50800" dir="5400000" algn="ctr" rotWithShape="0">
              <a:srgbClr val="000000">
                <a:alpha val="0"/>
              </a:srgbClr>
            </a:outerShdw>
          </a:effectLst>
        </p:spPr>
        <p:txBody>
          <a:bodyPr vert="horz" wrap="square" lIns="130943" tIns="65472" rIns="130943" bIns="65472"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sp>
        <p:nvSpPr>
          <p:cNvPr id="58" name="Freeform 6"/>
          <p:cNvSpPr/>
          <p:nvPr/>
        </p:nvSpPr>
        <p:spPr bwMode="auto">
          <a:xfrm>
            <a:off x="-30499" y="2446469"/>
            <a:ext cx="12529027" cy="3284944"/>
          </a:xfrm>
          <a:custGeom>
            <a:avLst/>
            <a:gdLst>
              <a:gd name="T0" fmla="*/ 4415 w 4902"/>
              <a:gd name="T1" fmla="*/ 13 h 1301"/>
              <a:gd name="T2" fmla="*/ 4658 w 4902"/>
              <a:gd name="T3" fmla="*/ 87 h 1301"/>
              <a:gd name="T4" fmla="*/ 4902 w 4902"/>
              <a:gd name="T5" fmla="*/ 238 h 1301"/>
              <a:gd name="T6" fmla="*/ 4734 w 4902"/>
              <a:gd name="T7" fmla="*/ 139 h 1301"/>
              <a:gd name="T8" fmla="*/ 4492 w 4902"/>
              <a:gd name="T9" fmla="*/ 41 h 1301"/>
              <a:gd name="T10" fmla="*/ 4253 w 4902"/>
              <a:gd name="T11" fmla="*/ 11 h 1301"/>
              <a:gd name="T12" fmla="*/ 3954 w 4902"/>
              <a:gd name="T13" fmla="*/ 55 h 1301"/>
              <a:gd name="T14" fmla="*/ 3670 w 4902"/>
              <a:gd name="T15" fmla="*/ 165 h 1301"/>
              <a:gd name="T16" fmla="*/ 3409 w 4902"/>
              <a:gd name="T17" fmla="*/ 321 h 1301"/>
              <a:gd name="T18" fmla="*/ 3177 w 4902"/>
              <a:gd name="T19" fmla="*/ 495 h 1301"/>
              <a:gd name="T20" fmla="*/ 2982 w 4902"/>
              <a:gd name="T21" fmla="*/ 664 h 1301"/>
              <a:gd name="T22" fmla="*/ 2820 w 4902"/>
              <a:gd name="T23" fmla="*/ 812 h 1301"/>
              <a:gd name="T24" fmla="*/ 2635 w 4902"/>
              <a:gd name="T25" fmla="*/ 977 h 1301"/>
              <a:gd name="T26" fmla="*/ 2426 w 4902"/>
              <a:gd name="T27" fmla="*/ 1134 h 1301"/>
              <a:gd name="T28" fmla="*/ 2204 w 4902"/>
              <a:gd name="T29" fmla="*/ 1255 h 1301"/>
              <a:gd name="T30" fmla="*/ 1973 w 4902"/>
              <a:gd name="T31" fmla="*/ 1301 h 1301"/>
              <a:gd name="T32" fmla="*/ 1822 w 4902"/>
              <a:gd name="T33" fmla="*/ 1277 h 1301"/>
              <a:gd name="T34" fmla="*/ 1675 w 4902"/>
              <a:gd name="T35" fmla="*/ 1198 h 1301"/>
              <a:gd name="T36" fmla="*/ 1532 w 4902"/>
              <a:gd name="T37" fmla="*/ 1056 h 1301"/>
              <a:gd name="T38" fmla="*/ 1397 w 4902"/>
              <a:gd name="T39" fmla="*/ 841 h 1301"/>
              <a:gd name="T40" fmla="*/ 1242 w 4902"/>
              <a:gd name="T41" fmla="*/ 586 h 1301"/>
              <a:gd name="T42" fmla="*/ 1083 w 4902"/>
              <a:gd name="T43" fmla="*/ 409 h 1301"/>
              <a:gd name="T44" fmla="*/ 923 w 4902"/>
              <a:gd name="T45" fmla="*/ 301 h 1301"/>
              <a:gd name="T46" fmla="*/ 762 w 4902"/>
              <a:gd name="T47" fmla="*/ 257 h 1301"/>
              <a:gd name="T48" fmla="*/ 559 w 4902"/>
              <a:gd name="T49" fmla="*/ 275 h 1301"/>
              <a:gd name="T50" fmla="*/ 342 w 4902"/>
              <a:gd name="T51" fmla="*/ 379 h 1301"/>
              <a:gd name="T52" fmla="*/ 137 w 4902"/>
              <a:gd name="T53" fmla="*/ 547 h 1301"/>
              <a:gd name="T54" fmla="*/ 0 w 4902"/>
              <a:gd name="T55" fmla="*/ 676 h 1301"/>
              <a:gd name="T56" fmla="*/ 177 w 4902"/>
              <a:gd name="T57" fmla="*/ 492 h 1301"/>
              <a:gd name="T58" fmla="*/ 367 w 4902"/>
              <a:gd name="T59" fmla="*/ 348 h 1301"/>
              <a:gd name="T60" fmla="*/ 569 w 4902"/>
              <a:gd name="T61" fmla="*/ 260 h 1301"/>
              <a:gd name="T62" fmla="*/ 764 w 4902"/>
              <a:gd name="T63" fmla="*/ 245 h 1301"/>
              <a:gd name="T64" fmla="*/ 927 w 4902"/>
              <a:gd name="T65" fmla="*/ 291 h 1301"/>
              <a:gd name="T66" fmla="*/ 1091 w 4902"/>
              <a:gd name="T67" fmla="*/ 400 h 1301"/>
              <a:gd name="T68" fmla="*/ 1251 w 4902"/>
              <a:gd name="T69" fmla="*/ 578 h 1301"/>
              <a:gd name="T70" fmla="*/ 1407 w 4902"/>
              <a:gd name="T71" fmla="*/ 835 h 1301"/>
              <a:gd name="T72" fmla="*/ 1541 w 4902"/>
              <a:gd name="T73" fmla="*/ 1048 h 1301"/>
              <a:gd name="T74" fmla="*/ 1682 w 4902"/>
              <a:gd name="T75" fmla="*/ 1188 h 1301"/>
              <a:gd name="T76" fmla="*/ 1826 w 4902"/>
              <a:gd name="T77" fmla="*/ 1265 h 1301"/>
              <a:gd name="T78" fmla="*/ 1973 w 4902"/>
              <a:gd name="T79" fmla="*/ 1289 h 1301"/>
              <a:gd name="T80" fmla="*/ 2199 w 4902"/>
              <a:gd name="T81" fmla="*/ 1243 h 1301"/>
              <a:gd name="T82" fmla="*/ 2421 w 4902"/>
              <a:gd name="T83" fmla="*/ 1125 h 1301"/>
              <a:gd name="T84" fmla="*/ 2627 w 4902"/>
              <a:gd name="T85" fmla="*/ 968 h 1301"/>
              <a:gd name="T86" fmla="*/ 2811 w 4902"/>
              <a:gd name="T87" fmla="*/ 803 h 1301"/>
              <a:gd name="T88" fmla="*/ 2975 w 4902"/>
              <a:gd name="T89" fmla="*/ 655 h 1301"/>
              <a:gd name="T90" fmla="*/ 3169 w 4902"/>
              <a:gd name="T91" fmla="*/ 486 h 1301"/>
              <a:gd name="T92" fmla="*/ 3403 w 4902"/>
              <a:gd name="T93" fmla="*/ 310 h 1301"/>
              <a:gd name="T94" fmla="*/ 3664 w 4902"/>
              <a:gd name="T95" fmla="*/ 154 h 1301"/>
              <a:gd name="T96" fmla="*/ 3951 w 4902"/>
              <a:gd name="T97" fmla="*/ 43 h 1301"/>
              <a:gd name="T98" fmla="*/ 4253 w 4902"/>
              <a:gd name="T99" fmla="*/ 0 h 1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02" h="1301">
                <a:moveTo>
                  <a:pt x="4253" y="0"/>
                </a:moveTo>
                <a:lnTo>
                  <a:pt x="4333" y="3"/>
                </a:lnTo>
                <a:lnTo>
                  <a:pt x="4415" y="13"/>
                </a:lnTo>
                <a:lnTo>
                  <a:pt x="4495" y="29"/>
                </a:lnTo>
                <a:lnTo>
                  <a:pt x="4577" y="55"/>
                </a:lnTo>
                <a:lnTo>
                  <a:pt x="4658" y="87"/>
                </a:lnTo>
                <a:lnTo>
                  <a:pt x="4740" y="129"/>
                </a:lnTo>
                <a:lnTo>
                  <a:pt x="4822" y="178"/>
                </a:lnTo>
                <a:lnTo>
                  <a:pt x="4902" y="238"/>
                </a:lnTo>
                <a:lnTo>
                  <a:pt x="4895" y="246"/>
                </a:lnTo>
                <a:lnTo>
                  <a:pt x="4814" y="188"/>
                </a:lnTo>
                <a:lnTo>
                  <a:pt x="4734" y="139"/>
                </a:lnTo>
                <a:lnTo>
                  <a:pt x="4654" y="98"/>
                </a:lnTo>
                <a:lnTo>
                  <a:pt x="4572" y="66"/>
                </a:lnTo>
                <a:lnTo>
                  <a:pt x="4492" y="41"/>
                </a:lnTo>
                <a:lnTo>
                  <a:pt x="4412" y="25"/>
                </a:lnTo>
                <a:lnTo>
                  <a:pt x="4333" y="14"/>
                </a:lnTo>
                <a:lnTo>
                  <a:pt x="4253" y="11"/>
                </a:lnTo>
                <a:lnTo>
                  <a:pt x="4152" y="16"/>
                </a:lnTo>
                <a:lnTo>
                  <a:pt x="4052" y="31"/>
                </a:lnTo>
                <a:lnTo>
                  <a:pt x="3954" y="55"/>
                </a:lnTo>
                <a:lnTo>
                  <a:pt x="3857" y="84"/>
                </a:lnTo>
                <a:lnTo>
                  <a:pt x="3762" y="121"/>
                </a:lnTo>
                <a:lnTo>
                  <a:pt x="3670" y="165"/>
                </a:lnTo>
                <a:lnTo>
                  <a:pt x="3580" y="214"/>
                </a:lnTo>
                <a:lnTo>
                  <a:pt x="3493" y="266"/>
                </a:lnTo>
                <a:lnTo>
                  <a:pt x="3409" y="321"/>
                </a:lnTo>
                <a:lnTo>
                  <a:pt x="3328" y="377"/>
                </a:lnTo>
                <a:lnTo>
                  <a:pt x="3251" y="437"/>
                </a:lnTo>
                <a:lnTo>
                  <a:pt x="3177" y="495"/>
                </a:lnTo>
                <a:lnTo>
                  <a:pt x="3109" y="553"/>
                </a:lnTo>
                <a:lnTo>
                  <a:pt x="3043" y="609"/>
                </a:lnTo>
                <a:lnTo>
                  <a:pt x="2982" y="664"/>
                </a:lnTo>
                <a:lnTo>
                  <a:pt x="2926" y="715"/>
                </a:lnTo>
                <a:lnTo>
                  <a:pt x="2875" y="761"/>
                </a:lnTo>
                <a:lnTo>
                  <a:pt x="2820" y="812"/>
                </a:lnTo>
                <a:lnTo>
                  <a:pt x="2761" y="865"/>
                </a:lnTo>
                <a:lnTo>
                  <a:pt x="2700" y="920"/>
                </a:lnTo>
                <a:lnTo>
                  <a:pt x="2635" y="977"/>
                </a:lnTo>
                <a:lnTo>
                  <a:pt x="2568" y="1032"/>
                </a:lnTo>
                <a:lnTo>
                  <a:pt x="2498" y="1085"/>
                </a:lnTo>
                <a:lnTo>
                  <a:pt x="2426" y="1134"/>
                </a:lnTo>
                <a:lnTo>
                  <a:pt x="2354" y="1181"/>
                </a:lnTo>
                <a:lnTo>
                  <a:pt x="2279" y="1221"/>
                </a:lnTo>
                <a:lnTo>
                  <a:pt x="2204" y="1255"/>
                </a:lnTo>
                <a:lnTo>
                  <a:pt x="2128" y="1280"/>
                </a:lnTo>
                <a:lnTo>
                  <a:pt x="2051" y="1297"/>
                </a:lnTo>
                <a:lnTo>
                  <a:pt x="1973" y="1301"/>
                </a:lnTo>
                <a:lnTo>
                  <a:pt x="1923" y="1300"/>
                </a:lnTo>
                <a:lnTo>
                  <a:pt x="1872" y="1291"/>
                </a:lnTo>
                <a:lnTo>
                  <a:pt x="1822" y="1277"/>
                </a:lnTo>
                <a:lnTo>
                  <a:pt x="1773" y="1258"/>
                </a:lnTo>
                <a:lnTo>
                  <a:pt x="1724" y="1231"/>
                </a:lnTo>
                <a:lnTo>
                  <a:pt x="1675" y="1198"/>
                </a:lnTo>
                <a:lnTo>
                  <a:pt x="1626" y="1158"/>
                </a:lnTo>
                <a:lnTo>
                  <a:pt x="1578" y="1111"/>
                </a:lnTo>
                <a:lnTo>
                  <a:pt x="1532" y="1056"/>
                </a:lnTo>
                <a:lnTo>
                  <a:pt x="1486" y="993"/>
                </a:lnTo>
                <a:lnTo>
                  <a:pt x="1441" y="922"/>
                </a:lnTo>
                <a:lnTo>
                  <a:pt x="1397" y="841"/>
                </a:lnTo>
                <a:lnTo>
                  <a:pt x="1346" y="746"/>
                </a:lnTo>
                <a:lnTo>
                  <a:pt x="1294" y="661"/>
                </a:lnTo>
                <a:lnTo>
                  <a:pt x="1242" y="586"/>
                </a:lnTo>
                <a:lnTo>
                  <a:pt x="1189" y="519"/>
                </a:lnTo>
                <a:lnTo>
                  <a:pt x="1137" y="461"/>
                </a:lnTo>
                <a:lnTo>
                  <a:pt x="1083" y="409"/>
                </a:lnTo>
                <a:lnTo>
                  <a:pt x="1030" y="365"/>
                </a:lnTo>
                <a:lnTo>
                  <a:pt x="976" y="331"/>
                </a:lnTo>
                <a:lnTo>
                  <a:pt x="923" y="301"/>
                </a:lnTo>
                <a:lnTo>
                  <a:pt x="869" y="281"/>
                </a:lnTo>
                <a:lnTo>
                  <a:pt x="816" y="266"/>
                </a:lnTo>
                <a:lnTo>
                  <a:pt x="762" y="257"/>
                </a:lnTo>
                <a:lnTo>
                  <a:pt x="709" y="254"/>
                </a:lnTo>
                <a:lnTo>
                  <a:pt x="633" y="260"/>
                </a:lnTo>
                <a:lnTo>
                  <a:pt x="559" y="275"/>
                </a:lnTo>
                <a:lnTo>
                  <a:pt x="486" y="301"/>
                </a:lnTo>
                <a:lnTo>
                  <a:pt x="413" y="336"/>
                </a:lnTo>
                <a:lnTo>
                  <a:pt x="342" y="379"/>
                </a:lnTo>
                <a:lnTo>
                  <a:pt x="272" y="428"/>
                </a:lnTo>
                <a:lnTo>
                  <a:pt x="202" y="484"/>
                </a:lnTo>
                <a:lnTo>
                  <a:pt x="137" y="547"/>
                </a:lnTo>
                <a:lnTo>
                  <a:pt x="71" y="612"/>
                </a:lnTo>
                <a:lnTo>
                  <a:pt x="9" y="684"/>
                </a:lnTo>
                <a:lnTo>
                  <a:pt x="0" y="676"/>
                </a:lnTo>
                <a:lnTo>
                  <a:pt x="56" y="611"/>
                </a:lnTo>
                <a:lnTo>
                  <a:pt x="116" y="550"/>
                </a:lnTo>
                <a:lnTo>
                  <a:pt x="177" y="492"/>
                </a:lnTo>
                <a:lnTo>
                  <a:pt x="239" y="438"/>
                </a:lnTo>
                <a:lnTo>
                  <a:pt x="303" y="391"/>
                </a:lnTo>
                <a:lnTo>
                  <a:pt x="367" y="348"/>
                </a:lnTo>
                <a:lnTo>
                  <a:pt x="434" y="312"/>
                </a:lnTo>
                <a:lnTo>
                  <a:pt x="501" y="282"/>
                </a:lnTo>
                <a:lnTo>
                  <a:pt x="569" y="260"/>
                </a:lnTo>
                <a:lnTo>
                  <a:pt x="639" y="246"/>
                </a:lnTo>
                <a:lnTo>
                  <a:pt x="709" y="242"/>
                </a:lnTo>
                <a:lnTo>
                  <a:pt x="764" y="245"/>
                </a:lnTo>
                <a:lnTo>
                  <a:pt x="819" y="254"/>
                </a:lnTo>
                <a:lnTo>
                  <a:pt x="872" y="269"/>
                </a:lnTo>
                <a:lnTo>
                  <a:pt x="927" y="291"/>
                </a:lnTo>
                <a:lnTo>
                  <a:pt x="982" y="321"/>
                </a:lnTo>
                <a:lnTo>
                  <a:pt x="1037" y="357"/>
                </a:lnTo>
                <a:lnTo>
                  <a:pt x="1091" y="400"/>
                </a:lnTo>
                <a:lnTo>
                  <a:pt x="1146" y="452"/>
                </a:lnTo>
                <a:lnTo>
                  <a:pt x="1199" y="511"/>
                </a:lnTo>
                <a:lnTo>
                  <a:pt x="1251" y="578"/>
                </a:lnTo>
                <a:lnTo>
                  <a:pt x="1305" y="655"/>
                </a:lnTo>
                <a:lnTo>
                  <a:pt x="1357" y="740"/>
                </a:lnTo>
                <a:lnTo>
                  <a:pt x="1407" y="835"/>
                </a:lnTo>
                <a:lnTo>
                  <a:pt x="1452" y="914"/>
                </a:lnTo>
                <a:lnTo>
                  <a:pt x="1496" y="986"/>
                </a:lnTo>
                <a:lnTo>
                  <a:pt x="1541" y="1048"/>
                </a:lnTo>
                <a:lnTo>
                  <a:pt x="1587" y="1103"/>
                </a:lnTo>
                <a:lnTo>
                  <a:pt x="1634" y="1149"/>
                </a:lnTo>
                <a:lnTo>
                  <a:pt x="1682" y="1188"/>
                </a:lnTo>
                <a:lnTo>
                  <a:pt x="1730" y="1221"/>
                </a:lnTo>
                <a:lnTo>
                  <a:pt x="1777" y="1246"/>
                </a:lnTo>
                <a:lnTo>
                  <a:pt x="1826" y="1265"/>
                </a:lnTo>
                <a:lnTo>
                  <a:pt x="1875" y="1279"/>
                </a:lnTo>
                <a:lnTo>
                  <a:pt x="1924" y="1288"/>
                </a:lnTo>
                <a:lnTo>
                  <a:pt x="1973" y="1289"/>
                </a:lnTo>
                <a:lnTo>
                  <a:pt x="2049" y="1285"/>
                </a:lnTo>
                <a:lnTo>
                  <a:pt x="2125" y="1268"/>
                </a:lnTo>
                <a:lnTo>
                  <a:pt x="2199" y="1243"/>
                </a:lnTo>
                <a:lnTo>
                  <a:pt x="2273" y="1210"/>
                </a:lnTo>
                <a:lnTo>
                  <a:pt x="2348" y="1170"/>
                </a:lnTo>
                <a:lnTo>
                  <a:pt x="2421" y="1125"/>
                </a:lnTo>
                <a:lnTo>
                  <a:pt x="2490" y="1075"/>
                </a:lnTo>
                <a:lnTo>
                  <a:pt x="2560" y="1023"/>
                </a:lnTo>
                <a:lnTo>
                  <a:pt x="2627" y="968"/>
                </a:lnTo>
                <a:lnTo>
                  <a:pt x="2691" y="911"/>
                </a:lnTo>
                <a:lnTo>
                  <a:pt x="2753" y="856"/>
                </a:lnTo>
                <a:lnTo>
                  <a:pt x="2811" y="803"/>
                </a:lnTo>
                <a:lnTo>
                  <a:pt x="2868" y="752"/>
                </a:lnTo>
                <a:lnTo>
                  <a:pt x="2918" y="706"/>
                </a:lnTo>
                <a:lnTo>
                  <a:pt x="2975" y="655"/>
                </a:lnTo>
                <a:lnTo>
                  <a:pt x="3034" y="600"/>
                </a:lnTo>
                <a:lnTo>
                  <a:pt x="3100" y="544"/>
                </a:lnTo>
                <a:lnTo>
                  <a:pt x="3169" y="486"/>
                </a:lnTo>
                <a:lnTo>
                  <a:pt x="3244" y="426"/>
                </a:lnTo>
                <a:lnTo>
                  <a:pt x="3321" y="368"/>
                </a:lnTo>
                <a:lnTo>
                  <a:pt x="3403" y="310"/>
                </a:lnTo>
                <a:lnTo>
                  <a:pt x="3486" y="255"/>
                </a:lnTo>
                <a:lnTo>
                  <a:pt x="3574" y="203"/>
                </a:lnTo>
                <a:lnTo>
                  <a:pt x="3664" y="154"/>
                </a:lnTo>
                <a:lnTo>
                  <a:pt x="3758" y="111"/>
                </a:lnTo>
                <a:lnTo>
                  <a:pt x="3853" y="74"/>
                </a:lnTo>
                <a:lnTo>
                  <a:pt x="3951" y="43"/>
                </a:lnTo>
                <a:lnTo>
                  <a:pt x="4049" y="19"/>
                </a:lnTo>
                <a:lnTo>
                  <a:pt x="4150" y="4"/>
                </a:lnTo>
                <a:lnTo>
                  <a:pt x="4253" y="0"/>
                </a:lnTo>
                <a:close/>
              </a:path>
            </a:pathLst>
          </a:custGeom>
          <a:solidFill>
            <a:schemeClr val="accent2"/>
          </a:solidFill>
          <a:ln w="0">
            <a:noFill/>
            <a:prstDash val="solid"/>
            <a:round/>
          </a:ln>
          <a:effectLst>
            <a:outerShdw algn="tl" rotWithShape="0">
              <a:srgbClr val="FFFFFF"/>
            </a:outerShdw>
          </a:effectLst>
        </p:spPr>
        <p:txBody>
          <a:bodyPr vert="horz" wrap="square" lIns="130943" tIns="65472" rIns="130943" bIns="65472"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sp>
        <p:nvSpPr>
          <p:cNvPr id="59" name="Freeform 13"/>
          <p:cNvSpPr/>
          <p:nvPr/>
        </p:nvSpPr>
        <p:spPr bwMode="auto">
          <a:xfrm>
            <a:off x="7397931" y="3892415"/>
            <a:ext cx="1815123" cy="462064"/>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chemeClr val="accent2"/>
          </a:solidFill>
          <a:ln w="0">
            <a:noFill/>
            <a:prstDash val="solid"/>
            <a:round/>
          </a:ln>
          <a:effectLst>
            <a:outerShdw blurRad="50800" dist="50800" dir="5400000" algn="ctr" rotWithShape="0">
              <a:srgbClr val="000000">
                <a:alpha val="0"/>
              </a:srgbClr>
            </a:outerShdw>
          </a:effectLst>
        </p:spPr>
        <p:txBody>
          <a:bodyPr vert="horz" wrap="square" lIns="130943" tIns="65472" rIns="130943" bIns="65472"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60" name="Group 19"/>
          <p:cNvGrpSpPr/>
          <p:nvPr/>
        </p:nvGrpSpPr>
        <p:grpSpPr>
          <a:xfrm>
            <a:off x="832733" y="3659783"/>
            <a:ext cx="1897436" cy="1377787"/>
            <a:chOff x="616792" y="2667382"/>
            <a:chExt cx="1405403" cy="1033020"/>
          </a:xfrm>
          <a:effectLst>
            <a:outerShdw blurRad="50800" dist="50800" dir="5400000" algn="ctr" rotWithShape="0">
              <a:srgbClr val="000000">
                <a:alpha val="0"/>
              </a:srgbClr>
            </a:outerShdw>
          </a:effectLst>
        </p:grpSpPr>
        <p:sp>
          <p:nvSpPr>
            <p:cNvPr id="61" name="Rectangle 26"/>
            <p:cNvSpPr/>
            <p:nvPr/>
          </p:nvSpPr>
          <p:spPr bwMode="auto">
            <a:xfrm>
              <a:off x="616792" y="2954983"/>
              <a:ext cx="1405403" cy="745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网络安全概念阶段主要讲解基本定义、威胁类型、攻击手段及防护措施，强调密码学基础、防火墙原理和常见安全协议的应用场景与实践意义。</a:t>
              </a:r>
            </a:p>
          </p:txBody>
        </p:sp>
        <p:sp>
          <p:nvSpPr>
            <p:cNvPr id="62"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0000"/>
                </a:lnSpc>
                <a:spcBef>
                  <a:spcPct val="0"/>
                </a:spcBef>
                <a:spcAft>
                  <a:spcPct val="0"/>
                </a:spcAft>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网络安全概念</a:t>
              </a:r>
            </a:p>
          </p:txBody>
        </p:sp>
      </p:grpSp>
      <p:sp>
        <p:nvSpPr>
          <p:cNvPr id="63" name="Freeform 13"/>
          <p:cNvSpPr/>
          <p:nvPr/>
        </p:nvSpPr>
        <p:spPr bwMode="auto">
          <a:xfrm rot="5910658">
            <a:off x="8191283" y="2452975"/>
            <a:ext cx="1374965" cy="467731"/>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chemeClr val="accent2"/>
          </a:solidFill>
          <a:ln w="0">
            <a:noFill/>
            <a:prstDash val="solid"/>
            <a:round/>
          </a:ln>
          <a:effectLst>
            <a:outerShdw blurRad="50800" dist="50800" dir="5400000" algn="ctr" rotWithShape="0">
              <a:srgbClr val="000000">
                <a:alpha val="0"/>
              </a:srgbClr>
            </a:outerShdw>
          </a:effectLst>
        </p:spPr>
        <p:txBody>
          <a:bodyPr vert="horz" wrap="square" lIns="130943" tIns="65472" rIns="130943" bIns="65472"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64" name="Group 129"/>
          <p:cNvGrpSpPr/>
          <p:nvPr/>
        </p:nvGrpSpPr>
        <p:grpSpPr>
          <a:xfrm>
            <a:off x="2818056" y="2300158"/>
            <a:ext cx="1846556" cy="1168718"/>
            <a:chOff x="695197" y="2546952"/>
            <a:chExt cx="1367717" cy="876268"/>
          </a:xfrm>
          <a:effectLst>
            <a:outerShdw blurRad="50800" dist="50800" dir="5400000" algn="ctr" rotWithShape="0">
              <a:srgbClr val="000000">
                <a:alpha val="0"/>
              </a:srgbClr>
            </a:outerShdw>
          </a:effectLst>
        </p:grpSpPr>
        <p:sp>
          <p:nvSpPr>
            <p:cNvPr id="65" name="Rectangle 26"/>
            <p:cNvSpPr/>
            <p:nvPr/>
          </p:nvSpPr>
          <p:spPr bwMode="auto">
            <a:xfrm>
              <a:off x="695197" y="2824382"/>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常见威胁类型包括病毒、蠕虫、木马、拒绝服务攻击、中间人攻击、钓鱼和社会工程学攻击等网络安全风险。</a:t>
              </a:r>
              <a:endParaRPr lang="zh-CN" altLang="en-US" sz="1200" kern="0" dirty="0">
                <a:solidFill>
                  <a:schemeClr val="tx1">
                    <a:lumMod val="75000"/>
                    <a:lumOff val="25000"/>
                  </a:schemeClr>
                </a:solidFill>
                <a:cs typeface="+mn-ea"/>
                <a:sym typeface="+mn-lt"/>
              </a:endParaRPr>
            </a:p>
          </p:txBody>
        </p:sp>
        <p:sp>
          <p:nvSpPr>
            <p:cNvPr id="66" name="Rectangle 27"/>
            <p:cNvSpPr/>
            <p:nvPr/>
          </p:nvSpPr>
          <p:spPr bwMode="auto">
            <a:xfrm>
              <a:off x="699969" y="254695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常见威胁类型</a:t>
              </a:r>
            </a:p>
          </p:txBody>
        </p:sp>
      </p:grpSp>
      <p:grpSp>
        <p:nvGrpSpPr>
          <p:cNvPr id="67" name="Group 132"/>
          <p:cNvGrpSpPr/>
          <p:nvPr/>
        </p:nvGrpSpPr>
        <p:grpSpPr>
          <a:xfrm>
            <a:off x="6559436" y="1796280"/>
            <a:ext cx="1840113" cy="1156827"/>
            <a:chOff x="696724" y="2667382"/>
            <a:chExt cx="1362945" cy="867353"/>
          </a:xfrm>
          <a:effectLst>
            <a:outerShdw blurRad="50800" dist="50800" dir="5400000" algn="ctr" rotWithShape="0">
              <a:srgbClr val="000000">
                <a:alpha val="0"/>
              </a:srgbClr>
            </a:outerShdw>
          </a:effectLst>
        </p:grpSpPr>
        <p:sp>
          <p:nvSpPr>
            <p:cNvPr id="68" name="Rectangle 26"/>
            <p:cNvSpPr/>
            <p:nvPr/>
          </p:nvSpPr>
          <p:spPr bwMode="auto">
            <a:xfrm>
              <a:off x="696724" y="2935897"/>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防火墙原理阶段主要讲解防火墙的功能、分类及工作原理，包括包过滤、状态检测和应用代理等技术，分析安全策略配置方法。</a:t>
              </a:r>
            </a:p>
          </p:txBody>
        </p:sp>
        <p:sp>
          <p:nvSpPr>
            <p:cNvPr id="69" name="Rectangle 27"/>
            <p:cNvSpPr/>
            <p:nvPr/>
          </p:nvSpPr>
          <p:spPr bwMode="auto">
            <a:xfrm>
              <a:off x="6967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防火墙原理</a:t>
              </a:r>
            </a:p>
          </p:txBody>
        </p:sp>
      </p:grpSp>
      <p:grpSp>
        <p:nvGrpSpPr>
          <p:cNvPr id="70" name="Group 135"/>
          <p:cNvGrpSpPr/>
          <p:nvPr/>
        </p:nvGrpSpPr>
        <p:grpSpPr>
          <a:xfrm>
            <a:off x="5976406" y="5504354"/>
            <a:ext cx="2024125" cy="1166367"/>
            <a:chOff x="620524" y="2667382"/>
            <a:chExt cx="1499240" cy="874506"/>
          </a:xfrm>
          <a:effectLst>
            <a:outerShdw blurRad="50800" dist="50800" dir="5400000" algn="ctr" rotWithShape="0">
              <a:srgbClr val="000000">
                <a:alpha val="0"/>
              </a:srgbClr>
            </a:outerShdw>
          </a:effectLst>
        </p:grpSpPr>
        <p:sp>
          <p:nvSpPr>
            <p:cNvPr id="71" name="Rectangle 26"/>
            <p:cNvSpPr/>
            <p:nvPr/>
          </p:nvSpPr>
          <p:spPr bwMode="auto">
            <a:xfrm>
              <a:off x="620524" y="2951375"/>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黑客攻击手段阶段包括信息收集、漏洞探测、入侵实施、权限提升、维持访问和痕迹清除六个关键步骤。</a:t>
              </a:r>
            </a:p>
          </p:txBody>
        </p:sp>
        <p:sp>
          <p:nvSpPr>
            <p:cNvPr id="72"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黑客攻击手段</a:t>
              </a:r>
            </a:p>
          </p:txBody>
        </p:sp>
      </p:grpSp>
      <p:grpSp>
        <p:nvGrpSpPr>
          <p:cNvPr id="73" name="Group 138"/>
          <p:cNvGrpSpPr/>
          <p:nvPr/>
        </p:nvGrpSpPr>
        <p:grpSpPr>
          <a:xfrm>
            <a:off x="8381542" y="4892593"/>
            <a:ext cx="2024125" cy="1159766"/>
            <a:chOff x="620524" y="2667382"/>
            <a:chExt cx="1499240" cy="869557"/>
          </a:xfrm>
          <a:effectLst>
            <a:outerShdw blurRad="50800" dist="50800" dir="5400000" algn="ctr" rotWithShape="0">
              <a:srgbClr val="000000">
                <a:alpha val="0"/>
              </a:srgbClr>
            </a:outerShdw>
          </a:effectLst>
        </p:grpSpPr>
        <p:sp>
          <p:nvSpPr>
            <p:cNvPr id="74" name="Rectangle 26"/>
            <p:cNvSpPr/>
            <p:nvPr/>
          </p:nvSpPr>
          <p:spPr bwMode="auto">
            <a:xfrm>
              <a:off x="620524" y="2946426"/>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密码学基础阶段涵盖对称加密、非对称加密、哈希函数、数字签名等核心概念，重点讲解DES、AES、RSA算法原理及应用场景。</a:t>
              </a:r>
            </a:p>
          </p:txBody>
        </p:sp>
        <p:sp>
          <p:nvSpPr>
            <p:cNvPr id="75"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密码学基础</a:t>
              </a:r>
            </a:p>
          </p:txBody>
        </p:sp>
      </p:grpSp>
      <p:grpSp>
        <p:nvGrpSpPr>
          <p:cNvPr id="76" name="Group 141"/>
          <p:cNvGrpSpPr/>
          <p:nvPr/>
        </p:nvGrpSpPr>
        <p:grpSpPr>
          <a:xfrm>
            <a:off x="9864198" y="3054664"/>
            <a:ext cx="2024125" cy="1169006"/>
            <a:chOff x="599144" y="2667382"/>
            <a:chExt cx="1499240" cy="876485"/>
          </a:xfrm>
          <a:effectLst>
            <a:outerShdw blurRad="50800" dist="50800" dir="5400000" algn="ctr" rotWithShape="0">
              <a:srgbClr val="000000">
                <a:alpha val="0"/>
              </a:srgbClr>
            </a:outerShdw>
          </a:effectLst>
        </p:grpSpPr>
        <p:sp>
          <p:nvSpPr>
            <p:cNvPr id="77" name="Rectangle 26"/>
            <p:cNvSpPr/>
            <p:nvPr/>
          </p:nvSpPr>
          <p:spPr bwMode="auto">
            <a:xfrm>
              <a:off x="599144" y="2953354"/>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教师演示常见网络攻击手段，学生分组模拟防御策略，通过实时对抗演练掌握安全防护技术原理与实践技巧。</a:t>
              </a:r>
            </a:p>
          </p:txBody>
        </p:sp>
        <p:sp>
          <p:nvSpPr>
            <p:cNvPr id="78"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互动：攻防演示</a:t>
              </a:r>
            </a:p>
          </p:txBody>
        </p:sp>
      </p:grpSp>
      <p:grpSp>
        <p:nvGrpSpPr>
          <p:cNvPr id="79" name="组合 78"/>
          <p:cNvGrpSpPr/>
          <p:nvPr/>
        </p:nvGrpSpPr>
        <p:grpSpPr>
          <a:xfrm>
            <a:off x="1417626" y="2599170"/>
            <a:ext cx="817991" cy="817989"/>
            <a:chOff x="304800" y="673100"/>
            <a:chExt cx="4000500" cy="4000500"/>
          </a:xfrm>
          <a:effectLst>
            <a:outerShdw blurRad="50800" dist="50800" dir="5400000" algn="ctr" rotWithShape="0">
              <a:srgbClr val="000000">
                <a:alpha val="0"/>
              </a:srgbClr>
            </a:outerShdw>
          </a:effectLst>
        </p:grpSpPr>
        <p:sp>
          <p:nvSpPr>
            <p:cNvPr id="80" name="同心圆 2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81" name="椭圆 80"/>
            <p:cNvSpPr/>
            <p:nvPr/>
          </p:nvSpPr>
          <p:spPr>
            <a:xfrm>
              <a:off x="392112" y="760412"/>
              <a:ext cx="3825874" cy="3825874"/>
            </a:xfrm>
            <a:prstGeom prst="ellipse">
              <a:avLst/>
            </a:prstGeom>
            <a:solidFill>
              <a:schemeClr val="accent2"/>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82" name="Freeform 7"/>
          <p:cNvSpPr>
            <a:spLocks noEditPoints="1"/>
          </p:cNvSpPr>
          <p:nvPr/>
        </p:nvSpPr>
        <p:spPr bwMode="auto">
          <a:xfrm>
            <a:off x="1624393" y="2823344"/>
            <a:ext cx="404455" cy="370219"/>
          </a:xfrm>
          <a:custGeom>
            <a:avLst/>
            <a:gdLst>
              <a:gd name="T0" fmla="*/ 31 w 177"/>
              <a:gd name="T1" fmla="*/ 94 h 164"/>
              <a:gd name="T2" fmla="*/ 19 w 177"/>
              <a:gd name="T3" fmla="*/ 94 h 164"/>
              <a:gd name="T4" fmla="*/ 1 w 177"/>
              <a:gd name="T5" fmla="*/ 79 h 164"/>
              <a:gd name="T6" fmla="*/ 12 w 177"/>
              <a:gd name="T7" fmla="*/ 47 h 164"/>
              <a:gd name="T8" fmla="*/ 36 w 177"/>
              <a:gd name="T9" fmla="*/ 55 h 164"/>
              <a:gd name="T10" fmla="*/ 48 w 177"/>
              <a:gd name="T11" fmla="*/ 52 h 164"/>
              <a:gd name="T12" fmla="*/ 48 w 177"/>
              <a:gd name="T13" fmla="*/ 59 h 164"/>
              <a:gd name="T14" fmla="*/ 55 w 177"/>
              <a:gd name="T15" fmla="*/ 82 h 164"/>
              <a:gd name="T16" fmla="*/ 31 w 177"/>
              <a:gd name="T17" fmla="*/ 94 h 164"/>
              <a:gd name="T18" fmla="*/ 36 w 177"/>
              <a:gd name="T19" fmla="*/ 47 h 164"/>
              <a:gd name="T20" fmla="*/ 12 w 177"/>
              <a:gd name="T21" fmla="*/ 23 h 164"/>
              <a:gd name="T22" fmla="*/ 36 w 177"/>
              <a:gd name="T23" fmla="*/ 0 h 164"/>
              <a:gd name="T24" fmla="*/ 59 w 177"/>
              <a:gd name="T25" fmla="*/ 23 h 164"/>
              <a:gd name="T26" fmla="*/ 36 w 177"/>
              <a:gd name="T27" fmla="*/ 47 h 164"/>
              <a:gd name="T28" fmla="*/ 129 w 177"/>
              <a:gd name="T29" fmla="*/ 164 h 164"/>
              <a:gd name="T30" fmla="*/ 49 w 177"/>
              <a:gd name="T31" fmla="*/ 164 h 164"/>
              <a:gd name="T32" fmla="*/ 24 w 177"/>
              <a:gd name="T33" fmla="*/ 140 h 164"/>
              <a:gd name="T34" fmla="*/ 56 w 177"/>
              <a:gd name="T35" fmla="*/ 88 h 164"/>
              <a:gd name="T36" fmla="*/ 89 w 177"/>
              <a:gd name="T37" fmla="*/ 101 h 164"/>
              <a:gd name="T38" fmla="*/ 121 w 177"/>
              <a:gd name="T39" fmla="*/ 88 h 164"/>
              <a:gd name="T40" fmla="*/ 153 w 177"/>
              <a:gd name="T41" fmla="*/ 140 h 164"/>
              <a:gd name="T42" fmla="*/ 129 w 177"/>
              <a:gd name="T43" fmla="*/ 164 h 164"/>
              <a:gd name="T44" fmla="*/ 89 w 177"/>
              <a:gd name="T45" fmla="*/ 94 h 164"/>
              <a:gd name="T46" fmla="*/ 53 w 177"/>
              <a:gd name="T47" fmla="*/ 59 h 164"/>
              <a:gd name="T48" fmla="*/ 89 w 177"/>
              <a:gd name="T49" fmla="*/ 23 h 164"/>
              <a:gd name="T50" fmla="*/ 124 w 177"/>
              <a:gd name="T51" fmla="*/ 59 h 164"/>
              <a:gd name="T52" fmla="*/ 89 w 177"/>
              <a:gd name="T53" fmla="*/ 94 h 164"/>
              <a:gd name="T54" fmla="*/ 141 w 177"/>
              <a:gd name="T55" fmla="*/ 47 h 164"/>
              <a:gd name="T56" fmla="*/ 118 w 177"/>
              <a:gd name="T57" fmla="*/ 23 h 164"/>
              <a:gd name="T58" fmla="*/ 141 w 177"/>
              <a:gd name="T59" fmla="*/ 0 h 164"/>
              <a:gd name="T60" fmla="*/ 165 w 177"/>
              <a:gd name="T61" fmla="*/ 23 h 164"/>
              <a:gd name="T62" fmla="*/ 141 w 177"/>
              <a:gd name="T63" fmla="*/ 47 h 164"/>
              <a:gd name="T64" fmla="*/ 159 w 177"/>
              <a:gd name="T65" fmla="*/ 94 h 164"/>
              <a:gd name="T66" fmla="*/ 146 w 177"/>
              <a:gd name="T67" fmla="*/ 94 h 164"/>
              <a:gd name="T68" fmla="*/ 122 w 177"/>
              <a:gd name="T69" fmla="*/ 82 h 164"/>
              <a:gd name="T70" fmla="*/ 130 w 177"/>
              <a:gd name="T71" fmla="*/ 59 h 164"/>
              <a:gd name="T72" fmla="*/ 129 w 177"/>
              <a:gd name="T73" fmla="*/ 52 h 164"/>
              <a:gd name="T74" fmla="*/ 141 w 177"/>
              <a:gd name="T75" fmla="*/ 55 h 164"/>
              <a:gd name="T76" fmla="*/ 165 w 177"/>
              <a:gd name="T77" fmla="*/ 47 h 164"/>
              <a:gd name="T78" fmla="*/ 177 w 177"/>
              <a:gd name="T79" fmla="*/ 79 h 164"/>
              <a:gd name="T80" fmla="*/ 159 w 177"/>
              <a:gd name="T81" fmla="*/ 9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7" h="164">
                <a:moveTo>
                  <a:pt x="31" y="94"/>
                </a:moveTo>
                <a:cubicBezTo>
                  <a:pt x="19" y="94"/>
                  <a:pt x="19" y="94"/>
                  <a:pt x="19" y="94"/>
                </a:cubicBezTo>
                <a:cubicBezTo>
                  <a:pt x="9" y="94"/>
                  <a:pt x="1" y="89"/>
                  <a:pt x="1" y="79"/>
                </a:cubicBezTo>
                <a:cubicBezTo>
                  <a:pt x="1" y="72"/>
                  <a:pt x="0" y="47"/>
                  <a:pt x="12" y="47"/>
                </a:cubicBezTo>
                <a:cubicBezTo>
                  <a:pt x="14" y="47"/>
                  <a:pt x="24" y="55"/>
                  <a:pt x="36" y="55"/>
                </a:cubicBezTo>
                <a:cubicBezTo>
                  <a:pt x="40" y="55"/>
                  <a:pt x="44" y="54"/>
                  <a:pt x="48" y="52"/>
                </a:cubicBezTo>
                <a:cubicBezTo>
                  <a:pt x="48" y="54"/>
                  <a:pt x="48" y="57"/>
                  <a:pt x="48" y="59"/>
                </a:cubicBezTo>
                <a:cubicBezTo>
                  <a:pt x="48" y="67"/>
                  <a:pt x="50" y="75"/>
                  <a:pt x="55" y="82"/>
                </a:cubicBezTo>
                <a:cubicBezTo>
                  <a:pt x="46" y="82"/>
                  <a:pt x="37" y="86"/>
                  <a:pt x="31" y="94"/>
                </a:cubicBezTo>
                <a:close/>
                <a:moveTo>
                  <a:pt x="36" y="47"/>
                </a:moveTo>
                <a:cubicBezTo>
                  <a:pt x="23" y="47"/>
                  <a:pt x="12" y="36"/>
                  <a:pt x="12" y="23"/>
                </a:cubicBezTo>
                <a:cubicBezTo>
                  <a:pt x="12" y="10"/>
                  <a:pt x="23" y="0"/>
                  <a:pt x="36" y="0"/>
                </a:cubicBezTo>
                <a:cubicBezTo>
                  <a:pt x="49" y="0"/>
                  <a:pt x="59" y="10"/>
                  <a:pt x="59" y="23"/>
                </a:cubicBezTo>
                <a:cubicBezTo>
                  <a:pt x="59" y="36"/>
                  <a:pt x="49" y="47"/>
                  <a:pt x="36" y="47"/>
                </a:cubicBezTo>
                <a:close/>
                <a:moveTo>
                  <a:pt x="129" y="164"/>
                </a:moveTo>
                <a:cubicBezTo>
                  <a:pt x="49" y="164"/>
                  <a:pt x="49" y="164"/>
                  <a:pt x="49" y="164"/>
                </a:cubicBezTo>
                <a:cubicBezTo>
                  <a:pt x="34" y="164"/>
                  <a:pt x="24" y="155"/>
                  <a:pt x="24" y="140"/>
                </a:cubicBezTo>
                <a:cubicBezTo>
                  <a:pt x="24" y="120"/>
                  <a:pt x="29" y="88"/>
                  <a:pt x="56" y="88"/>
                </a:cubicBezTo>
                <a:cubicBezTo>
                  <a:pt x="59" y="88"/>
                  <a:pt x="70" y="101"/>
                  <a:pt x="89" y="101"/>
                </a:cubicBezTo>
                <a:cubicBezTo>
                  <a:pt x="107" y="101"/>
                  <a:pt x="118" y="88"/>
                  <a:pt x="121" y="88"/>
                </a:cubicBezTo>
                <a:cubicBezTo>
                  <a:pt x="148" y="88"/>
                  <a:pt x="153" y="120"/>
                  <a:pt x="153" y="140"/>
                </a:cubicBezTo>
                <a:cubicBezTo>
                  <a:pt x="153" y="155"/>
                  <a:pt x="143" y="164"/>
                  <a:pt x="129" y="164"/>
                </a:cubicBezTo>
                <a:close/>
                <a:moveTo>
                  <a:pt x="89" y="94"/>
                </a:moveTo>
                <a:cubicBezTo>
                  <a:pt x="69" y="94"/>
                  <a:pt x="53" y="78"/>
                  <a:pt x="53" y="59"/>
                </a:cubicBezTo>
                <a:cubicBezTo>
                  <a:pt x="53" y="39"/>
                  <a:pt x="69" y="23"/>
                  <a:pt x="89" y="23"/>
                </a:cubicBezTo>
                <a:cubicBezTo>
                  <a:pt x="108" y="23"/>
                  <a:pt x="124" y="39"/>
                  <a:pt x="124" y="59"/>
                </a:cubicBezTo>
                <a:cubicBezTo>
                  <a:pt x="124" y="78"/>
                  <a:pt x="108" y="94"/>
                  <a:pt x="89" y="94"/>
                </a:cubicBezTo>
                <a:close/>
                <a:moveTo>
                  <a:pt x="141" y="47"/>
                </a:moveTo>
                <a:cubicBezTo>
                  <a:pt x="128" y="47"/>
                  <a:pt x="118" y="36"/>
                  <a:pt x="118" y="23"/>
                </a:cubicBezTo>
                <a:cubicBezTo>
                  <a:pt x="118" y="10"/>
                  <a:pt x="128" y="0"/>
                  <a:pt x="141" y="0"/>
                </a:cubicBezTo>
                <a:cubicBezTo>
                  <a:pt x="154" y="0"/>
                  <a:pt x="165" y="10"/>
                  <a:pt x="165" y="23"/>
                </a:cubicBezTo>
                <a:cubicBezTo>
                  <a:pt x="165" y="36"/>
                  <a:pt x="154" y="47"/>
                  <a:pt x="141" y="47"/>
                </a:cubicBezTo>
                <a:close/>
                <a:moveTo>
                  <a:pt x="159" y="94"/>
                </a:moveTo>
                <a:cubicBezTo>
                  <a:pt x="146" y="94"/>
                  <a:pt x="146" y="94"/>
                  <a:pt x="146" y="94"/>
                </a:cubicBezTo>
                <a:cubicBezTo>
                  <a:pt x="140" y="86"/>
                  <a:pt x="132" y="82"/>
                  <a:pt x="122" y="82"/>
                </a:cubicBezTo>
                <a:cubicBezTo>
                  <a:pt x="127" y="75"/>
                  <a:pt x="130" y="67"/>
                  <a:pt x="130" y="59"/>
                </a:cubicBezTo>
                <a:cubicBezTo>
                  <a:pt x="130" y="57"/>
                  <a:pt x="129" y="54"/>
                  <a:pt x="129" y="52"/>
                </a:cubicBezTo>
                <a:cubicBezTo>
                  <a:pt x="133" y="54"/>
                  <a:pt x="137" y="55"/>
                  <a:pt x="141" y="55"/>
                </a:cubicBezTo>
                <a:cubicBezTo>
                  <a:pt x="154" y="55"/>
                  <a:pt x="163" y="47"/>
                  <a:pt x="165" y="47"/>
                </a:cubicBezTo>
                <a:cubicBezTo>
                  <a:pt x="177" y="47"/>
                  <a:pt x="177" y="72"/>
                  <a:pt x="177" y="79"/>
                </a:cubicBezTo>
                <a:cubicBezTo>
                  <a:pt x="177" y="89"/>
                  <a:pt x="168" y="94"/>
                  <a:pt x="159" y="94"/>
                </a:cubicBez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83" name="组合 82"/>
          <p:cNvGrpSpPr/>
          <p:nvPr/>
        </p:nvGrpSpPr>
        <p:grpSpPr>
          <a:xfrm>
            <a:off x="4862350" y="2599170"/>
            <a:ext cx="817991" cy="817989"/>
            <a:chOff x="304800" y="673100"/>
            <a:chExt cx="4000500" cy="4000500"/>
          </a:xfrm>
          <a:effectLst>
            <a:outerShdw blurRad="50800" dist="50800" dir="5400000" algn="ctr" rotWithShape="0">
              <a:srgbClr val="000000">
                <a:alpha val="0"/>
              </a:srgbClr>
            </a:outerShdw>
          </a:effectLst>
        </p:grpSpPr>
        <p:sp>
          <p:nvSpPr>
            <p:cNvPr id="84" name="同心圆 2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85" name="椭圆 84"/>
            <p:cNvSpPr/>
            <p:nvPr/>
          </p:nvSpPr>
          <p:spPr>
            <a:xfrm>
              <a:off x="392112" y="760412"/>
              <a:ext cx="3825874" cy="3825874"/>
            </a:xfrm>
            <a:prstGeom prst="ellipse">
              <a:avLst/>
            </a:prstGeom>
            <a:solidFill>
              <a:schemeClr val="accent1"/>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86" name="Freeform 8"/>
          <p:cNvSpPr>
            <a:spLocks noEditPoints="1"/>
          </p:cNvSpPr>
          <p:nvPr/>
        </p:nvSpPr>
        <p:spPr bwMode="auto">
          <a:xfrm>
            <a:off x="5182627" y="2807525"/>
            <a:ext cx="272604" cy="401279"/>
          </a:xfrm>
          <a:custGeom>
            <a:avLst/>
            <a:gdLst>
              <a:gd name="T0" fmla="*/ 85 w 94"/>
              <a:gd name="T1" fmla="*/ 44 h 140"/>
              <a:gd name="T2" fmla="*/ 45 w 94"/>
              <a:gd name="T3" fmla="*/ 90 h 140"/>
              <a:gd name="T4" fmla="*/ 26 w 94"/>
              <a:gd name="T5" fmla="*/ 105 h 140"/>
              <a:gd name="T6" fmla="*/ 26 w 94"/>
              <a:gd name="T7" fmla="*/ 108 h 140"/>
              <a:gd name="T8" fmla="*/ 35 w 94"/>
              <a:gd name="T9" fmla="*/ 123 h 140"/>
              <a:gd name="T10" fmla="*/ 17 w 94"/>
              <a:gd name="T11" fmla="*/ 140 h 140"/>
              <a:gd name="T12" fmla="*/ 0 w 94"/>
              <a:gd name="T13" fmla="*/ 123 h 140"/>
              <a:gd name="T14" fmla="*/ 9 w 94"/>
              <a:gd name="T15" fmla="*/ 108 h 140"/>
              <a:gd name="T16" fmla="*/ 9 w 94"/>
              <a:gd name="T17" fmla="*/ 33 h 140"/>
              <a:gd name="T18" fmla="*/ 0 w 94"/>
              <a:gd name="T19" fmla="*/ 17 h 140"/>
              <a:gd name="T20" fmla="*/ 17 w 94"/>
              <a:gd name="T21" fmla="*/ 0 h 140"/>
              <a:gd name="T22" fmla="*/ 35 w 94"/>
              <a:gd name="T23" fmla="*/ 17 h 140"/>
              <a:gd name="T24" fmla="*/ 26 w 94"/>
              <a:gd name="T25" fmla="*/ 33 h 140"/>
              <a:gd name="T26" fmla="*/ 26 w 94"/>
              <a:gd name="T27" fmla="*/ 78 h 140"/>
              <a:gd name="T28" fmla="*/ 40 w 94"/>
              <a:gd name="T29" fmla="*/ 73 h 140"/>
              <a:gd name="T30" fmla="*/ 67 w 94"/>
              <a:gd name="T31" fmla="*/ 44 h 140"/>
              <a:gd name="T32" fmla="*/ 58 w 94"/>
              <a:gd name="T33" fmla="*/ 29 h 140"/>
              <a:gd name="T34" fmla="*/ 76 w 94"/>
              <a:gd name="T35" fmla="*/ 11 h 140"/>
              <a:gd name="T36" fmla="*/ 94 w 94"/>
              <a:gd name="T37" fmla="*/ 29 h 140"/>
              <a:gd name="T38" fmla="*/ 85 w 94"/>
              <a:gd name="T39" fmla="*/ 44 h 140"/>
              <a:gd name="T40" fmla="*/ 17 w 94"/>
              <a:gd name="T41" fmla="*/ 9 h 140"/>
              <a:gd name="T42" fmla="*/ 9 w 94"/>
              <a:gd name="T43" fmla="*/ 17 h 140"/>
              <a:gd name="T44" fmla="*/ 17 w 94"/>
              <a:gd name="T45" fmla="*/ 26 h 140"/>
              <a:gd name="T46" fmla="*/ 26 w 94"/>
              <a:gd name="T47" fmla="*/ 17 h 140"/>
              <a:gd name="T48" fmla="*/ 17 w 94"/>
              <a:gd name="T49" fmla="*/ 9 h 140"/>
              <a:gd name="T50" fmla="*/ 17 w 94"/>
              <a:gd name="T51" fmla="*/ 114 h 140"/>
              <a:gd name="T52" fmla="*/ 9 w 94"/>
              <a:gd name="T53" fmla="*/ 123 h 140"/>
              <a:gd name="T54" fmla="*/ 17 w 94"/>
              <a:gd name="T55" fmla="*/ 132 h 140"/>
              <a:gd name="T56" fmla="*/ 26 w 94"/>
              <a:gd name="T57" fmla="*/ 123 h 140"/>
              <a:gd name="T58" fmla="*/ 17 w 94"/>
              <a:gd name="T59" fmla="*/ 114 h 140"/>
              <a:gd name="T60" fmla="*/ 76 w 94"/>
              <a:gd name="T61" fmla="*/ 20 h 140"/>
              <a:gd name="T62" fmla="*/ 67 w 94"/>
              <a:gd name="T63" fmla="*/ 29 h 140"/>
              <a:gd name="T64" fmla="*/ 76 w 94"/>
              <a:gd name="T65" fmla="*/ 38 h 140"/>
              <a:gd name="T66" fmla="*/ 85 w 94"/>
              <a:gd name="T67" fmla="*/ 29 h 140"/>
              <a:gd name="T68" fmla="*/ 76 w 94"/>
              <a:gd name="T69" fmla="*/ 2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140">
                <a:moveTo>
                  <a:pt x="85" y="44"/>
                </a:moveTo>
                <a:cubicBezTo>
                  <a:pt x="84" y="77"/>
                  <a:pt x="61" y="85"/>
                  <a:pt x="45" y="90"/>
                </a:cubicBezTo>
                <a:cubicBezTo>
                  <a:pt x="31" y="94"/>
                  <a:pt x="26" y="96"/>
                  <a:pt x="26" y="105"/>
                </a:cubicBezTo>
                <a:cubicBezTo>
                  <a:pt x="26" y="108"/>
                  <a:pt x="26" y="108"/>
                  <a:pt x="26" y="108"/>
                </a:cubicBezTo>
                <a:cubicBezTo>
                  <a:pt x="31" y="111"/>
                  <a:pt x="35" y="116"/>
                  <a:pt x="35" y="123"/>
                </a:cubicBezTo>
                <a:cubicBezTo>
                  <a:pt x="35" y="132"/>
                  <a:pt x="27" y="140"/>
                  <a:pt x="17" y="140"/>
                </a:cubicBezTo>
                <a:cubicBezTo>
                  <a:pt x="8" y="140"/>
                  <a:pt x="0" y="132"/>
                  <a:pt x="0" y="123"/>
                </a:cubicBezTo>
                <a:cubicBezTo>
                  <a:pt x="0" y="116"/>
                  <a:pt x="3" y="111"/>
                  <a:pt x="9" y="108"/>
                </a:cubicBezTo>
                <a:cubicBezTo>
                  <a:pt x="9" y="33"/>
                  <a:pt x="9" y="33"/>
                  <a:pt x="9" y="33"/>
                </a:cubicBezTo>
                <a:cubicBezTo>
                  <a:pt x="3" y="29"/>
                  <a:pt x="0" y="24"/>
                  <a:pt x="0" y="17"/>
                </a:cubicBezTo>
                <a:cubicBezTo>
                  <a:pt x="0" y="8"/>
                  <a:pt x="8" y="0"/>
                  <a:pt x="17" y="0"/>
                </a:cubicBezTo>
                <a:cubicBezTo>
                  <a:pt x="27" y="0"/>
                  <a:pt x="35" y="8"/>
                  <a:pt x="35" y="17"/>
                </a:cubicBezTo>
                <a:cubicBezTo>
                  <a:pt x="35" y="24"/>
                  <a:pt x="31" y="29"/>
                  <a:pt x="26" y="33"/>
                </a:cubicBezTo>
                <a:cubicBezTo>
                  <a:pt x="26" y="78"/>
                  <a:pt x="26" y="78"/>
                  <a:pt x="26" y="78"/>
                </a:cubicBezTo>
                <a:cubicBezTo>
                  <a:pt x="31" y="76"/>
                  <a:pt x="36" y="74"/>
                  <a:pt x="40" y="73"/>
                </a:cubicBezTo>
                <a:cubicBezTo>
                  <a:pt x="57" y="67"/>
                  <a:pt x="67" y="63"/>
                  <a:pt x="67" y="44"/>
                </a:cubicBezTo>
                <a:cubicBezTo>
                  <a:pt x="62" y="41"/>
                  <a:pt x="58" y="36"/>
                  <a:pt x="58" y="29"/>
                </a:cubicBezTo>
                <a:cubicBezTo>
                  <a:pt x="58" y="19"/>
                  <a:pt x="66" y="11"/>
                  <a:pt x="76" y="11"/>
                </a:cubicBezTo>
                <a:cubicBezTo>
                  <a:pt x="86" y="11"/>
                  <a:pt x="94" y="19"/>
                  <a:pt x="94" y="29"/>
                </a:cubicBezTo>
                <a:cubicBezTo>
                  <a:pt x="94" y="36"/>
                  <a:pt x="90" y="41"/>
                  <a:pt x="85" y="44"/>
                </a:cubicBezTo>
                <a:close/>
                <a:moveTo>
                  <a:pt x="17" y="9"/>
                </a:moveTo>
                <a:cubicBezTo>
                  <a:pt x="13" y="9"/>
                  <a:pt x="9" y="12"/>
                  <a:pt x="9" y="17"/>
                </a:cubicBezTo>
                <a:cubicBezTo>
                  <a:pt x="9" y="22"/>
                  <a:pt x="13" y="26"/>
                  <a:pt x="17" y="26"/>
                </a:cubicBezTo>
                <a:cubicBezTo>
                  <a:pt x="22" y="26"/>
                  <a:pt x="26" y="22"/>
                  <a:pt x="26" y="17"/>
                </a:cubicBezTo>
                <a:cubicBezTo>
                  <a:pt x="26" y="12"/>
                  <a:pt x="22" y="9"/>
                  <a:pt x="17" y="9"/>
                </a:cubicBezTo>
                <a:close/>
                <a:moveTo>
                  <a:pt x="17" y="114"/>
                </a:moveTo>
                <a:cubicBezTo>
                  <a:pt x="13" y="114"/>
                  <a:pt x="9" y="118"/>
                  <a:pt x="9" y="123"/>
                </a:cubicBezTo>
                <a:cubicBezTo>
                  <a:pt x="9" y="128"/>
                  <a:pt x="13" y="132"/>
                  <a:pt x="17" y="132"/>
                </a:cubicBezTo>
                <a:cubicBezTo>
                  <a:pt x="22" y="132"/>
                  <a:pt x="26" y="128"/>
                  <a:pt x="26" y="123"/>
                </a:cubicBezTo>
                <a:cubicBezTo>
                  <a:pt x="26" y="118"/>
                  <a:pt x="22" y="114"/>
                  <a:pt x="17" y="114"/>
                </a:cubicBezTo>
                <a:close/>
                <a:moveTo>
                  <a:pt x="76" y="20"/>
                </a:moveTo>
                <a:cubicBezTo>
                  <a:pt x="71" y="20"/>
                  <a:pt x="67" y="24"/>
                  <a:pt x="67" y="29"/>
                </a:cubicBezTo>
                <a:cubicBezTo>
                  <a:pt x="67" y="34"/>
                  <a:pt x="71" y="38"/>
                  <a:pt x="76" y="38"/>
                </a:cubicBezTo>
                <a:cubicBezTo>
                  <a:pt x="81" y="38"/>
                  <a:pt x="85" y="34"/>
                  <a:pt x="85" y="29"/>
                </a:cubicBezTo>
                <a:cubicBezTo>
                  <a:pt x="85" y="24"/>
                  <a:pt x="81" y="20"/>
                  <a:pt x="76" y="20"/>
                </a:cubicBez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87" name="组合 86"/>
          <p:cNvGrpSpPr/>
          <p:nvPr/>
        </p:nvGrpSpPr>
        <p:grpSpPr>
          <a:xfrm>
            <a:off x="6409257" y="4354479"/>
            <a:ext cx="817991" cy="817989"/>
            <a:chOff x="304800" y="673100"/>
            <a:chExt cx="4000500" cy="4000500"/>
          </a:xfrm>
          <a:effectLst>
            <a:outerShdw blurRad="50800" dist="50800" dir="5400000" algn="ctr" rotWithShape="0">
              <a:srgbClr val="000000">
                <a:alpha val="0"/>
              </a:srgbClr>
            </a:outerShdw>
          </a:effectLst>
        </p:grpSpPr>
        <p:sp>
          <p:nvSpPr>
            <p:cNvPr id="88" name="同心圆 3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89" name="椭圆 88"/>
            <p:cNvSpPr/>
            <p:nvPr/>
          </p:nvSpPr>
          <p:spPr>
            <a:xfrm>
              <a:off x="392112" y="760412"/>
              <a:ext cx="3825874" cy="3825874"/>
            </a:xfrm>
            <a:prstGeom prst="ellipse">
              <a:avLst/>
            </a:prstGeom>
            <a:solidFill>
              <a:schemeClr val="accent2"/>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90" name="Freeform 10"/>
          <p:cNvSpPr>
            <a:spLocks noEditPoints="1"/>
          </p:cNvSpPr>
          <p:nvPr/>
        </p:nvSpPr>
        <p:spPr bwMode="auto">
          <a:xfrm>
            <a:off x="6642131" y="4620563"/>
            <a:ext cx="352240" cy="271813"/>
          </a:xfrm>
          <a:custGeom>
            <a:avLst/>
            <a:gdLst>
              <a:gd name="T0" fmla="*/ 164 w 164"/>
              <a:gd name="T1" fmla="*/ 114 h 128"/>
              <a:gd name="T2" fmla="*/ 149 w 164"/>
              <a:gd name="T3" fmla="*/ 128 h 128"/>
              <a:gd name="T4" fmla="*/ 15 w 164"/>
              <a:gd name="T5" fmla="*/ 128 h 128"/>
              <a:gd name="T6" fmla="*/ 0 w 164"/>
              <a:gd name="T7" fmla="*/ 114 h 128"/>
              <a:gd name="T8" fmla="*/ 0 w 164"/>
              <a:gd name="T9" fmla="*/ 14 h 128"/>
              <a:gd name="T10" fmla="*/ 15 w 164"/>
              <a:gd name="T11" fmla="*/ 0 h 128"/>
              <a:gd name="T12" fmla="*/ 149 w 164"/>
              <a:gd name="T13" fmla="*/ 0 h 128"/>
              <a:gd name="T14" fmla="*/ 164 w 164"/>
              <a:gd name="T15" fmla="*/ 14 h 128"/>
              <a:gd name="T16" fmla="*/ 164 w 164"/>
              <a:gd name="T17" fmla="*/ 114 h 128"/>
              <a:gd name="T18" fmla="*/ 149 w 164"/>
              <a:gd name="T19" fmla="*/ 11 h 128"/>
              <a:gd name="T20" fmla="*/ 15 w 164"/>
              <a:gd name="T21" fmla="*/ 11 h 128"/>
              <a:gd name="T22" fmla="*/ 12 w 164"/>
              <a:gd name="T23" fmla="*/ 14 h 128"/>
              <a:gd name="T24" fmla="*/ 25 w 164"/>
              <a:gd name="T25" fmla="*/ 40 h 128"/>
              <a:gd name="T26" fmla="*/ 62 w 164"/>
              <a:gd name="T27" fmla="*/ 69 h 128"/>
              <a:gd name="T28" fmla="*/ 82 w 164"/>
              <a:gd name="T29" fmla="*/ 82 h 128"/>
              <a:gd name="T30" fmla="*/ 82 w 164"/>
              <a:gd name="T31" fmla="*/ 82 h 128"/>
              <a:gd name="T32" fmla="*/ 82 w 164"/>
              <a:gd name="T33" fmla="*/ 82 h 128"/>
              <a:gd name="T34" fmla="*/ 102 w 164"/>
              <a:gd name="T35" fmla="*/ 69 h 128"/>
              <a:gd name="T36" fmla="*/ 139 w 164"/>
              <a:gd name="T37" fmla="*/ 40 h 128"/>
              <a:gd name="T38" fmla="*/ 152 w 164"/>
              <a:gd name="T39" fmla="*/ 18 h 128"/>
              <a:gd name="T40" fmla="*/ 149 w 164"/>
              <a:gd name="T41" fmla="*/ 11 h 128"/>
              <a:gd name="T42" fmla="*/ 152 w 164"/>
              <a:gd name="T43" fmla="*/ 43 h 128"/>
              <a:gd name="T44" fmla="*/ 146 w 164"/>
              <a:gd name="T45" fmla="*/ 50 h 128"/>
              <a:gd name="T46" fmla="*/ 107 w 164"/>
              <a:gd name="T47" fmla="*/ 80 h 128"/>
              <a:gd name="T48" fmla="*/ 82 w 164"/>
              <a:gd name="T49" fmla="*/ 93 h 128"/>
              <a:gd name="T50" fmla="*/ 82 w 164"/>
              <a:gd name="T51" fmla="*/ 93 h 128"/>
              <a:gd name="T52" fmla="*/ 82 w 164"/>
              <a:gd name="T53" fmla="*/ 93 h 128"/>
              <a:gd name="T54" fmla="*/ 57 w 164"/>
              <a:gd name="T55" fmla="*/ 80 h 128"/>
              <a:gd name="T56" fmla="*/ 18 w 164"/>
              <a:gd name="T57" fmla="*/ 50 h 128"/>
              <a:gd name="T58" fmla="*/ 12 w 164"/>
              <a:gd name="T59" fmla="*/ 43 h 128"/>
              <a:gd name="T60" fmla="*/ 12 w 164"/>
              <a:gd name="T61" fmla="*/ 114 h 128"/>
              <a:gd name="T62" fmla="*/ 15 w 164"/>
              <a:gd name="T63" fmla="*/ 117 h 128"/>
              <a:gd name="T64" fmla="*/ 149 w 164"/>
              <a:gd name="T65" fmla="*/ 117 h 128"/>
              <a:gd name="T66" fmla="*/ 152 w 164"/>
              <a:gd name="T67" fmla="*/ 114 h 128"/>
              <a:gd name="T68" fmla="*/ 152 w 164"/>
              <a:gd name="T6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28">
                <a:moveTo>
                  <a:pt x="164" y="114"/>
                </a:moveTo>
                <a:cubicBezTo>
                  <a:pt x="164" y="122"/>
                  <a:pt x="157" y="128"/>
                  <a:pt x="149" y="128"/>
                </a:cubicBezTo>
                <a:cubicBezTo>
                  <a:pt x="15" y="128"/>
                  <a:pt x="15" y="128"/>
                  <a:pt x="15" y="128"/>
                </a:cubicBezTo>
                <a:cubicBezTo>
                  <a:pt x="7" y="128"/>
                  <a:pt x="0" y="122"/>
                  <a:pt x="0" y="114"/>
                </a:cubicBezTo>
                <a:cubicBezTo>
                  <a:pt x="0" y="14"/>
                  <a:pt x="0" y="14"/>
                  <a:pt x="0" y="14"/>
                </a:cubicBezTo>
                <a:cubicBezTo>
                  <a:pt x="0" y="6"/>
                  <a:pt x="7" y="0"/>
                  <a:pt x="15" y="0"/>
                </a:cubicBezTo>
                <a:cubicBezTo>
                  <a:pt x="149" y="0"/>
                  <a:pt x="149" y="0"/>
                  <a:pt x="149" y="0"/>
                </a:cubicBezTo>
                <a:cubicBezTo>
                  <a:pt x="157" y="0"/>
                  <a:pt x="164" y="6"/>
                  <a:pt x="164" y="14"/>
                </a:cubicBezTo>
                <a:lnTo>
                  <a:pt x="164" y="114"/>
                </a:lnTo>
                <a:close/>
                <a:moveTo>
                  <a:pt x="149" y="11"/>
                </a:moveTo>
                <a:cubicBezTo>
                  <a:pt x="15" y="11"/>
                  <a:pt x="15" y="11"/>
                  <a:pt x="15" y="11"/>
                </a:cubicBezTo>
                <a:cubicBezTo>
                  <a:pt x="13" y="11"/>
                  <a:pt x="12" y="13"/>
                  <a:pt x="12" y="14"/>
                </a:cubicBezTo>
                <a:cubicBezTo>
                  <a:pt x="12" y="25"/>
                  <a:pt x="17" y="34"/>
                  <a:pt x="25" y="40"/>
                </a:cubicBezTo>
                <a:cubicBezTo>
                  <a:pt x="37" y="50"/>
                  <a:pt x="50" y="59"/>
                  <a:pt x="62" y="69"/>
                </a:cubicBezTo>
                <a:cubicBezTo>
                  <a:pt x="67" y="73"/>
                  <a:pt x="76" y="82"/>
                  <a:pt x="82" y="82"/>
                </a:cubicBezTo>
                <a:cubicBezTo>
                  <a:pt x="82" y="82"/>
                  <a:pt x="82" y="82"/>
                  <a:pt x="82" y="82"/>
                </a:cubicBezTo>
                <a:cubicBezTo>
                  <a:pt x="82" y="82"/>
                  <a:pt x="82" y="82"/>
                  <a:pt x="82" y="82"/>
                </a:cubicBezTo>
                <a:cubicBezTo>
                  <a:pt x="89" y="82"/>
                  <a:pt x="97" y="73"/>
                  <a:pt x="102" y="69"/>
                </a:cubicBezTo>
                <a:cubicBezTo>
                  <a:pt x="114" y="59"/>
                  <a:pt x="127" y="50"/>
                  <a:pt x="139" y="40"/>
                </a:cubicBezTo>
                <a:cubicBezTo>
                  <a:pt x="145" y="36"/>
                  <a:pt x="152" y="25"/>
                  <a:pt x="152" y="18"/>
                </a:cubicBezTo>
                <a:cubicBezTo>
                  <a:pt x="152" y="15"/>
                  <a:pt x="153" y="11"/>
                  <a:pt x="149" y="11"/>
                </a:cubicBezTo>
                <a:close/>
                <a:moveTo>
                  <a:pt x="152" y="43"/>
                </a:moveTo>
                <a:cubicBezTo>
                  <a:pt x="150" y="46"/>
                  <a:pt x="148" y="48"/>
                  <a:pt x="146" y="50"/>
                </a:cubicBezTo>
                <a:cubicBezTo>
                  <a:pt x="133" y="60"/>
                  <a:pt x="120" y="70"/>
                  <a:pt x="107" y="80"/>
                </a:cubicBezTo>
                <a:cubicBezTo>
                  <a:pt x="100" y="86"/>
                  <a:pt x="92" y="93"/>
                  <a:pt x="82" y="93"/>
                </a:cubicBezTo>
                <a:cubicBezTo>
                  <a:pt x="82" y="93"/>
                  <a:pt x="82" y="93"/>
                  <a:pt x="82" y="93"/>
                </a:cubicBezTo>
                <a:cubicBezTo>
                  <a:pt x="82" y="93"/>
                  <a:pt x="82" y="93"/>
                  <a:pt x="82" y="93"/>
                </a:cubicBezTo>
                <a:cubicBezTo>
                  <a:pt x="72" y="93"/>
                  <a:pt x="64" y="86"/>
                  <a:pt x="57" y="80"/>
                </a:cubicBezTo>
                <a:cubicBezTo>
                  <a:pt x="44" y="70"/>
                  <a:pt x="31" y="60"/>
                  <a:pt x="18" y="50"/>
                </a:cubicBezTo>
                <a:cubicBezTo>
                  <a:pt x="16" y="48"/>
                  <a:pt x="14" y="46"/>
                  <a:pt x="12" y="43"/>
                </a:cubicBezTo>
                <a:cubicBezTo>
                  <a:pt x="12" y="114"/>
                  <a:pt x="12" y="114"/>
                  <a:pt x="12" y="114"/>
                </a:cubicBezTo>
                <a:cubicBezTo>
                  <a:pt x="12" y="115"/>
                  <a:pt x="13" y="117"/>
                  <a:pt x="15" y="117"/>
                </a:cubicBezTo>
                <a:cubicBezTo>
                  <a:pt x="149" y="117"/>
                  <a:pt x="149" y="117"/>
                  <a:pt x="149" y="117"/>
                </a:cubicBezTo>
                <a:cubicBezTo>
                  <a:pt x="151" y="117"/>
                  <a:pt x="152" y="115"/>
                  <a:pt x="152" y="114"/>
                </a:cubicBezTo>
                <a:lnTo>
                  <a:pt x="152" y="43"/>
                </a:ln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91" name="组合 90"/>
          <p:cNvGrpSpPr/>
          <p:nvPr/>
        </p:nvGrpSpPr>
        <p:grpSpPr>
          <a:xfrm>
            <a:off x="8469770" y="1501214"/>
            <a:ext cx="817991" cy="817989"/>
            <a:chOff x="304800" y="673100"/>
            <a:chExt cx="4000500" cy="4000500"/>
          </a:xfrm>
          <a:effectLst>
            <a:outerShdw blurRad="50800" dist="50800" dir="5400000" algn="ctr" rotWithShape="0">
              <a:srgbClr val="000000">
                <a:alpha val="0"/>
              </a:srgbClr>
            </a:outerShdw>
          </a:effectLst>
        </p:grpSpPr>
        <p:sp>
          <p:nvSpPr>
            <p:cNvPr id="92" name="同心圆 3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93" name="椭圆 92"/>
            <p:cNvSpPr/>
            <p:nvPr/>
          </p:nvSpPr>
          <p:spPr>
            <a:xfrm>
              <a:off x="392112" y="760412"/>
              <a:ext cx="3825874" cy="3825874"/>
            </a:xfrm>
            <a:prstGeom prst="ellipse">
              <a:avLst/>
            </a:prstGeom>
            <a:solidFill>
              <a:schemeClr val="accent2"/>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94" name="Freeform 9"/>
          <p:cNvSpPr>
            <a:spLocks noEditPoints="1"/>
          </p:cNvSpPr>
          <p:nvPr/>
        </p:nvSpPr>
        <p:spPr bwMode="auto">
          <a:xfrm>
            <a:off x="8719605" y="1760955"/>
            <a:ext cx="355999" cy="263183"/>
          </a:xfrm>
          <a:custGeom>
            <a:avLst/>
            <a:gdLst>
              <a:gd name="T0" fmla="*/ 302 w 302"/>
              <a:gd name="T1" fmla="*/ 226 h 226"/>
              <a:gd name="T2" fmla="*/ 0 w 302"/>
              <a:gd name="T3" fmla="*/ 226 h 226"/>
              <a:gd name="T4" fmla="*/ 0 w 302"/>
              <a:gd name="T5" fmla="*/ 0 h 226"/>
              <a:gd name="T6" fmla="*/ 17 w 302"/>
              <a:gd name="T7" fmla="*/ 0 h 226"/>
              <a:gd name="T8" fmla="*/ 17 w 302"/>
              <a:gd name="T9" fmla="*/ 206 h 226"/>
              <a:gd name="T10" fmla="*/ 302 w 302"/>
              <a:gd name="T11" fmla="*/ 206 h 226"/>
              <a:gd name="T12" fmla="*/ 302 w 302"/>
              <a:gd name="T13" fmla="*/ 226 h 226"/>
              <a:gd name="T14" fmla="*/ 282 w 302"/>
              <a:gd name="T15" fmla="*/ 188 h 226"/>
              <a:gd name="T16" fmla="*/ 37 w 302"/>
              <a:gd name="T17" fmla="*/ 188 h 226"/>
              <a:gd name="T18" fmla="*/ 37 w 302"/>
              <a:gd name="T19" fmla="*/ 103 h 226"/>
              <a:gd name="T20" fmla="*/ 103 w 302"/>
              <a:gd name="T21" fmla="*/ 17 h 226"/>
              <a:gd name="T22" fmla="*/ 189 w 302"/>
              <a:gd name="T23" fmla="*/ 103 h 226"/>
              <a:gd name="T24" fmla="*/ 245 w 302"/>
              <a:gd name="T25" fmla="*/ 56 h 226"/>
              <a:gd name="T26" fmla="*/ 282 w 302"/>
              <a:gd name="T27" fmla="*/ 18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226">
                <a:moveTo>
                  <a:pt x="302" y="226"/>
                </a:moveTo>
                <a:lnTo>
                  <a:pt x="0" y="226"/>
                </a:lnTo>
                <a:lnTo>
                  <a:pt x="0" y="0"/>
                </a:lnTo>
                <a:lnTo>
                  <a:pt x="17" y="0"/>
                </a:lnTo>
                <a:lnTo>
                  <a:pt x="17" y="206"/>
                </a:lnTo>
                <a:lnTo>
                  <a:pt x="302" y="206"/>
                </a:lnTo>
                <a:lnTo>
                  <a:pt x="302" y="226"/>
                </a:lnTo>
                <a:close/>
                <a:moveTo>
                  <a:pt x="282" y="188"/>
                </a:moveTo>
                <a:lnTo>
                  <a:pt x="37" y="188"/>
                </a:lnTo>
                <a:lnTo>
                  <a:pt x="37" y="103"/>
                </a:lnTo>
                <a:lnTo>
                  <a:pt x="103" y="17"/>
                </a:lnTo>
                <a:lnTo>
                  <a:pt x="189" y="103"/>
                </a:lnTo>
                <a:lnTo>
                  <a:pt x="245" y="56"/>
                </a:lnTo>
                <a:lnTo>
                  <a:pt x="282" y="188"/>
                </a:ln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95" name="组合 94"/>
          <p:cNvGrpSpPr/>
          <p:nvPr/>
        </p:nvGrpSpPr>
        <p:grpSpPr>
          <a:xfrm>
            <a:off x="8835069" y="3921047"/>
            <a:ext cx="817991" cy="817989"/>
            <a:chOff x="304800" y="673100"/>
            <a:chExt cx="4000500" cy="4000500"/>
          </a:xfrm>
          <a:effectLst>
            <a:outerShdw blurRad="50800" dist="50800" dir="5400000" algn="ctr" rotWithShape="0">
              <a:srgbClr val="000000">
                <a:alpha val="0"/>
              </a:srgbClr>
            </a:outerShdw>
          </a:effectLst>
        </p:grpSpPr>
        <p:sp>
          <p:nvSpPr>
            <p:cNvPr id="96" name="同心圆 4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97" name="椭圆 96"/>
            <p:cNvSpPr/>
            <p:nvPr/>
          </p:nvSpPr>
          <p:spPr>
            <a:xfrm>
              <a:off x="392112" y="760412"/>
              <a:ext cx="3825874" cy="3825874"/>
            </a:xfrm>
            <a:prstGeom prst="ellipse">
              <a:avLst/>
            </a:prstGeom>
            <a:solidFill>
              <a:schemeClr val="accent1"/>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98" name="Freeform 6"/>
          <p:cNvSpPr>
            <a:spLocks noEditPoints="1"/>
          </p:cNvSpPr>
          <p:nvPr/>
        </p:nvSpPr>
        <p:spPr bwMode="auto">
          <a:xfrm>
            <a:off x="9031802" y="4188685"/>
            <a:ext cx="430031" cy="282716"/>
          </a:xfrm>
          <a:custGeom>
            <a:avLst/>
            <a:gdLst>
              <a:gd name="T0" fmla="*/ 176 w 176"/>
              <a:gd name="T1" fmla="*/ 99 h 117"/>
              <a:gd name="T2" fmla="*/ 176 w 176"/>
              <a:gd name="T3" fmla="*/ 108 h 117"/>
              <a:gd name="T4" fmla="*/ 161 w 176"/>
              <a:gd name="T5" fmla="*/ 117 h 117"/>
              <a:gd name="T6" fmla="*/ 15 w 176"/>
              <a:gd name="T7" fmla="*/ 117 h 117"/>
              <a:gd name="T8" fmla="*/ 0 w 176"/>
              <a:gd name="T9" fmla="*/ 108 h 117"/>
              <a:gd name="T10" fmla="*/ 0 w 176"/>
              <a:gd name="T11" fmla="*/ 99 h 117"/>
              <a:gd name="T12" fmla="*/ 15 w 176"/>
              <a:gd name="T13" fmla="*/ 99 h 117"/>
              <a:gd name="T14" fmla="*/ 161 w 176"/>
              <a:gd name="T15" fmla="*/ 99 h 117"/>
              <a:gd name="T16" fmla="*/ 176 w 176"/>
              <a:gd name="T17" fmla="*/ 99 h 117"/>
              <a:gd name="T18" fmla="*/ 24 w 176"/>
              <a:gd name="T19" fmla="*/ 79 h 117"/>
              <a:gd name="T20" fmla="*/ 24 w 176"/>
              <a:gd name="T21" fmla="*/ 14 h 117"/>
              <a:gd name="T22" fmla="*/ 38 w 176"/>
              <a:gd name="T23" fmla="*/ 0 h 117"/>
              <a:gd name="T24" fmla="*/ 138 w 176"/>
              <a:gd name="T25" fmla="*/ 0 h 117"/>
              <a:gd name="T26" fmla="*/ 152 w 176"/>
              <a:gd name="T27" fmla="*/ 14 h 117"/>
              <a:gd name="T28" fmla="*/ 152 w 176"/>
              <a:gd name="T29" fmla="*/ 79 h 117"/>
              <a:gd name="T30" fmla="*/ 138 w 176"/>
              <a:gd name="T31" fmla="*/ 93 h 117"/>
              <a:gd name="T32" fmla="*/ 38 w 176"/>
              <a:gd name="T33" fmla="*/ 93 h 117"/>
              <a:gd name="T34" fmla="*/ 24 w 176"/>
              <a:gd name="T35" fmla="*/ 79 h 117"/>
              <a:gd name="T36" fmla="*/ 35 w 176"/>
              <a:gd name="T37" fmla="*/ 79 h 117"/>
              <a:gd name="T38" fmla="*/ 38 w 176"/>
              <a:gd name="T39" fmla="*/ 82 h 117"/>
              <a:gd name="T40" fmla="*/ 138 w 176"/>
              <a:gd name="T41" fmla="*/ 82 h 117"/>
              <a:gd name="T42" fmla="*/ 141 w 176"/>
              <a:gd name="T43" fmla="*/ 79 h 117"/>
              <a:gd name="T44" fmla="*/ 141 w 176"/>
              <a:gd name="T45" fmla="*/ 14 h 117"/>
              <a:gd name="T46" fmla="*/ 138 w 176"/>
              <a:gd name="T47" fmla="*/ 11 h 117"/>
              <a:gd name="T48" fmla="*/ 38 w 176"/>
              <a:gd name="T49" fmla="*/ 11 h 117"/>
              <a:gd name="T50" fmla="*/ 35 w 176"/>
              <a:gd name="T51" fmla="*/ 14 h 117"/>
              <a:gd name="T52" fmla="*/ 35 w 176"/>
              <a:gd name="T53" fmla="*/ 79 h 117"/>
              <a:gd name="T54" fmla="*/ 97 w 176"/>
              <a:gd name="T55" fmla="*/ 107 h 117"/>
              <a:gd name="T56" fmla="*/ 95 w 176"/>
              <a:gd name="T57" fmla="*/ 105 h 117"/>
              <a:gd name="T58" fmla="*/ 81 w 176"/>
              <a:gd name="T59" fmla="*/ 105 h 117"/>
              <a:gd name="T60" fmla="*/ 79 w 176"/>
              <a:gd name="T61" fmla="*/ 107 h 117"/>
              <a:gd name="T62" fmla="*/ 81 w 176"/>
              <a:gd name="T63" fmla="*/ 108 h 117"/>
              <a:gd name="T64" fmla="*/ 95 w 176"/>
              <a:gd name="T65" fmla="*/ 108 h 117"/>
              <a:gd name="T66" fmla="*/ 97 w 176"/>
              <a:gd name="T67" fmla="*/ 10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17">
                <a:moveTo>
                  <a:pt x="176" y="99"/>
                </a:moveTo>
                <a:cubicBezTo>
                  <a:pt x="176" y="108"/>
                  <a:pt x="176" y="108"/>
                  <a:pt x="176" y="108"/>
                </a:cubicBezTo>
                <a:cubicBezTo>
                  <a:pt x="176" y="113"/>
                  <a:pt x="169" y="117"/>
                  <a:pt x="161" y="117"/>
                </a:cubicBezTo>
                <a:cubicBezTo>
                  <a:pt x="15" y="117"/>
                  <a:pt x="15" y="117"/>
                  <a:pt x="15" y="117"/>
                </a:cubicBezTo>
                <a:cubicBezTo>
                  <a:pt x="7" y="117"/>
                  <a:pt x="0" y="113"/>
                  <a:pt x="0" y="108"/>
                </a:cubicBezTo>
                <a:cubicBezTo>
                  <a:pt x="0" y="99"/>
                  <a:pt x="0" y="99"/>
                  <a:pt x="0" y="99"/>
                </a:cubicBezTo>
                <a:cubicBezTo>
                  <a:pt x="15" y="99"/>
                  <a:pt x="15" y="99"/>
                  <a:pt x="15" y="99"/>
                </a:cubicBezTo>
                <a:cubicBezTo>
                  <a:pt x="161" y="99"/>
                  <a:pt x="161" y="99"/>
                  <a:pt x="161" y="99"/>
                </a:cubicBezTo>
                <a:lnTo>
                  <a:pt x="176" y="99"/>
                </a:lnTo>
                <a:close/>
                <a:moveTo>
                  <a:pt x="24" y="79"/>
                </a:moveTo>
                <a:cubicBezTo>
                  <a:pt x="24" y="14"/>
                  <a:pt x="24" y="14"/>
                  <a:pt x="24" y="14"/>
                </a:cubicBezTo>
                <a:cubicBezTo>
                  <a:pt x="24" y="6"/>
                  <a:pt x="30" y="0"/>
                  <a:pt x="38" y="0"/>
                </a:cubicBezTo>
                <a:cubicBezTo>
                  <a:pt x="138" y="0"/>
                  <a:pt x="138" y="0"/>
                  <a:pt x="138" y="0"/>
                </a:cubicBezTo>
                <a:cubicBezTo>
                  <a:pt x="146" y="0"/>
                  <a:pt x="152" y="6"/>
                  <a:pt x="152" y="14"/>
                </a:cubicBezTo>
                <a:cubicBezTo>
                  <a:pt x="152" y="79"/>
                  <a:pt x="152" y="79"/>
                  <a:pt x="152" y="79"/>
                </a:cubicBezTo>
                <a:cubicBezTo>
                  <a:pt x="152" y="87"/>
                  <a:pt x="146" y="93"/>
                  <a:pt x="138" y="93"/>
                </a:cubicBezTo>
                <a:cubicBezTo>
                  <a:pt x="38" y="93"/>
                  <a:pt x="38" y="93"/>
                  <a:pt x="38" y="93"/>
                </a:cubicBezTo>
                <a:cubicBezTo>
                  <a:pt x="30" y="93"/>
                  <a:pt x="24" y="87"/>
                  <a:pt x="24" y="79"/>
                </a:cubicBezTo>
                <a:close/>
                <a:moveTo>
                  <a:pt x="35" y="79"/>
                </a:moveTo>
                <a:cubicBezTo>
                  <a:pt x="35" y="80"/>
                  <a:pt x="37" y="82"/>
                  <a:pt x="38" y="82"/>
                </a:cubicBezTo>
                <a:cubicBezTo>
                  <a:pt x="138" y="82"/>
                  <a:pt x="138" y="82"/>
                  <a:pt x="138" y="82"/>
                </a:cubicBezTo>
                <a:cubicBezTo>
                  <a:pt x="139" y="82"/>
                  <a:pt x="141" y="80"/>
                  <a:pt x="141" y="79"/>
                </a:cubicBezTo>
                <a:cubicBezTo>
                  <a:pt x="141" y="14"/>
                  <a:pt x="141" y="14"/>
                  <a:pt x="141" y="14"/>
                </a:cubicBezTo>
                <a:cubicBezTo>
                  <a:pt x="141" y="13"/>
                  <a:pt x="139" y="11"/>
                  <a:pt x="138" y="11"/>
                </a:cubicBezTo>
                <a:cubicBezTo>
                  <a:pt x="38" y="11"/>
                  <a:pt x="38" y="11"/>
                  <a:pt x="38" y="11"/>
                </a:cubicBezTo>
                <a:cubicBezTo>
                  <a:pt x="37" y="11"/>
                  <a:pt x="35" y="13"/>
                  <a:pt x="35" y="14"/>
                </a:cubicBezTo>
                <a:lnTo>
                  <a:pt x="35" y="79"/>
                </a:lnTo>
                <a:close/>
                <a:moveTo>
                  <a:pt x="97" y="107"/>
                </a:moveTo>
                <a:cubicBezTo>
                  <a:pt x="97" y="106"/>
                  <a:pt x="96" y="105"/>
                  <a:pt x="95" y="105"/>
                </a:cubicBezTo>
                <a:cubicBezTo>
                  <a:pt x="81" y="105"/>
                  <a:pt x="81" y="105"/>
                  <a:pt x="81" y="105"/>
                </a:cubicBezTo>
                <a:cubicBezTo>
                  <a:pt x="80" y="105"/>
                  <a:pt x="79" y="106"/>
                  <a:pt x="79" y="107"/>
                </a:cubicBezTo>
                <a:cubicBezTo>
                  <a:pt x="79" y="107"/>
                  <a:pt x="80" y="108"/>
                  <a:pt x="81" y="108"/>
                </a:cubicBezTo>
                <a:cubicBezTo>
                  <a:pt x="95" y="108"/>
                  <a:pt x="95" y="108"/>
                  <a:pt x="95" y="108"/>
                </a:cubicBezTo>
                <a:cubicBezTo>
                  <a:pt x="96" y="108"/>
                  <a:pt x="97" y="107"/>
                  <a:pt x="97" y="107"/>
                </a:cubicBez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99" name="组合 98"/>
          <p:cNvGrpSpPr/>
          <p:nvPr/>
        </p:nvGrpSpPr>
        <p:grpSpPr>
          <a:xfrm>
            <a:off x="10502586" y="2027906"/>
            <a:ext cx="817991" cy="817989"/>
            <a:chOff x="304800" y="673100"/>
            <a:chExt cx="4000500" cy="4000500"/>
          </a:xfrm>
          <a:effectLst>
            <a:outerShdw blurRad="50800" dist="50800" dir="5400000" algn="ctr" rotWithShape="0">
              <a:srgbClr val="000000">
                <a:alpha val="0"/>
              </a:srgbClr>
            </a:outerShdw>
          </a:effectLst>
        </p:grpSpPr>
        <p:sp>
          <p:nvSpPr>
            <p:cNvPr id="100"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101" name="椭圆 100"/>
            <p:cNvSpPr/>
            <p:nvPr/>
          </p:nvSpPr>
          <p:spPr>
            <a:xfrm>
              <a:off x="392112" y="760412"/>
              <a:ext cx="3825874" cy="3825874"/>
            </a:xfrm>
            <a:prstGeom prst="ellipse">
              <a:avLst/>
            </a:prstGeom>
            <a:solidFill>
              <a:schemeClr val="accent1"/>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grpSp>
        <p:nvGrpSpPr>
          <p:cNvPr id="102" name="组合 101"/>
          <p:cNvGrpSpPr/>
          <p:nvPr/>
        </p:nvGrpSpPr>
        <p:grpSpPr>
          <a:xfrm>
            <a:off x="10647537" y="2248069"/>
            <a:ext cx="489663" cy="416699"/>
            <a:chOff x="5933005" y="2830391"/>
            <a:chExt cx="500408" cy="425843"/>
          </a:xfrm>
          <a:solidFill>
            <a:schemeClr val="bg1"/>
          </a:solidFill>
          <a:effectLst>
            <a:outerShdw blurRad="50800" dist="50800" dir="5400000" algn="ctr" rotWithShape="0">
              <a:srgbClr val="000000">
                <a:alpha val="0"/>
              </a:srgbClr>
            </a:outerShdw>
          </a:effectLst>
        </p:grpSpPr>
        <p:sp>
          <p:nvSpPr>
            <p:cNvPr id="103" name="Freeform 16"/>
            <p:cNvSpPr>
              <a:spLocks noEditPoints="1"/>
            </p:cNvSpPr>
            <p:nvPr/>
          </p:nvSpPr>
          <p:spPr bwMode="auto">
            <a:xfrm>
              <a:off x="5933005" y="2830391"/>
              <a:ext cx="467486" cy="425843"/>
            </a:xfrm>
            <a:custGeom>
              <a:avLst/>
              <a:gdLst>
                <a:gd name="T0" fmla="*/ 499 w 721"/>
                <a:gd name="T1" fmla="*/ 196 h 657"/>
                <a:gd name="T2" fmla="*/ 637 w 721"/>
                <a:gd name="T3" fmla="*/ 322 h 657"/>
                <a:gd name="T4" fmla="*/ 646 w 721"/>
                <a:gd name="T5" fmla="*/ 329 h 657"/>
                <a:gd name="T6" fmla="*/ 672 w 721"/>
                <a:gd name="T7" fmla="*/ 353 h 657"/>
                <a:gd name="T8" fmla="*/ 686 w 721"/>
                <a:gd name="T9" fmla="*/ 367 h 657"/>
                <a:gd name="T10" fmla="*/ 669 w 721"/>
                <a:gd name="T11" fmla="*/ 472 h 657"/>
                <a:gd name="T12" fmla="*/ 611 w 721"/>
                <a:gd name="T13" fmla="*/ 550 h 657"/>
                <a:gd name="T14" fmla="*/ 539 w 721"/>
                <a:gd name="T15" fmla="*/ 598 h 657"/>
                <a:gd name="T16" fmla="*/ 439 w 721"/>
                <a:gd name="T17" fmla="*/ 633 h 657"/>
                <a:gd name="T18" fmla="*/ 433 w 721"/>
                <a:gd name="T19" fmla="*/ 629 h 657"/>
                <a:gd name="T20" fmla="*/ 449 w 721"/>
                <a:gd name="T21" fmla="*/ 594 h 657"/>
                <a:gd name="T22" fmla="*/ 481 w 721"/>
                <a:gd name="T23" fmla="*/ 606 h 657"/>
                <a:gd name="T24" fmla="*/ 501 w 721"/>
                <a:gd name="T25" fmla="*/ 591 h 657"/>
                <a:gd name="T26" fmla="*/ 501 w 721"/>
                <a:gd name="T27" fmla="*/ 577 h 657"/>
                <a:gd name="T28" fmla="*/ 452 w 721"/>
                <a:gd name="T29" fmla="*/ 538 h 657"/>
                <a:gd name="T30" fmla="*/ 449 w 721"/>
                <a:gd name="T31" fmla="*/ 511 h 657"/>
                <a:gd name="T32" fmla="*/ 475 w 721"/>
                <a:gd name="T33" fmla="*/ 508 h 657"/>
                <a:gd name="T34" fmla="*/ 530 w 721"/>
                <a:gd name="T35" fmla="*/ 551 h 657"/>
                <a:gd name="T36" fmla="*/ 567 w 721"/>
                <a:gd name="T37" fmla="*/ 557 h 657"/>
                <a:gd name="T38" fmla="*/ 572 w 721"/>
                <a:gd name="T39" fmla="*/ 549 h 657"/>
                <a:gd name="T40" fmla="*/ 570 w 721"/>
                <a:gd name="T41" fmla="*/ 532 h 657"/>
                <a:gd name="T42" fmla="*/ 506 w 721"/>
                <a:gd name="T43" fmla="*/ 481 h 657"/>
                <a:gd name="T44" fmla="*/ 503 w 721"/>
                <a:gd name="T45" fmla="*/ 455 h 657"/>
                <a:gd name="T46" fmla="*/ 529 w 721"/>
                <a:gd name="T47" fmla="*/ 451 h 657"/>
                <a:gd name="T48" fmla="*/ 596 w 721"/>
                <a:gd name="T49" fmla="*/ 504 h 657"/>
                <a:gd name="T50" fmla="*/ 598 w 721"/>
                <a:gd name="T51" fmla="*/ 505 h 657"/>
                <a:gd name="T52" fmla="*/ 620 w 721"/>
                <a:gd name="T53" fmla="*/ 467 h 657"/>
                <a:gd name="T54" fmla="*/ 549 w 721"/>
                <a:gd name="T55" fmla="*/ 414 h 657"/>
                <a:gd name="T56" fmla="*/ 546 w 721"/>
                <a:gd name="T57" fmla="*/ 388 h 657"/>
                <a:gd name="T58" fmla="*/ 572 w 721"/>
                <a:gd name="T59" fmla="*/ 384 h 657"/>
                <a:gd name="T60" fmla="*/ 642 w 721"/>
                <a:gd name="T61" fmla="*/ 437 h 657"/>
                <a:gd name="T62" fmla="*/ 663 w 721"/>
                <a:gd name="T63" fmla="*/ 429 h 657"/>
                <a:gd name="T64" fmla="*/ 659 w 721"/>
                <a:gd name="T65" fmla="*/ 394 h 657"/>
                <a:gd name="T66" fmla="*/ 645 w 721"/>
                <a:gd name="T67" fmla="*/ 379 h 657"/>
                <a:gd name="T68" fmla="*/ 457 w 721"/>
                <a:gd name="T69" fmla="*/ 209 h 657"/>
                <a:gd name="T70" fmla="*/ 462 w 721"/>
                <a:gd name="T71" fmla="*/ 198 h 657"/>
                <a:gd name="T72" fmla="*/ 496 w 721"/>
                <a:gd name="T73" fmla="*/ 196 h 657"/>
                <a:gd name="T74" fmla="*/ 499 w 721"/>
                <a:gd name="T75" fmla="*/ 196 h 657"/>
                <a:gd name="T76" fmla="*/ 86 w 721"/>
                <a:gd name="T77" fmla="*/ 355 h 657"/>
                <a:gd name="T78" fmla="*/ 59 w 721"/>
                <a:gd name="T79" fmla="*/ 262 h 657"/>
                <a:gd name="T80" fmla="*/ 35 w 721"/>
                <a:gd name="T81" fmla="*/ 239 h 657"/>
                <a:gd name="T82" fmla="*/ 0 w 721"/>
                <a:gd name="T83" fmla="*/ 176 h 657"/>
                <a:gd name="T84" fmla="*/ 16 w 721"/>
                <a:gd name="T85" fmla="*/ 135 h 657"/>
                <a:gd name="T86" fmla="*/ 116 w 721"/>
                <a:gd name="T87" fmla="*/ 27 h 657"/>
                <a:gd name="T88" fmla="*/ 199 w 721"/>
                <a:gd name="T89" fmla="*/ 20 h 657"/>
                <a:gd name="T90" fmla="*/ 242 w 721"/>
                <a:gd name="T91" fmla="*/ 46 h 657"/>
                <a:gd name="T92" fmla="*/ 254 w 721"/>
                <a:gd name="T93" fmla="*/ 50 h 657"/>
                <a:gd name="T94" fmla="*/ 350 w 721"/>
                <a:gd name="T95" fmla="*/ 33 h 657"/>
                <a:gd name="T96" fmla="*/ 284 w 721"/>
                <a:gd name="T97" fmla="*/ 82 h 657"/>
                <a:gd name="T98" fmla="*/ 260 w 721"/>
                <a:gd name="T99" fmla="*/ 87 h 657"/>
                <a:gd name="T100" fmla="*/ 195 w 721"/>
                <a:gd name="T101" fmla="*/ 64 h 657"/>
                <a:gd name="T102" fmla="*/ 176 w 721"/>
                <a:gd name="T103" fmla="*/ 50 h 657"/>
                <a:gd name="T104" fmla="*/ 144 w 721"/>
                <a:gd name="T105" fmla="*/ 53 h 657"/>
                <a:gd name="T106" fmla="*/ 44 w 721"/>
                <a:gd name="T107" fmla="*/ 161 h 657"/>
                <a:gd name="T108" fmla="*/ 44 w 721"/>
                <a:gd name="T109" fmla="*/ 193 h 657"/>
                <a:gd name="T110" fmla="*/ 69 w 721"/>
                <a:gd name="T111" fmla="*/ 220 h 657"/>
                <a:gd name="T112" fmla="*/ 97 w 721"/>
                <a:gd name="T113" fmla="*/ 257 h 657"/>
                <a:gd name="T114" fmla="*/ 115 w 721"/>
                <a:gd name="T115" fmla="*/ 330 h 657"/>
                <a:gd name="T116" fmla="*/ 86 w 721"/>
                <a:gd name="T117" fmla="*/ 355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1" h="657">
                  <a:moveTo>
                    <a:pt x="499" y="196"/>
                  </a:moveTo>
                  <a:cubicBezTo>
                    <a:pt x="545" y="237"/>
                    <a:pt x="592" y="279"/>
                    <a:pt x="637" y="322"/>
                  </a:cubicBezTo>
                  <a:cubicBezTo>
                    <a:pt x="640" y="325"/>
                    <a:pt x="643" y="327"/>
                    <a:pt x="646" y="329"/>
                  </a:cubicBezTo>
                  <a:cubicBezTo>
                    <a:pt x="672" y="353"/>
                    <a:pt x="672" y="353"/>
                    <a:pt x="672" y="353"/>
                  </a:cubicBezTo>
                  <a:cubicBezTo>
                    <a:pt x="686" y="367"/>
                    <a:pt x="686" y="367"/>
                    <a:pt x="686" y="367"/>
                  </a:cubicBezTo>
                  <a:cubicBezTo>
                    <a:pt x="721" y="403"/>
                    <a:pt x="707" y="456"/>
                    <a:pt x="669" y="472"/>
                  </a:cubicBezTo>
                  <a:cubicBezTo>
                    <a:pt x="685" y="513"/>
                    <a:pt x="652" y="552"/>
                    <a:pt x="611" y="550"/>
                  </a:cubicBezTo>
                  <a:cubicBezTo>
                    <a:pt x="606" y="584"/>
                    <a:pt x="574" y="607"/>
                    <a:pt x="539" y="598"/>
                  </a:cubicBezTo>
                  <a:cubicBezTo>
                    <a:pt x="529" y="641"/>
                    <a:pt x="479" y="657"/>
                    <a:pt x="439" y="633"/>
                  </a:cubicBezTo>
                  <a:cubicBezTo>
                    <a:pt x="433" y="629"/>
                    <a:pt x="433" y="629"/>
                    <a:pt x="433" y="629"/>
                  </a:cubicBezTo>
                  <a:cubicBezTo>
                    <a:pt x="441" y="619"/>
                    <a:pt x="446" y="607"/>
                    <a:pt x="449" y="594"/>
                  </a:cubicBezTo>
                  <a:cubicBezTo>
                    <a:pt x="460" y="601"/>
                    <a:pt x="468" y="607"/>
                    <a:pt x="481" y="606"/>
                  </a:cubicBezTo>
                  <a:cubicBezTo>
                    <a:pt x="490" y="605"/>
                    <a:pt x="499" y="600"/>
                    <a:pt x="501" y="591"/>
                  </a:cubicBezTo>
                  <a:cubicBezTo>
                    <a:pt x="502" y="587"/>
                    <a:pt x="502" y="583"/>
                    <a:pt x="501" y="577"/>
                  </a:cubicBezTo>
                  <a:cubicBezTo>
                    <a:pt x="452" y="538"/>
                    <a:pt x="452" y="538"/>
                    <a:pt x="452" y="538"/>
                  </a:cubicBezTo>
                  <a:cubicBezTo>
                    <a:pt x="444" y="531"/>
                    <a:pt x="442" y="519"/>
                    <a:pt x="449" y="511"/>
                  </a:cubicBezTo>
                  <a:cubicBezTo>
                    <a:pt x="455" y="503"/>
                    <a:pt x="467" y="502"/>
                    <a:pt x="475" y="508"/>
                  </a:cubicBezTo>
                  <a:cubicBezTo>
                    <a:pt x="530" y="551"/>
                    <a:pt x="530" y="551"/>
                    <a:pt x="530" y="551"/>
                  </a:cubicBezTo>
                  <a:cubicBezTo>
                    <a:pt x="543" y="562"/>
                    <a:pt x="556" y="566"/>
                    <a:pt x="567" y="557"/>
                  </a:cubicBezTo>
                  <a:cubicBezTo>
                    <a:pt x="569" y="555"/>
                    <a:pt x="571" y="552"/>
                    <a:pt x="572" y="549"/>
                  </a:cubicBezTo>
                  <a:cubicBezTo>
                    <a:pt x="574" y="544"/>
                    <a:pt x="576" y="536"/>
                    <a:pt x="570" y="532"/>
                  </a:cubicBezTo>
                  <a:cubicBezTo>
                    <a:pt x="506" y="481"/>
                    <a:pt x="506" y="481"/>
                    <a:pt x="506" y="481"/>
                  </a:cubicBezTo>
                  <a:cubicBezTo>
                    <a:pt x="498" y="475"/>
                    <a:pt x="496" y="463"/>
                    <a:pt x="503" y="455"/>
                  </a:cubicBezTo>
                  <a:cubicBezTo>
                    <a:pt x="509" y="446"/>
                    <a:pt x="521" y="445"/>
                    <a:pt x="529" y="451"/>
                  </a:cubicBezTo>
                  <a:cubicBezTo>
                    <a:pt x="596" y="504"/>
                    <a:pt x="596" y="504"/>
                    <a:pt x="596" y="504"/>
                  </a:cubicBezTo>
                  <a:cubicBezTo>
                    <a:pt x="597" y="504"/>
                    <a:pt x="597" y="505"/>
                    <a:pt x="598" y="505"/>
                  </a:cubicBezTo>
                  <a:cubicBezTo>
                    <a:pt x="620" y="525"/>
                    <a:pt x="656" y="496"/>
                    <a:pt x="620" y="467"/>
                  </a:cubicBezTo>
                  <a:cubicBezTo>
                    <a:pt x="549" y="414"/>
                    <a:pt x="549" y="414"/>
                    <a:pt x="549" y="414"/>
                  </a:cubicBezTo>
                  <a:cubicBezTo>
                    <a:pt x="541" y="408"/>
                    <a:pt x="539" y="396"/>
                    <a:pt x="546" y="388"/>
                  </a:cubicBezTo>
                  <a:cubicBezTo>
                    <a:pt x="552" y="379"/>
                    <a:pt x="564" y="378"/>
                    <a:pt x="572" y="384"/>
                  </a:cubicBezTo>
                  <a:cubicBezTo>
                    <a:pt x="642" y="437"/>
                    <a:pt x="642" y="437"/>
                    <a:pt x="642" y="437"/>
                  </a:cubicBezTo>
                  <a:cubicBezTo>
                    <a:pt x="649" y="441"/>
                    <a:pt x="659" y="436"/>
                    <a:pt x="663" y="429"/>
                  </a:cubicBezTo>
                  <a:cubicBezTo>
                    <a:pt x="671" y="419"/>
                    <a:pt x="670" y="405"/>
                    <a:pt x="659" y="394"/>
                  </a:cubicBezTo>
                  <a:cubicBezTo>
                    <a:pt x="645" y="379"/>
                    <a:pt x="645" y="379"/>
                    <a:pt x="645" y="379"/>
                  </a:cubicBezTo>
                  <a:cubicBezTo>
                    <a:pt x="457" y="209"/>
                    <a:pt x="457" y="209"/>
                    <a:pt x="457" y="209"/>
                  </a:cubicBezTo>
                  <a:cubicBezTo>
                    <a:pt x="453" y="205"/>
                    <a:pt x="456" y="198"/>
                    <a:pt x="462" y="198"/>
                  </a:cubicBezTo>
                  <a:cubicBezTo>
                    <a:pt x="473" y="198"/>
                    <a:pt x="485" y="198"/>
                    <a:pt x="496" y="196"/>
                  </a:cubicBezTo>
                  <a:cubicBezTo>
                    <a:pt x="497" y="196"/>
                    <a:pt x="498" y="196"/>
                    <a:pt x="499" y="196"/>
                  </a:cubicBezTo>
                  <a:close/>
                  <a:moveTo>
                    <a:pt x="86" y="355"/>
                  </a:moveTo>
                  <a:cubicBezTo>
                    <a:pt x="66" y="330"/>
                    <a:pt x="64" y="295"/>
                    <a:pt x="59" y="262"/>
                  </a:cubicBezTo>
                  <a:cubicBezTo>
                    <a:pt x="35" y="239"/>
                    <a:pt x="35" y="239"/>
                    <a:pt x="35" y="239"/>
                  </a:cubicBezTo>
                  <a:cubicBezTo>
                    <a:pt x="17" y="219"/>
                    <a:pt x="0" y="205"/>
                    <a:pt x="0" y="176"/>
                  </a:cubicBezTo>
                  <a:cubicBezTo>
                    <a:pt x="0" y="161"/>
                    <a:pt x="6" y="147"/>
                    <a:pt x="16" y="135"/>
                  </a:cubicBezTo>
                  <a:cubicBezTo>
                    <a:pt x="116" y="27"/>
                    <a:pt x="116" y="27"/>
                    <a:pt x="116" y="27"/>
                  </a:cubicBezTo>
                  <a:cubicBezTo>
                    <a:pt x="138" y="3"/>
                    <a:pt x="174" y="0"/>
                    <a:pt x="199" y="20"/>
                  </a:cubicBezTo>
                  <a:cubicBezTo>
                    <a:pt x="215" y="31"/>
                    <a:pt x="221" y="38"/>
                    <a:pt x="242" y="46"/>
                  </a:cubicBezTo>
                  <a:cubicBezTo>
                    <a:pt x="248" y="48"/>
                    <a:pt x="253" y="50"/>
                    <a:pt x="254" y="50"/>
                  </a:cubicBezTo>
                  <a:cubicBezTo>
                    <a:pt x="284" y="46"/>
                    <a:pt x="316" y="32"/>
                    <a:pt x="350" y="33"/>
                  </a:cubicBezTo>
                  <a:cubicBezTo>
                    <a:pt x="337" y="42"/>
                    <a:pt x="286" y="82"/>
                    <a:pt x="284" y="82"/>
                  </a:cubicBezTo>
                  <a:cubicBezTo>
                    <a:pt x="276" y="84"/>
                    <a:pt x="268" y="86"/>
                    <a:pt x="260" y="87"/>
                  </a:cubicBezTo>
                  <a:cubicBezTo>
                    <a:pt x="241" y="90"/>
                    <a:pt x="208" y="74"/>
                    <a:pt x="195" y="64"/>
                  </a:cubicBezTo>
                  <a:cubicBezTo>
                    <a:pt x="176" y="50"/>
                    <a:pt x="176" y="50"/>
                    <a:pt x="176" y="50"/>
                  </a:cubicBezTo>
                  <a:cubicBezTo>
                    <a:pt x="166" y="42"/>
                    <a:pt x="152" y="44"/>
                    <a:pt x="144" y="53"/>
                  </a:cubicBezTo>
                  <a:cubicBezTo>
                    <a:pt x="44" y="161"/>
                    <a:pt x="44" y="161"/>
                    <a:pt x="44" y="161"/>
                  </a:cubicBezTo>
                  <a:cubicBezTo>
                    <a:pt x="36" y="170"/>
                    <a:pt x="36" y="184"/>
                    <a:pt x="44" y="193"/>
                  </a:cubicBezTo>
                  <a:cubicBezTo>
                    <a:pt x="53" y="203"/>
                    <a:pt x="59" y="210"/>
                    <a:pt x="69" y="220"/>
                  </a:cubicBezTo>
                  <a:cubicBezTo>
                    <a:pt x="80" y="230"/>
                    <a:pt x="95" y="244"/>
                    <a:pt x="97" y="257"/>
                  </a:cubicBezTo>
                  <a:cubicBezTo>
                    <a:pt x="100" y="280"/>
                    <a:pt x="102" y="313"/>
                    <a:pt x="115" y="330"/>
                  </a:cubicBezTo>
                  <a:cubicBezTo>
                    <a:pt x="102" y="337"/>
                    <a:pt x="95" y="344"/>
                    <a:pt x="86" y="3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52" tIns="45727" rIns="91452" bIns="45727" numCol="1" anchor="t" anchorCtr="0" compatLnSpc="1"/>
            <a:lstStyle/>
            <a:p>
              <a:pPr defTabSz="1219200">
                <a:defRPr/>
              </a:pPr>
              <a:endParaRPr lang="zh-CN" altLang="en-US" sz="2400" kern="0" dirty="0">
                <a:solidFill>
                  <a:sysClr val="windowText" lastClr="000000"/>
                </a:solidFill>
                <a:cs typeface="+mn-ea"/>
                <a:sym typeface="+mn-lt"/>
              </a:endParaRPr>
            </a:p>
          </p:txBody>
        </p:sp>
        <p:sp>
          <p:nvSpPr>
            <p:cNvPr id="104" name="Freeform 17"/>
            <p:cNvSpPr>
              <a:spLocks noEditPoints="1"/>
            </p:cNvSpPr>
            <p:nvPr/>
          </p:nvSpPr>
          <p:spPr bwMode="auto">
            <a:xfrm>
              <a:off x="5986776" y="2830391"/>
              <a:ext cx="446637" cy="413496"/>
            </a:xfrm>
            <a:custGeom>
              <a:avLst/>
              <a:gdLst>
                <a:gd name="T0" fmla="*/ 319 w 689"/>
                <a:gd name="T1" fmla="*/ 543 h 638"/>
                <a:gd name="T2" fmla="*/ 262 w 689"/>
                <a:gd name="T3" fmla="*/ 538 h 638"/>
                <a:gd name="T4" fmla="*/ 258 w 689"/>
                <a:gd name="T5" fmla="*/ 538 h 638"/>
                <a:gd name="T6" fmla="*/ 257 w 689"/>
                <a:gd name="T7" fmla="*/ 535 h 638"/>
                <a:gd name="T8" fmla="*/ 241 w 689"/>
                <a:gd name="T9" fmla="*/ 489 h 638"/>
                <a:gd name="T10" fmla="*/ 241 w 689"/>
                <a:gd name="T11" fmla="*/ 489 h 638"/>
                <a:gd name="T12" fmla="*/ 185 w 689"/>
                <a:gd name="T13" fmla="*/ 484 h 638"/>
                <a:gd name="T14" fmla="*/ 181 w 689"/>
                <a:gd name="T15" fmla="*/ 484 h 638"/>
                <a:gd name="T16" fmla="*/ 180 w 689"/>
                <a:gd name="T17" fmla="*/ 481 h 638"/>
                <a:gd name="T18" fmla="*/ 164 w 689"/>
                <a:gd name="T19" fmla="*/ 435 h 638"/>
                <a:gd name="T20" fmla="*/ 164 w 689"/>
                <a:gd name="T21" fmla="*/ 435 h 638"/>
                <a:gd name="T22" fmla="*/ 117 w 689"/>
                <a:gd name="T23" fmla="*/ 425 h 638"/>
                <a:gd name="T24" fmla="*/ 113 w 689"/>
                <a:gd name="T25" fmla="*/ 425 h 638"/>
                <a:gd name="T26" fmla="*/ 113 w 689"/>
                <a:gd name="T27" fmla="*/ 421 h 638"/>
                <a:gd name="T28" fmla="*/ 100 w 689"/>
                <a:gd name="T29" fmla="*/ 365 h 638"/>
                <a:gd name="T30" fmla="*/ 100 w 689"/>
                <a:gd name="T31" fmla="*/ 365 h 638"/>
                <a:gd name="T32" fmla="*/ 32 w 689"/>
                <a:gd name="T33" fmla="*/ 370 h 638"/>
                <a:gd name="T34" fmla="*/ 18 w 689"/>
                <a:gd name="T35" fmla="*/ 386 h 638"/>
                <a:gd name="T36" fmla="*/ 23 w 689"/>
                <a:gd name="T37" fmla="*/ 455 h 638"/>
                <a:gd name="T38" fmla="*/ 23 w 689"/>
                <a:gd name="T39" fmla="*/ 455 h 638"/>
                <a:gd name="T40" fmla="*/ 66 w 689"/>
                <a:gd name="T41" fmla="*/ 465 h 638"/>
                <a:gd name="T42" fmla="*/ 70 w 689"/>
                <a:gd name="T43" fmla="*/ 466 h 638"/>
                <a:gd name="T44" fmla="*/ 69 w 689"/>
                <a:gd name="T45" fmla="*/ 470 h 638"/>
                <a:gd name="T46" fmla="*/ 76 w 689"/>
                <a:gd name="T47" fmla="*/ 536 h 638"/>
                <a:gd name="T48" fmla="*/ 76 w 689"/>
                <a:gd name="T49" fmla="*/ 536 h 638"/>
                <a:gd name="T50" fmla="*/ 142 w 689"/>
                <a:gd name="T51" fmla="*/ 534 h 638"/>
                <a:gd name="T52" fmla="*/ 145 w 689"/>
                <a:gd name="T53" fmla="*/ 534 h 638"/>
                <a:gd name="T54" fmla="*/ 147 w 689"/>
                <a:gd name="T55" fmla="*/ 537 h 638"/>
                <a:gd name="T56" fmla="*/ 164 w 689"/>
                <a:gd name="T57" fmla="*/ 578 h 638"/>
                <a:gd name="T58" fmla="*/ 164 w 689"/>
                <a:gd name="T59" fmla="*/ 578 h 638"/>
                <a:gd name="T60" fmla="*/ 230 w 689"/>
                <a:gd name="T61" fmla="*/ 576 h 638"/>
                <a:gd name="T62" fmla="*/ 233 w 689"/>
                <a:gd name="T63" fmla="*/ 576 h 638"/>
                <a:gd name="T64" fmla="*/ 235 w 689"/>
                <a:gd name="T65" fmla="*/ 579 h 638"/>
                <a:gd name="T66" fmla="*/ 252 w 689"/>
                <a:gd name="T67" fmla="*/ 621 h 638"/>
                <a:gd name="T68" fmla="*/ 320 w 689"/>
                <a:gd name="T69" fmla="*/ 615 h 638"/>
                <a:gd name="T70" fmla="*/ 324 w 689"/>
                <a:gd name="T71" fmla="*/ 611 h 638"/>
                <a:gd name="T72" fmla="*/ 319 w 689"/>
                <a:gd name="T73" fmla="*/ 543 h 638"/>
                <a:gd name="T74" fmla="*/ 449 w 689"/>
                <a:gd name="T75" fmla="*/ 177 h 638"/>
                <a:gd name="T76" fmla="*/ 576 w 689"/>
                <a:gd name="T77" fmla="*/ 299 h 638"/>
                <a:gd name="T78" fmla="*/ 597 w 689"/>
                <a:gd name="T79" fmla="*/ 306 h 638"/>
                <a:gd name="T80" fmla="*/ 616 w 689"/>
                <a:gd name="T81" fmla="*/ 293 h 638"/>
                <a:gd name="T82" fmla="*/ 636 w 689"/>
                <a:gd name="T83" fmla="*/ 234 h 638"/>
                <a:gd name="T84" fmla="*/ 649 w 689"/>
                <a:gd name="T85" fmla="*/ 209 h 638"/>
                <a:gd name="T86" fmla="*/ 671 w 689"/>
                <a:gd name="T87" fmla="*/ 186 h 638"/>
                <a:gd name="T88" fmla="*/ 672 w 689"/>
                <a:gd name="T89" fmla="*/ 121 h 638"/>
                <a:gd name="T90" fmla="*/ 580 w 689"/>
                <a:gd name="T91" fmla="*/ 21 h 638"/>
                <a:gd name="T92" fmla="*/ 515 w 689"/>
                <a:gd name="T93" fmla="*/ 16 h 638"/>
                <a:gd name="T94" fmla="*/ 493 w 689"/>
                <a:gd name="T95" fmla="*/ 34 h 638"/>
                <a:gd name="T96" fmla="*/ 457 w 689"/>
                <a:gd name="T97" fmla="*/ 44 h 638"/>
                <a:gd name="T98" fmla="*/ 390 w 689"/>
                <a:gd name="T99" fmla="*/ 36 h 638"/>
                <a:gd name="T100" fmla="*/ 274 w 689"/>
                <a:gd name="T101" fmla="*/ 67 h 638"/>
                <a:gd name="T102" fmla="*/ 139 w 689"/>
                <a:gd name="T103" fmla="*/ 171 h 638"/>
                <a:gd name="T104" fmla="*/ 203 w 689"/>
                <a:gd name="T105" fmla="*/ 222 h 638"/>
                <a:gd name="T106" fmla="*/ 301 w 689"/>
                <a:gd name="T107" fmla="*/ 161 h 638"/>
                <a:gd name="T108" fmla="*/ 346 w 689"/>
                <a:gd name="T109" fmla="*/ 158 h 638"/>
                <a:gd name="T110" fmla="*/ 408 w 689"/>
                <a:gd name="T111" fmla="*/ 165 h 638"/>
                <a:gd name="T112" fmla="*/ 449 w 689"/>
                <a:gd name="T113" fmla="*/ 177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89" h="638">
                  <a:moveTo>
                    <a:pt x="319" y="543"/>
                  </a:moveTo>
                  <a:cubicBezTo>
                    <a:pt x="302" y="529"/>
                    <a:pt x="279" y="528"/>
                    <a:pt x="262" y="538"/>
                  </a:cubicBezTo>
                  <a:cubicBezTo>
                    <a:pt x="261" y="539"/>
                    <a:pt x="259" y="539"/>
                    <a:pt x="258" y="538"/>
                  </a:cubicBezTo>
                  <a:cubicBezTo>
                    <a:pt x="257" y="537"/>
                    <a:pt x="257" y="536"/>
                    <a:pt x="257" y="535"/>
                  </a:cubicBezTo>
                  <a:cubicBezTo>
                    <a:pt x="260" y="518"/>
                    <a:pt x="255" y="500"/>
                    <a:pt x="241" y="489"/>
                  </a:cubicBezTo>
                  <a:cubicBezTo>
                    <a:pt x="241" y="489"/>
                    <a:pt x="241" y="489"/>
                    <a:pt x="241" y="489"/>
                  </a:cubicBezTo>
                  <a:cubicBezTo>
                    <a:pt x="225" y="475"/>
                    <a:pt x="202" y="473"/>
                    <a:pt x="185" y="484"/>
                  </a:cubicBezTo>
                  <a:cubicBezTo>
                    <a:pt x="183" y="485"/>
                    <a:pt x="182" y="484"/>
                    <a:pt x="181" y="484"/>
                  </a:cubicBezTo>
                  <a:cubicBezTo>
                    <a:pt x="180" y="483"/>
                    <a:pt x="180" y="482"/>
                    <a:pt x="180" y="481"/>
                  </a:cubicBezTo>
                  <a:cubicBezTo>
                    <a:pt x="183" y="464"/>
                    <a:pt x="177" y="446"/>
                    <a:pt x="164" y="435"/>
                  </a:cubicBezTo>
                  <a:cubicBezTo>
                    <a:pt x="164" y="435"/>
                    <a:pt x="164" y="435"/>
                    <a:pt x="164" y="435"/>
                  </a:cubicBezTo>
                  <a:cubicBezTo>
                    <a:pt x="150" y="423"/>
                    <a:pt x="132" y="420"/>
                    <a:pt x="117" y="425"/>
                  </a:cubicBezTo>
                  <a:cubicBezTo>
                    <a:pt x="115" y="426"/>
                    <a:pt x="114" y="425"/>
                    <a:pt x="113" y="425"/>
                  </a:cubicBezTo>
                  <a:cubicBezTo>
                    <a:pt x="112" y="424"/>
                    <a:pt x="112" y="422"/>
                    <a:pt x="113" y="421"/>
                  </a:cubicBezTo>
                  <a:cubicBezTo>
                    <a:pt x="121" y="402"/>
                    <a:pt x="116" y="379"/>
                    <a:pt x="100" y="365"/>
                  </a:cubicBezTo>
                  <a:cubicBezTo>
                    <a:pt x="100" y="365"/>
                    <a:pt x="100" y="365"/>
                    <a:pt x="100" y="365"/>
                  </a:cubicBezTo>
                  <a:cubicBezTo>
                    <a:pt x="80" y="347"/>
                    <a:pt x="49" y="350"/>
                    <a:pt x="32" y="370"/>
                  </a:cubicBezTo>
                  <a:cubicBezTo>
                    <a:pt x="18" y="386"/>
                    <a:pt x="18" y="386"/>
                    <a:pt x="18" y="386"/>
                  </a:cubicBezTo>
                  <a:cubicBezTo>
                    <a:pt x="0" y="406"/>
                    <a:pt x="2" y="437"/>
                    <a:pt x="23" y="455"/>
                  </a:cubicBezTo>
                  <a:cubicBezTo>
                    <a:pt x="23" y="455"/>
                    <a:pt x="23" y="455"/>
                    <a:pt x="23" y="455"/>
                  </a:cubicBezTo>
                  <a:cubicBezTo>
                    <a:pt x="35" y="465"/>
                    <a:pt x="51" y="469"/>
                    <a:pt x="66" y="465"/>
                  </a:cubicBezTo>
                  <a:cubicBezTo>
                    <a:pt x="68" y="465"/>
                    <a:pt x="69" y="465"/>
                    <a:pt x="70" y="466"/>
                  </a:cubicBezTo>
                  <a:cubicBezTo>
                    <a:pt x="70" y="467"/>
                    <a:pt x="70" y="469"/>
                    <a:pt x="69" y="470"/>
                  </a:cubicBezTo>
                  <a:cubicBezTo>
                    <a:pt x="54" y="490"/>
                    <a:pt x="57" y="519"/>
                    <a:pt x="76" y="536"/>
                  </a:cubicBezTo>
                  <a:cubicBezTo>
                    <a:pt x="76" y="536"/>
                    <a:pt x="76" y="536"/>
                    <a:pt x="76" y="536"/>
                  </a:cubicBezTo>
                  <a:cubicBezTo>
                    <a:pt x="95" y="553"/>
                    <a:pt x="124" y="552"/>
                    <a:pt x="142" y="534"/>
                  </a:cubicBezTo>
                  <a:cubicBezTo>
                    <a:pt x="143" y="533"/>
                    <a:pt x="144" y="533"/>
                    <a:pt x="145" y="534"/>
                  </a:cubicBezTo>
                  <a:cubicBezTo>
                    <a:pt x="147" y="534"/>
                    <a:pt x="147" y="535"/>
                    <a:pt x="147" y="537"/>
                  </a:cubicBezTo>
                  <a:cubicBezTo>
                    <a:pt x="146" y="552"/>
                    <a:pt x="151" y="568"/>
                    <a:pt x="164" y="578"/>
                  </a:cubicBezTo>
                  <a:cubicBezTo>
                    <a:pt x="164" y="578"/>
                    <a:pt x="164" y="578"/>
                    <a:pt x="164" y="578"/>
                  </a:cubicBezTo>
                  <a:cubicBezTo>
                    <a:pt x="183" y="595"/>
                    <a:pt x="212" y="594"/>
                    <a:pt x="230" y="576"/>
                  </a:cubicBezTo>
                  <a:cubicBezTo>
                    <a:pt x="231" y="575"/>
                    <a:pt x="232" y="575"/>
                    <a:pt x="233" y="576"/>
                  </a:cubicBezTo>
                  <a:cubicBezTo>
                    <a:pt x="234" y="576"/>
                    <a:pt x="235" y="577"/>
                    <a:pt x="235" y="579"/>
                  </a:cubicBezTo>
                  <a:cubicBezTo>
                    <a:pt x="233" y="594"/>
                    <a:pt x="239" y="610"/>
                    <a:pt x="252" y="621"/>
                  </a:cubicBezTo>
                  <a:cubicBezTo>
                    <a:pt x="272" y="638"/>
                    <a:pt x="303" y="636"/>
                    <a:pt x="320" y="615"/>
                  </a:cubicBezTo>
                  <a:cubicBezTo>
                    <a:pt x="324" y="611"/>
                    <a:pt x="324" y="611"/>
                    <a:pt x="324" y="611"/>
                  </a:cubicBezTo>
                  <a:cubicBezTo>
                    <a:pt x="341" y="591"/>
                    <a:pt x="339" y="560"/>
                    <a:pt x="319" y="543"/>
                  </a:cubicBezTo>
                  <a:close/>
                  <a:moveTo>
                    <a:pt x="449" y="177"/>
                  </a:moveTo>
                  <a:cubicBezTo>
                    <a:pt x="489" y="216"/>
                    <a:pt x="535" y="260"/>
                    <a:pt x="576" y="299"/>
                  </a:cubicBezTo>
                  <a:cubicBezTo>
                    <a:pt x="582" y="305"/>
                    <a:pt x="589" y="307"/>
                    <a:pt x="597" y="306"/>
                  </a:cubicBezTo>
                  <a:cubicBezTo>
                    <a:pt x="605" y="305"/>
                    <a:pt x="612" y="300"/>
                    <a:pt x="616" y="293"/>
                  </a:cubicBezTo>
                  <a:cubicBezTo>
                    <a:pt x="626" y="275"/>
                    <a:pt x="632" y="256"/>
                    <a:pt x="636" y="234"/>
                  </a:cubicBezTo>
                  <a:cubicBezTo>
                    <a:pt x="638" y="224"/>
                    <a:pt x="642" y="216"/>
                    <a:pt x="649" y="209"/>
                  </a:cubicBezTo>
                  <a:cubicBezTo>
                    <a:pt x="671" y="186"/>
                    <a:pt x="671" y="186"/>
                    <a:pt x="671" y="186"/>
                  </a:cubicBezTo>
                  <a:cubicBezTo>
                    <a:pt x="688" y="168"/>
                    <a:pt x="689" y="139"/>
                    <a:pt x="672" y="121"/>
                  </a:cubicBezTo>
                  <a:cubicBezTo>
                    <a:pt x="580" y="21"/>
                    <a:pt x="580" y="21"/>
                    <a:pt x="580" y="21"/>
                  </a:cubicBezTo>
                  <a:cubicBezTo>
                    <a:pt x="563" y="3"/>
                    <a:pt x="534" y="0"/>
                    <a:pt x="515" y="16"/>
                  </a:cubicBezTo>
                  <a:cubicBezTo>
                    <a:pt x="493" y="34"/>
                    <a:pt x="493" y="34"/>
                    <a:pt x="493" y="34"/>
                  </a:cubicBezTo>
                  <a:cubicBezTo>
                    <a:pt x="483" y="42"/>
                    <a:pt x="471" y="45"/>
                    <a:pt x="457" y="44"/>
                  </a:cubicBezTo>
                  <a:cubicBezTo>
                    <a:pt x="435" y="41"/>
                    <a:pt x="412" y="38"/>
                    <a:pt x="390" y="36"/>
                  </a:cubicBezTo>
                  <a:cubicBezTo>
                    <a:pt x="347" y="30"/>
                    <a:pt x="308" y="41"/>
                    <a:pt x="274" y="67"/>
                  </a:cubicBezTo>
                  <a:cubicBezTo>
                    <a:pt x="229" y="101"/>
                    <a:pt x="184" y="136"/>
                    <a:pt x="139" y="171"/>
                  </a:cubicBezTo>
                  <a:cubicBezTo>
                    <a:pt x="95" y="207"/>
                    <a:pt x="151" y="255"/>
                    <a:pt x="203" y="222"/>
                  </a:cubicBezTo>
                  <a:cubicBezTo>
                    <a:pt x="301" y="161"/>
                    <a:pt x="301" y="161"/>
                    <a:pt x="301" y="161"/>
                  </a:cubicBezTo>
                  <a:cubicBezTo>
                    <a:pt x="315" y="153"/>
                    <a:pt x="331" y="152"/>
                    <a:pt x="346" y="158"/>
                  </a:cubicBezTo>
                  <a:cubicBezTo>
                    <a:pt x="364" y="167"/>
                    <a:pt x="388" y="168"/>
                    <a:pt x="408" y="165"/>
                  </a:cubicBezTo>
                  <a:cubicBezTo>
                    <a:pt x="423" y="162"/>
                    <a:pt x="437" y="166"/>
                    <a:pt x="449" y="1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52" tIns="45727" rIns="91452" bIns="45727" numCol="1" anchor="t" anchorCtr="0" compatLnSpc="1"/>
            <a:lstStyle/>
            <a:p>
              <a:pPr defTabSz="1219200">
                <a:defRPr/>
              </a:pPr>
              <a:endParaRPr lang="zh-CN" altLang="en-US" sz="2400" kern="0" dirty="0">
                <a:solidFill>
                  <a:sysClr val="windowText" lastClr="000000"/>
                </a:solidFill>
                <a:cs typeface="+mn-ea"/>
                <a:sym typeface="+mn-lt"/>
              </a:endParaRP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left)">
                                      <p:cBhvr>
                                        <p:cTn id="7" dur="500"/>
                                        <p:tgtEl>
                                          <p:spTgt spid="5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p:cTn id="11" dur="500" fill="hold"/>
                                        <p:tgtEl>
                                          <p:spTgt spid="79"/>
                                        </p:tgtEl>
                                        <p:attrNameLst>
                                          <p:attrName>ppt_w</p:attrName>
                                        </p:attrNameLst>
                                      </p:cBhvr>
                                      <p:tavLst>
                                        <p:tav tm="0">
                                          <p:val>
                                            <p:fltVal val="0"/>
                                          </p:val>
                                        </p:tav>
                                        <p:tav tm="100000">
                                          <p:val>
                                            <p:strVal val="#ppt_w"/>
                                          </p:val>
                                        </p:tav>
                                      </p:tavLst>
                                    </p:anim>
                                    <p:anim calcmode="lin" valueType="num">
                                      <p:cBhvr>
                                        <p:cTn id="12" dur="500" fill="hold"/>
                                        <p:tgtEl>
                                          <p:spTgt spid="79"/>
                                        </p:tgtEl>
                                        <p:attrNameLst>
                                          <p:attrName>ppt_h</p:attrName>
                                        </p:attrNameLst>
                                      </p:cBhvr>
                                      <p:tavLst>
                                        <p:tav tm="0">
                                          <p:val>
                                            <p:fltVal val="0"/>
                                          </p:val>
                                        </p:tav>
                                        <p:tav tm="100000">
                                          <p:val>
                                            <p:strVal val="#ppt_h"/>
                                          </p:val>
                                        </p:tav>
                                      </p:tavLst>
                                    </p:anim>
                                    <p:animEffect transition="in" filter="fade">
                                      <p:cBhvr>
                                        <p:cTn id="13" dur="500"/>
                                        <p:tgtEl>
                                          <p:spTgt spid="7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2"/>
                                        </p:tgtEl>
                                        <p:attrNameLst>
                                          <p:attrName>style.visibility</p:attrName>
                                        </p:attrNameLst>
                                      </p:cBhvr>
                                      <p:to>
                                        <p:strVal val="visible"/>
                                      </p:to>
                                    </p:set>
                                    <p:animEffect transition="in" filter="fade">
                                      <p:cBhvr>
                                        <p:cTn id="16" dur="500"/>
                                        <p:tgtEl>
                                          <p:spTgt spid="82"/>
                                        </p:tgtEl>
                                      </p:cBhvr>
                                    </p:animEffect>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up)">
                                      <p:cBhvr>
                                        <p:cTn id="20" dur="500"/>
                                        <p:tgtEl>
                                          <p:spTgt spid="60"/>
                                        </p:tgtEl>
                                      </p:cBhvr>
                                    </p:animEffect>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wipe(left)">
                                      <p:cBhvr>
                                        <p:cTn id="24" dur="500"/>
                                        <p:tgtEl>
                                          <p:spTgt spid="57"/>
                                        </p:tgtEl>
                                      </p:cBhvr>
                                    </p:animEffect>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83"/>
                                        </p:tgtEl>
                                        <p:attrNameLst>
                                          <p:attrName>style.visibility</p:attrName>
                                        </p:attrNameLst>
                                      </p:cBhvr>
                                      <p:to>
                                        <p:strVal val="visible"/>
                                      </p:to>
                                    </p:set>
                                    <p:anim calcmode="lin" valueType="num">
                                      <p:cBhvr>
                                        <p:cTn id="28" dur="500" fill="hold"/>
                                        <p:tgtEl>
                                          <p:spTgt spid="83"/>
                                        </p:tgtEl>
                                        <p:attrNameLst>
                                          <p:attrName>ppt_w</p:attrName>
                                        </p:attrNameLst>
                                      </p:cBhvr>
                                      <p:tavLst>
                                        <p:tav tm="0">
                                          <p:val>
                                            <p:fltVal val="0"/>
                                          </p:val>
                                        </p:tav>
                                        <p:tav tm="100000">
                                          <p:val>
                                            <p:strVal val="#ppt_w"/>
                                          </p:val>
                                        </p:tav>
                                      </p:tavLst>
                                    </p:anim>
                                    <p:anim calcmode="lin" valueType="num">
                                      <p:cBhvr>
                                        <p:cTn id="29" dur="500" fill="hold"/>
                                        <p:tgtEl>
                                          <p:spTgt spid="83"/>
                                        </p:tgtEl>
                                        <p:attrNameLst>
                                          <p:attrName>ppt_h</p:attrName>
                                        </p:attrNameLst>
                                      </p:cBhvr>
                                      <p:tavLst>
                                        <p:tav tm="0">
                                          <p:val>
                                            <p:fltVal val="0"/>
                                          </p:val>
                                        </p:tav>
                                        <p:tav tm="100000">
                                          <p:val>
                                            <p:strVal val="#ppt_h"/>
                                          </p:val>
                                        </p:tav>
                                      </p:tavLst>
                                    </p:anim>
                                    <p:animEffect transition="in" filter="fade">
                                      <p:cBhvr>
                                        <p:cTn id="30" dur="500"/>
                                        <p:tgtEl>
                                          <p:spTgt spid="8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86"/>
                                        </p:tgtEl>
                                        <p:attrNameLst>
                                          <p:attrName>style.visibility</p:attrName>
                                        </p:attrNameLst>
                                      </p:cBhvr>
                                      <p:to>
                                        <p:strVal val="visible"/>
                                      </p:to>
                                    </p:set>
                                    <p:animEffect transition="in" filter="fade">
                                      <p:cBhvr>
                                        <p:cTn id="33" dur="500"/>
                                        <p:tgtEl>
                                          <p:spTgt spid="86"/>
                                        </p:tgtEl>
                                      </p:cBhvr>
                                    </p:animEffect>
                                  </p:childTnLst>
                                </p:cTn>
                              </p:par>
                            </p:childTnLst>
                          </p:cTn>
                        </p:par>
                        <p:par>
                          <p:cTn id="34" fill="hold">
                            <p:stCondLst>
                              <p:cond delay="2500"/>
                            </p:stCondLst>
                            <p:childTnLst>
                              <p:par>
                                <p:cTn id="35" presetID="22" presetClass="entr" presetSubtype="1" fill="hold" nodeType="after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wipe(up)">
                                      <p:cBhvr>
                                        <p:cTn id="37" dur="500"/>
                                        <p:tgtEl>
                                          <p:spTgt spid="64"/>
                                        </p:tgtEl>
                                      </p:cBhvr>
                                    </p:animEffect>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87"/>
                                        </p:tgtEl>
                                        <p:attrNameLst>
                                          <p:attrName>style.visibility</p:attrName>
                                        </p:attrNameLst>
                                      </p:cBhvr>
                                      <p:to>
                                        <p:strVal val="visible"/>
                                      </p:to>
                                    </p:set>
                                    <p:anim calcmode="lin" valueType="num">
                                      <p:cBhvr>
                                        <p:cTn id="41" dur="500" fill="hold"/>
                                        <p:tgtEl>
                                          <p:spTgt spid="87"/>
                                        </p:tgtEl>
                                        <p:attrNameLst>
                                          <p:attrName>ppt_w</p:attrName>
                                        </p:attrNameLst>
                                      </p:cBhvr>
                                      <p:tavLst>
                                        <p:tav tm="0">
                                          <p:val>
                                            <p:fltVal val="0"/>
                                          </p:val>
                                        </p:tav>
                                        <p:tav tm="100000">
                                          <p:val>
                                            <p:strVal val="#ppt_w"/>
                                          </p:val>
                                        </p:tav>
                                      </p:tavLst>
                                    </p:anim>
                                    <p:anim calcmode="lin" valueType="num">
                                      <p:cBhvr>
                                        <p:cTn id="42" dur="500" fill="hold"/>
                                        <p:tgtEl>
                                          <p:spTgt spid="87"/>
                                        </p:tgtEl>
                                        <p:attrNameLst>
                                          <p:attrName>ppt_h</p:attrName>
                                        </p:attrNameLst>
                                      </p:cBhvr>
                                      <p:tavLst>
                                        <p:tav tm="0">
                                          <p:val>
                                            <p:fltVal val="0"/>
                                          </p:val>
                                        </p:tav>
                                        <p:tav tm="100000">
                                          <p:val>
                                            <p:strVal val="#ppt_h"/>
                                          </p:val>
                                        </p:tav>
                                      </p:tavLst>
                                    </p:anim>
                                    <p:animEffect transition="in" filter="fade">
                                      <p:cBhvr>
                                        <p:cTn id="43" dur="500"/>
                                        <p:tgtEl>
                                          <p:spTgt spid="8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0"/>
                                        </p:tgtEl>
                                        <p:attrNameLst>
                                          <p:attrName>style.visibility</p:attrName>
                                        </p:attrNameLst>
                                      </p:cBhvr>
                                      <p:to>
                                        <p:strVal val="visible"/>
                                      </p:to>
                                    </p:set>
                                    <p:animEffect transition="in" filter="fade">
                                      <p:cBhvr>
                                        <p:cTn id="46" dur="500"/>
                                        <p:tgtEl>
                                          <p:spTgt spid="90"/>
                                        </p:tgtEl>
                                      </p:cBhvr>
                                    </p:animEffect>
                                  </p:childTnLst>
                                </p:cTn>
                              </p:par>
                            </p:childTnLst>
                          </p:cTn>
                        </p:par>
                        <p:par>
                          <p:cTn id="47" fill="hold">
                            <p:stCondLst>
                              <p:cond delay="3500"/>
                            </p:stCondLst>
                            <p:childTnLst>
                              <p:par>
                                <p:cTn id="48" presetID="22" presetClass="entr" presetSubtype="1" fill="hold" nodeType="afterEffect">
                                  <p:stCondLst>
                                    <p:cond delay="0"/>
                                  </p:stCondLst>
                                  <p:childTnLst>
                                    <p:set>
                                      <p:cBhvr>
                                        <p:cTn id="49" dur="1" fill="hold">
                                          <p:stCondLst>
                                            <p:cond delay="0"/>
                                          </p:stCondLst>
                                        </p:cTn>
                                        <p:tgtEl>
                                          <p:spTgt spid="70"/>
                                        </p:tgtEl>
                                        <p:attrNameLst>
                                          <p:attrName>style.visibility</p:attrName>
                                        </p:attrNameLst>
                                      </p:cBhvr>
                                      <p:to>
                                        <p:strVal val="visible"/>
                                      </p:to>
                                    </p:set>
                                    <p:animEffect transition="in" filter="wipe(up)">
                                      <p:cBhvr>
                                        <p:cTn id="50" dur="500"/>
                                        <p:tgtEl>
                                          <p:spTgt spid="70"/>
                                        </p:tgtEl>
                                      </p:cBhvr>
                                    </p:animEffect>
                                  </p:childTnLst>
                                </p:cTn>
                              </p:par>
                            </p:childTnLst>
                          </p:cTn>
                        </p:par>
                        <p:par>
                          <p:cTn id="51" fill="hold">
                            <p:stCondLst>
                              <p:cond delay="4000"/>
                            </p:stCondLst>
                            <p:childTnLst>
                              <p:par>
                                <p:cTn id="52" presetID="22" presetClass="entr" presetSubtype="8" fill="hold" grpId="0" nodeType="afterEffect">
                                  <p:stCondLst>
                                    <p:cond delay="0"/>
                                  </p:stCondLst>
                                  <p:childTnLst>
                                    <p:set>
                                      <p:cBhvr>
                                        <p:cTn id="53" dur="1" fill="hold">
                                          <p:stCondLst>
                                            <p:cond delay="0"/>
                                          </p:stCondLst>
                                        </p:cTn>
                                        <p:tgtEl>
                                          <p:spTgt spid="59"/>
                                        </p:tgtEl>
                                        <p:attrNameLst>
                                          <p:attrName>style.visibility</p:attrName>
                                        </p:attrNameLst>
                                      </p:cBhvr>
                                      <p:to>
                                        <p:strVal val="visible"/>
                                      </p:to>
                                    </p:set>
                                    <p:animEffect transition="in" filter="wipe(left)">
                                      <p:cBhvr>
                                        <p:cTn id="54" dur="500"/>
                                        <p:tgtEl>
                                          <p:spTgt spid="59"/>
                                        </p:tgtEl>
                                      </p:cBhvr>
                                    </p:animEffect>
                                  </p:childTnLst>
                                </p:cTn>
                              </p:par>
                            </p:childTnLst>
                          </p:cTn>
                        </p:par>
                        <p:par>
                          <p:cTn id="55" fill="hold">
                            <p:stCondLst>
                              <p:cond delay="4500"/>
                            </p:stCondLst>
                            <p:childTnLst>
                              <p:par>
                                <p:cTn id="56" presetID="53" presetClass="entr" presetSubtype="16" fill="hold" nodeType="afterEffect">
                                  <p:stCondLst>
                                    <p:cond delay="0"/>
                                  </p:stCondLst>
                                  <p:childTnLst>
                                    <p:set>
                                      <p:cBhvr>
                                        <p:cTn id="57" dur="1" fill="hold">
                                          <p:stCondLst>
                                            <p:cond delay="0"/>
                                          </p:stCondLst>
                                        </p:cTn>
                                        <p:tgtEl>
                                          <p:spTgt spid="95"/>
                                        </p:tgtEl>
                                        <p:attrNameLst>
                                          <p:attrName>style.visibility</p:attrName>
                                        </p:attrNameLst>
                                      </p:cBhvr>
                                      <p:to>
                                        <p:strVal val="visible"/>
                                      </p:to>
                                    </p:set>
                                    <p:anim calcmode="lin" valueType="num">
                                      <p:cBhvr>
                                        <p:cTn id="58" dur="500" fill="hold"/>
                                        <p:tgtEl>
                                          <p:spTgt spid="95"/>
                                        </p:tgtEl>
                                        <p:attrNameLst>
                                          <p:attrName>ppt_w</p:attrName>
                                        </p:attrNameLst>
                                      </p:cBhvr>
                                      <p:tavLst>
                                        <p:tav tm="0">
                                          <p:val>
                                            <p:fltVal val="0"/>
                                          </p:val>
                                        </p:tav>
                                        <p:tav tm="100000">
                                          <p:val>
                                            <p:strVal val="#ppt_w"/>
                                          </p:val>
                                        </p:tav>
                                      </p:tavLst>
                                    </p:anim>
                                    <p:anim calcmode="lin" valueType="num">
                                      <p:cBhvr>
                                        <p:cTn id="59" dur="500" fill="hold"/>
                                        <p:tgtEl>
                                          <p:spTgt spid="95"/>
                                        </p:tgtEl>
                                        <p:attrNameLst>
                                          <p:attrName>ppt_h</p:attrName>
                                        </p:attrNameLst>
                                      </p:cBhvr>
                                      <p:tavLst>
                                        <p:tav tm="0">
                                          <p:val>
                                            <p:fltVal val="0"/>
                                          </p:val>
                                        </p:tav>
                                        <p:tav tm="100000">
                                          <p:val>
                                            <p:strVal val="#ppt_h"/>
                                          </p:val>
                                        </p:tav>
                                      </p:tavLst>
                                    </p:anim>
                                    <p:animEffect transition="in" filter="fade">
                                      <p:cBhvr>
                                        <p:cTn id="60" dur="500"/>
                                        <p:tgtEl>
                                          <p:spTgt spid="9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98"/>
                                        </p:tgtEl>
                                        <p:attrNameLst>
                                          <p:attrName>style.visibility</p:attrName>
                                        </p:attrNameLst>
                                      </p:cBhvr>
                                      <p:to>
                                        <p:strVal val="visible"/>
                                      </p:to>
                                    </p:set>
                                    <p:animEffect transition="in" filter="fade">
                                      <p:cBhvr>
                                        <p:cTn id="63" dur="500"/>
                                        <p:tgtEl>
                                          <p:spTgt spid="98"/>
                                        </p:tgtEl>
                                      </p:cBhvr>
                                    </p:animEffect>
                                  </p:childTnLst>
                                </p:cTn>
                              </p:par>
                            </p:childTnLst>
                          </p:cTn>
                        </p:par>
                        <p:par>
                          <p:cTn id="64" fill="hold">
                            <p:stCondLst>
                              <p:cond delay="5000"/>
                            </p:stCondLst>
                            <p:childTnLst>
                              <p:par>
                                <p:cTn id="65" presetID="22" presetClass="entr" presetSubtype="1" fill="hold" nodeType="afterEffect">
                                  <p:stCondLst>
                                    <p:cond delay="0"/>
                                  </p:stCondLst>
                                  <p:childTnLst>
                                    <p:set>
                                      <p:cBhvr>
                                        <p:cTn id="66" dur="1" fill="hold">
                                          <p:stCondLst>
                                            <p:cond delay="0"/>
                                          </p:stCondLst>
                                        </p:cTn>
                                        <p:tgtEl>
                                          <p:spTgt spid="73"/>
                                        </p:tgtEl>
                                        <p:attrNameLst>
                                          <p:attrName>style.visibility</p:attrName>
                                        </p:attrNameLst>
                                      </p:cBhvr>
                                      <p:to>
                                        <p:strVal val="visible"/>
                                      </p:to>
                                    </p:set>
                                    <p:animEffect transition="in" filter="wipe(up)">
                                      <p:cBhvr>
                                        <p:cTn id="67" dur="500"/>
                                        <p:tgtEl>
                                          <p:spTgt spid="73"/>
                                        </p:tgtEl>
                                      </p:cBhvr>
                                    </p:animEffect>
                                  </p:childTnLst>
                                </p:cTn>
                              </p:par>
                            </p:childTnLst>
                          </p:cTn>
                        </p:par>
                        <p:par>
                          <p:cTn id="68" fill="hold">
                            <p:stCondLst>
                              <p:cond delay="5500"/>
                            </p:stCondLst>
                            <p:childTnLst>
                              <p:par>
                                <p:cTn id="69" presetID="22" presetClass="entr" presetSubtype="4" fill="hold" grpId="0" nodeType="afterEffect">
                                  <p:stCondLst>
                                    <p:cond delay="0"/>
                                  </p:stCondLst>
                                  <p:childTnLst>
                                    <p:set>
                                      <p:cBhvr>
                                        <p:cTn id="70" dur="1" fill="hold">
                                          <p:stCondLst>
                                            <p:cond delay="0"/>
                                          </p:stCondLst>
                                        </p:cTn>
                                        <p:tgtEl>
                                          <p:spTgt spid="63"/>
                                        </p:tgtEl>
                                        <p:attrNameLst>
                                          <p:attrName>style.visibility</p:attrName>
                                        </p:attrNameLst>
                                      </p:cBhvr>
                                      <p:to>
                                        <p:strVal val="visible"/>
                                      </p:to>
                                    </p:set>
                                    <p:animEffect transition="in" filter="wipe(down)">
                                      <p:cBhvr>
                                        <p:cTn id="71" dur="500"/>
                                        <p:tgtEl>
                                          <p:spTgt spid="63"/>
                                        </p:tgtEl>
                                      </p:cBhvr>
                                    </p:animEffect>
                                  </p:childTnLst>
                                </p:cTn>
                              </p:par>
                            </p:childTnLst>
                          </p:cTn>
                        </p:par>
                        <p:par>
                          <p:cTn id="72" fill="hold">
                            <p:stCondLst>
                              <p:cond delay="6000"/>
                            </p:stCondLst>
                            <p:childTnLst>
                              <p:par>
                                <p:cTn id="73" presetID="53" presetClass="entr" presetSubtype="16" fill="hold" nodeType="afterEffect">
                                  <p:stCondLst>
                                    <p:cond delay="0"/>
                                  </p:stCondLst>
                                  <p:childTnLst>
                                    <p:set>
                                      <p:cBhvr>
                                        <p:cTn id="74" dur="1" fill="hold">
                                          <p:stCondLst>
                                            <p:cond delay="0"/>
                                          </p:stCondLst>
                                        </p:cTn>
                                        <p:tgtEl>
                                          <p:spTgt spid="91"/>
                                        </p:tgtEl>
                                        <p:attrNameLst>
                                          <p:attrName>style.visibility</p:attrName>
                                        </p:attrNameLst>
                                      </p:cBhvr>
                                      <p:to>
                                        <p:strVal val="visible"/>
                                      </p:to>
                                    </p:set>
                                    <p:anim calcmode="lin" valueType="num">
                                      <p:cBhvr>
                                        <p:cTn id="75" dur="500" fill="hold"/>
                                        <p:tgtEl>
                                          <p:spTgt spid="91"/>
                                        </p:tgtEl>
                                        <p:attrNameLst>
                                          <p:attrName>ppt_w</p:attrName>
                                        </p:attrNameLst>
                                      </p:cBhvr>
                                      <p:tavLst>
                                        <p:tav tm="0">
                                          <p:val>
                                            <p:fltVal val="0"/>
                                          </p:val>
                                        </p:tav>
                                        <p:tav tm="100000">
                                          <p:val>
                                            <p:strVal val="#ppt_w"/>
                                          </p:val>
                                        </p:tav>
                                      </p:tavLst>
                                    </p:anim>
                                    <p:anim calcmode="lin" valueType="num">
                                      <p:cBhvr>
                                        <p:cTn id="76" dur="500" fill="hold"/>
                                        <p:tgtEl>
                                          <p:spTgt spid="91"/>
                                        </p:tgtEl>
                                        <p:attrNameLst>
                                          <p:attrName>ppt_h</p:attrName>
                                        </p:attrNameLst>
                                      </p:cBhvr>
                                      <p:tavLst>
                                        <p:tav tm="0">
                                          <p:val>
                                            <p:fltVal val="0"/>
                                          </p:val>
                                        </p:tav>
                                        <p:tav tm="100000">
                                          <p:val>
                                            <p:strVal val="#ppt_h"/>
                                          </p:val>
                                        </p:tav>
                                      </p:tavLst>
                                    </p:anim>
                                    <p:animEffect transition="in" filter="fade">
                                      <p:cBhvr>
                                        <p:cTn id="77" dur="500"/>
                                        <p:tgtEl>
                                          <p:spTgt spid="9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94"/>
                                        </p:tgtEl>
                                        <p:attrNameLst>
                                          <p:attrName>style.visibility</p:attrName>
                                        </p:attrNameLst>
                                      </p:cBhvr>
                                      <p:to>
                                        <p:strVal val="visible"/>
                                      </p:to>
                                    </p:set>
                                    <p:animEffect transition="in" filter="fade">
                                      <p:cBhvr>
                                        <p:cTn id="80" dur="500"/>
                                        <p:tgtEl>
                                          <p:spTgt spid="94"/>
                                        </p:tgtEl>
                                      </p:cBhvr>
                                    </p:animEffect>
                                  </p:childTnLst>
                                </p:cTn>
                              </p:par>
                            </p:childTnLst>
                          </p:cTn>
                        </p:par>
                        <p:par>
                          <p:cTn id="81" fill="hold">
                            <p:stCondLst>
                              <p:cond delay="6500"/>
                            </p:stCondLst>
                            <p:childTnLst>
                              <p:par>
                                <p:cTn id="82" presetID="22" presetClass="entr" presetSubtype="1" fill="hold" nodeType="afterEffect">
                                  <p:stCondLst>
                                    <p:cond delay="0"/>
                                  </p:stCondLst>
                                  <p:childTnLst>
                                    <p:set>
                                      <p:cBhvr>
                                        <p:cTn id="83" dur="1" fill="hold">
                                          <p:stCondLst>
                                            <p:cond delay="0"/>
                                          </p:stCondLst>
                                        </p:cTn>
                                        <p:tgtEl>
                                          <p:spTgt spid="67"/>
                                        </p:tgtEl>
                                        <p:attrNameLst>
                                          <p:attrName>style.visibility</p:attrName>
                                        </p:attrNameLst>
                                      </p:cBhvr>
                                      <p:to>
                                        <p:strVal val="visible"/>
                                      </p:to>
                                    </p:set>
                                    <p:animEffect transition="in" filter="wipe(up)">
                                      <p:cBhvr>
                                        <p:cTn id="84" dur="500"/>
                                        <p:tgtEl>
                                          <p:spTgt spid="67"/>
                                        </p:tgtEl>
                                      </p:cBhvr>
                                    </p:animEffect>
                                  </p:childTnLst>
                                </p:cTn>
                              </p:par>
                            </p:childTnLst>
                          </p:cTn>
                        </p:par>
                        <p:par>
                          <p:cTn id="85" fill="hold">
                            <p:stCondLst>
                              <p:cond delay="7000"/>
                            </p:stCondLst>
                            <p:childTnLst>
                              <p:par>
                                <p:cTn id="86" presetID="53" presetClass="entr" presetSubtype="16" fill="hold" nodeType="afterEffect">
                                  <p:stCondLst>
                                    <p:cond delay="0"/>
                                  </p:stCondLst>
                                  <p:childTnLst>
                                    <p:set>
                                      <p:cBhvr>
                                        <p:cTn id="87" dur="1" fill="hold">
                                          <p:stCondLst>
                                            <p:cond delay="0"/>
                                          </p:stCondLst>
                                        </p:cTn>
                                        <p:tgtEl>
                                          <p:spTgt spid="99"/>
                                        </p:tgtEl>
                                        <p:attrNameLst>
                                          <p:attrName>style.visibility</p:attrName>
                                        </p:attrNameLst>
                                      </p:cBhvr>
                                      <p:to>
                                        <p:strVal val="visible"/>
                                      </p:to>
                                    </p:set>
                                    <p:anim calcmode="lin" valueType="num">
                                      <p:cBhvr>
                                        <p:cTn id="88" dur="500" fill="hold"/>
                                        <p:tgtEl>
                                          <p:spTgt spid="99"/>
                                        </p:tgtEl>
                                        <p:attrNameLst>
                                          <p:attrName>ppt_w</p:attrName>
                                        </p:attrNameLst>
                                      </p:cBhvr>
                                      <p:tavLst>
                                        <p:tav tm="0">
                                          <p:val>
                                            <p:fltVal val="0"/>
                                          </p:val>
                                        </p:tav>
                                        <p:tav tm="100000">
                                          <p:val>
                                            <p:strVal val="#ppt_w"/>
                                          </p:val>
                                        </p:tav>
                                      </p:tavLst>
                                    </p:anim>
                                    <p:anim calcmode="lin" valueType="num">
                                      <p:cBhvr>
                                        <p:cTn id="89" dur="500" fill="hold"/>
                                        <p:tgtEl>
                                          <p:spTgt spid="99"/>
                                        </p:tgtEl>
                                        <p:attrNameLst>
                                          <p:attrName>ppt_h</p:attrName>
                                        </p:attrNameLst>
                                      </p:cBhvr>
                                      <p:tavLst>
                                        <p:tav tm="0">
                                          <p:val>
                                            <p:fltVal val="0"/>
                                          </p:val>
                                        </p:tav>
                                        <p:tav tm="100000">
                                          <p:val>
                                            <p:strVal val="#ppt_h"/>
                                          </p:val>
                                        </p:tav>
                                      </p:tavLst>
                                    </p:anim>
                                    <p:animEffect transition="in" filter="fade">
                                      <p:cBhvr>
                                        <p:cTn id="90" dur="500"/>
                                        <p:tgtEl>
                                          <p:spTgt spid="99"/>
                                        </p:tgtEl>
                                      </p:cBhvr>
                                    </p:animEffect>
                                  </p:childTnLst>
                                </p:cTn>
                              </p:par>
                              <p:par>
                                <p:cTn id="91" presetID="10" presetClass="entr" presetSubtype="0" fill="hold" nodeType="withEffect">
                                  <p:stCondLst>
                                    <p:cond delay="0"/>
                                  </p:stCondLst>
                                  <p:childTnLst>
                                    <p:set>
                                      <p:cBhvr>
                                        <p:cTn id="92" dur="1" fill="hold">
                                          <p:stCondLst>
                                            <p:cond delay="0"/>
                                          </p:stCondLst>
                                        </p:cTn>
                                        <p:tgtEl>
                                          <p:spTgt spid="102"/>
                                        </p:tgtEl>
                                        <p:attrNameLst>
                                          <p:attrName>style.visibility</p:attrName>
                                        </p:attrNameLst>
                                      </p:cBhvr>
                                      <p:to>
                                        <p:strVal val="visible"/>
                                      </p:to>
                                    </p:set>
                                    <p:animEffect transition="in" filter="fade">
                                      <p:cBhvr>
                                        <p:cTn id="93" dur="500"/>
                                        <p:tgtEl>
                                          <p:spTgt spid="102"/>
                                        </p:tgtEl>
                                      </p:cBhvr>
                                    </p:animEffect>
                                  </p:childTnLst>
                                </p:cTn>
                              </p:par>
                            </p:childTnLst>
                          </p:cTn>
                        </p:par>
                        <p:par>
                          <p:cTn id="94" fill="hold">
                            <p:stCondLst>
                              <p:cond delay="7500"/>
                            </p:stCondLst>
                            <p:childTnLst>
                              <p:par>
                                <p:cTn id="95" presetID="22" presetClass="entr" presetSubtype="1" fill="hold" nodeType="afterEffect">
                                  <p:stCondLst>
                                    <p:cond delay="0"/>
                                  </p:stCondLst>
                                  <p:childTnLst>
                                    <p:set>
                                      <p:cBhvr>
                                        <p:cTn id="96" dur="1" fill="hold">
                                          <p:stCondLst>
                                            <p:cond delay="0"/>
                                          </p:stCondLst>
                                        </p:cTn>
                                        <p:tgtEl>
                                          <p:spTgt spid="76"/>
                                        </p:tgtEl>
                                        <p:attrNameLst>
                                          <p:attrName>style.visibility</p:attrName>
                                        </p:attrNameLst>
                                      </p:cBhvr>
                                      <p:to>
                                        <p:strVal val="visible"/>
                                      </p:to>
                                    </p:set>
                                    <p:animEffect transition="in" filter="wipe(up)">
                                      <p:cBhvr>
                                        <p:cTn id="9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P spid="63" grpId="0" animBg="1"/>
      <p:bldP spid="82" grpId="0" animBg="1"/>
      <p:bldP spid="86" grpId="0" animBg="1"/>
      <p:bldP spid="90" grpId="0" animBg="1"/>
      <p:bldP spid="94" grpId="0" animBg="1"/>
      <p:bldP spid="9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17" name="图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19" name="组合 18"/>
          <p:cNvGrpSpPr/>
          <p:nvPr/>
        </p:nvGrpSpPr>
        <p:grpSpPr>
          <a:xfrm rot="10800000">
            <a:off x="-598644" y="4863839"/>
            <a:ext cx="2117288" cy="2334478"/>
            <a:chOff x="9664473" y="816338"/>
            <a:chExt cx="3185286" cy="3512032"/>
          </a:xfrm>
        </p:grpSpPr>
        <p:sp>
          <p:nvSpPr>
            <p:cNvPr id="20"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1"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22" name="组合 21"/>
          <p:cNvGrpSpPr/>
          <p:nvPr/>
        </p:nvGrpSpPr>
        <p:grpSpPr>
          <a:xfrm rot="10800000">
            <a:off x="9086997" y="-1443802"/>
            <a:ext cx="3204450" cy="4893654"/>
            <a:chOff x="-15240" y="3375944"/>
            <a:chExt cx="3204450" cy="4893654"/>
          </a:xfrm>
        </p:grpSpPr>
        <p:sp>
          <p:nvSpPr>
            <p:cNvPr id="23"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5"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1"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38"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39"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iṡḻiďè"/>
          <p:cNvSpPr/>
          <p:nvPr/>
        </p:nvSpPr>
        <p:spPr bwMode="auto">
          <a:xfrm rot="17590292">
            <a:off x="2495652" y="2419579"/>
            <a:ext cx="1979382" cy="1714453"/>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7590292">
            <a:off x="1584123" y="1931786"/>
            <a:ext cx="2288396" cy="1982107"/>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MH_Others_1"/>
          <p:cNvSpPr txBox="1"/>
          <p:nvPr>
            <p:custDataLst>
              <p:tags r:id="rId1"/>
            </p:custDataLst>
          </p:nvPr>
        </p:nvSpPr>
        <p:spPr>
          <a:xfrm>
            <a:off x="1365369" y="2922840"/>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PART 02</a:t>
            </a:r>
            <a:endParaRPr lang="zh-CN" altLang="en-US" sz="4400" b="1" dirty="0">
              <a:solidFill>
                <a:schemeClr val="bg1"/>
              </a:solidFill>
              <a:effectLst>
                <a:outerShdw blurRad="38100" dist="38100" dir="2700000" algn="tl">
                  <a:srgbClr val="000000">
                    <a:alpha val="43137"/>
                  </a:srgbClr>
                </a:outerShdw>
              </a:effectLst>
              <a:cs typeface="+mn-ea"/>
              <a:sym typeface="+mn-lt"/>
            </a:endParaRPr>
          </a:p>
        </p:txBody>
      </p:sp>
      <p:sp>
        <p:nvSpPr>
          <p:cNvPr id="34" name="文本框 7"/>
          <p:cNvSpPr txBox="1"/>
          <p:nvPr/>
        </p:nvSpPr>
        <p:spPr>
          <a:xfrm>
            <a:off x="4807716" y="3687616"/>
            <a:ext cx="6318345" cy="339837"/>
          </a:xfrm>
          <a:prstGeom prst="rect">
            <a:avLst/>
          </a:prstGeom>
          <a:noFill/>
        </p:spPr>
        <p:txBody>
          <a:bodyPr wrap="square" rtlCol="0">
            <a:spAutoFit/>
          </a:bodyPr>
          <a:lstStyle/>
          <a:p>
            <a:pPr>
              <a:lnSpc>
                <a:spcPct val="150000"/>
              </a:lnSpc>
            </a:pPr>
            <a:r>
              <a:rPr lang="zh-CN" altLang="en-US" sz="1200" dirty="0" b="1">
                <a:solidFill/>
                <a:latin typeface="等线"/>
                <a:cs typeface="+mn-ea"/>
                <a:sym typeface="+mn-lt"/>
              </a:rPr>
              <a:t/>
            </a:r>
            <a:r>
              <a:rPr lang="en-US" altLang="zh-CN" sz="1200" dirty="0" b="1">
                <a:latin typeface="等线"/>
                <a:cs typeface="+mn-ea"/>
                <a:sym typeface="+mn-lt"/>
              </a:rPr>
              <a:t/>
            </a:r>
            <a:r>
              <a:rPr lang="zh-CN" altLang="en-US" sz="1200" dirty="0" b="1">
                <a:latin typeface="等线"/>
                <a:cs typeface="+mn-ea"/>
                <a:sym typeface="+mn-lt"/>
              </a:rPr>
              <a:t/>
            </a:r>
            <a:r>
              <a:rPr sz="1200" b="1">
                <a:solidFill>
                  <a:srgbClr val="000000"/>
                </a:solidFill>
                <a:latin typeface="等线"/>
              </a:rPr>
              <a:t>概念讲解是计算机网络课程的核心环节，通过清晰阐述协议、拓扑等基本原理，帮助学生建立系统的网络知识框架，为实践奠定理论基础。</a:t>
            </a:r>
          </a:p>
        </p:txBody>
      </p:sp>
      <p:sp>
        <p:nvSpPr>
          <p:cNvPr id="35" name="矩形 34"/>
          <p:cNvSpPr/>
          <p:nvPr/>
        </p:nvSpPr>
        <p:spPr>
          <a:xfrm>
            <a:off x="4807716" y="3014426"/>
            <a:ext cx="1935480" cy="645160"/>
          </a:xfrm>
          <a:prstGeom prst="rect">
            <a:avLst/>
          </a:prstGeom>
        </p:spPr>
        <p:txBody>
          <a:bodyPr wrap="none">
            <a:spAutoFit/>
          </a:bodyPr>
          <a:lstStyle/>
          <a:p>
            <a:r>
              <a:rPr lang="zh-CN" altLang="en-US" sz="3600" spc="300" dirty="0" b="1">
                <a:solidFill>
                  <a:schemeClr val="tx1">
                    <a:lumMod val="65000"/>
                    <a:lumOff val="35000"/>
                  </a:schemeClr>
                </a:solidFill>
                <a:latin typeface="等线"/>
                <a:cs typeface="+mn-ea"/>
                <a:sym typeface="+mn-lt"/>
              </a:rPr>
              <a:t/>
            </a:r>
            <a:r>
              <a:rPr lang="en-US" altLang="zh-CN" sz="3600" spc="300" dirty="0" b="1">
                <a:solidFill>
                  <a:schemeClr val="tx1">
                    <a:lumMod val="65000"/>
                    <a:lumOff val="35000"/>
                  </a:schemeClr>
                </a:solidFill>
                <a:latin typeface="等线"/>
                <a:cs typeface="+mn-ea"/>
                <a:sym typeface="+mn-lt"/>
              </a:rPr>
              <a:t/>
            </a:r>
            <a:r>
              <a:rPr sz="3600" b="1">
                <a:solidFill>
                  <a:srgbClr val="000000"/>
                </a:solidFill>
                <a:latin typeface="等线"/>
              </a:rPr>
              <a:t>概念讲解</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1000" fill="hold"/>
                                        <p:tgtEl>
                                          <p:spTgt spid="37"/>
                                        </p:tgtEl>
                                        <p:attrNameLst>
                                          <p:attrName>ppt_w</p:attrName>
                                        </p:attrNameLst>
                                      </p:cBhvr>
                                      <p:tavLst>
                                        <p:tav tm="0">
                                          <p:val>
                                            <p:fltVal val="0"/>
                                          </p:val>
                                        </p:tav>
                                        <p:tav tm="100000">
                                          <p:val>
                                            <p:strVal val="#ppt_w"/>
                                          </p:val>
                                        </p:tav>
                                      </p:tavLst>
                                    </p:anim>
                                    <p:anim calcmode="lin" valueType="num">
                                      <p:cBhvr>
                                        <p:cTn id="8" dur="1000" fill="hold"/>
                                        <p:tgtEl>
                                          <p:spTgt spid="37"/>
                                        </p:tgtEl>
                                        <p:attrNameLst>
                                          <p:attrName>ppt_h</p:attrName>
                                        </p:attrNameLst>
                                      </p:cBhvr>
                                      <p:tavLst>
                                        <p:tav tm="0">
                                          <p:val>
                                            <p:fltVal val="0"/>
                                          </p:val>
                                        </p:tav>
                                        <p:tav tm="100000">
                                          <p:val>
                                            <p:strVal val="#ppt_h"/>
                                          </p:val>
                                        </p:tav>
                                      </p:tavLst>
                                    </p:anim>
                                    <p:anim calcmode="lin" valueType="num">
                                      <p:cBhvr>
                                        <p:cTn id="9" dur="1000" fill="hold"/>
                                        <p:tgtEl>
                                          <p:spTgt spid="37"/>
                                        </p:tgtEl>
                                        <p:attrNameLst>
                                          <p:attrName>style.rotation</p:attrName>
                                        </p:attrNameLst>
                                      </p:cBhvr>
                                      <p:tavLst>
                                        <p:tav tm="0">
                                          <p:val>
                                            <p:fltVal val="90"/>
                                          </p:val>
                                        </p:tav>
                                        <p:tav tm="100000">
                                          <p:val>
                                            <p:fltVal val="0"/>
                                          </p:val>
                                        </p:tav>
                                      </p:tavLst>
                                    </p:anim>
                                    <p:animEffect transition="in" filter="fade">
                                      <p:cBhvr>
                                        <p:cTn id="10" dur="1000"/>
                                        <p:tgtEl>
                                          <p:spTgt spid="3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1000" fill="hold"/>
                                        <p:tgtEl>
                                          <p:spTgt spid="36"/>
                                        </p:tgtEl>
                                        <p:attrNameLst>
                                          <p:attrName>ppt_w</p:attrName>
                                        </p:attrNameLst>
                                      </p:cBhvr>
                                      <p:tavLst>
                                        <p:tav tm="0">
                                          <p:val>
                                            <p:fltVal val="0"/>
                                          </p:val>
                                        </p:tav>
                                        <p:tav tm="100000">
                                          <p:val>
                                            <p:strVal val="#ppt_w"/>
                                          </p:val>
                                        </p:tav>
                                      </p:tavLst>
                                    </p:anim>
                                    <p:anim calcmode="lin" valueType="num">
                                      <p:cBhvr>
                                        <p:cTn id="14" dur="1000" fill="hold"/>
                                        <p:tgtEl>
                                          <p:spTgt spid="36"/>
                                        </p:tgtEl>
                                        <p:attrNameLst>
                                          <p:attrName>ppt_h</p:attrName>
                                        </p:attrNameLst>
                                      </p:cBhvr>
                                      <p:tavLst>
                                        <p:tav tm="0">
                                          <p:val>
                                            <p:fltVal val="0"/>
                                          </p:val>
                                        </p:tav>
                                        <p:tav tm="100000">
                                          <p:val>
                                            <p:strVal val="#ppt_h"/>
                                          </p:val>
                                        </p:tav>
                                      </p:tavLst>
                                    </p:anim>
                                    <p:anim calcmode="lin" valueType="num">
                                      <p:cBhvr>
                                        <p:cTn id="15" dur="1000" fill="hold"/>
                                        <p:tgtEl>
                                          <p:spTgt spid="36"/>
                                        </p:tgtEl>
                                        <p:attrNameLst>
                                          <p:attrName>style.rotation</p:attrName>
                                        </p:attrNameLst>
                                      </p:cBhvr>
                                      <p:tavLst>
                                        <p:tav tm="0">
                                          <p:val>
                                            <p:fltVal val="90"/>
                                          </p:val>
                                        </p:tav>
                                        <p:tav tm="100000">
                                          <p:val>
                                            <p:fltVal val="0"/>
                                          </p:val>
                                        </p:tav>
                                      </p:tavLst>
                                    </p:anim>
                                    <p:animEffect transition="in" filter="fade">
                                      <p:cBhvr>
                                        <p:cTn id="16" dur="1000"/>
                                        <p:tgtEl>
                                          <p:spTgt spid="3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childTnLst>
                          </p:cTn>
                        </p:par>
                        <p:par>
                          <p:cTn id="23" fill="hold">
                            <p:stCondLst>
                              <p:cond delay="100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35"/>
                                        </p:tgtEl>
                                        <p:attrNameLst>
                                          <p:attrName>ppt_y</p:attrName>
                                        </p:attrNameLst>
                                      </p:cBhvr>
                                      <p:tavLst>
                                        <p:tav tm="0">
                                          <p:val>
                                            <p:strVal val="#ppt_y"/>
                                          </p:val>
                                        </p:tav>
                                        <p:tav tm="100000">
                                          <p:val>
                                            <p:strVal val="#ppt_y"/>
                                          </p:val>
                                        </p:tav>
                                      </p:tavLst>
                                    </p:anim>
                                    <p:anim calcmode="lin" valueType="num">
                                      <p:cBhvr>
                                        <p:cTn id="28"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35"/>
                                        </p:tgtEl>
                                      </p:cBhvr>
                                    </p:animEffect>
                                  </p:childTnLst>
                                </p:cTn>
                              </p:par>
                            </p:childTnLst>
                          </p:cTn>
                        </p:par>
                        <p:par>
                          <p:cTn id="31" fill="hold">
                            <p:stCondLst>
                              <p:cond delay="649"/>
                            </p:stCondLst>
                            <p:childTnLst>
                              <p:par>
                                <p:cTn id="32" presetID="22" presetClass="entr" presetSubtype="8"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wipe(left)">
                                      <p:cBhvr>
                                        <p:cTn id="34" dur="500"/>
                                        <p:tgtEl>
                                          <p:spTgt spid="34"/>
                                        </p:tgtEl>
                                      </p:cBhvr>
                                    </p:animEffect>
                                  </p:childTnLst>
                                </p:cTn>
                              </p:par>
                            </p:childTnLst>
                          </p:cTn>
                        </p:par>
                        <p:par>
                          <p:cTn id="35" fill="hold">
                            <p:stCondLst>
                              <p:cond delay="1149"/>
                            </p:stCondLst>
                            <p:childTnLst>
                              <p:par>
                                <p:cTn id="36" presetID="10"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par>
                                <p:cTn id="42" presetID="6" presetClass="entr" presetSubtype="32" fill="hold" grpId="0" nodeType="withEffect">
                                  <p:stCondLst>
                                    <p:cond delay="0"/>
                                  </p:stCondLst>
                                  <p:childTnLst>
                                    <p:set>
                                      <p:cBhvr>
                                        <p:cTn id="43" dur="1" fill="hold">
                                          <p:stCondLst>
                                            <p:cond delay="0"/>
                                          </p:stCondLst>
                                        </p:cTn>
                                        <p:tgtEl>
                                          <p:spTgt spid="39"/>
                                        </p:tgtEl>
                                        <p:attrNameLst>
                                          <p:attrName>style.visibility</p:attrName>
                                        </p:attrNameLst>
                                      </p:cBhvr>
                                      <p:to>
                                        <p:strVal val="visible"/>
                                      </p:to>
                                    </p:set>
                                    <p:animEffect transition="in" filter="circle(out)">
                                      <p:cBhvr>
                                        <p:cTn id="4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8" grpId="0"/>
      <p:bldP spid="39" grpId="0" animBg="1"/>
      <p:bldP spid="37" grpId="0" animBg="1"/>
      <p:bldP spid="36" grpId="0" animBg="1"/>
      <p:bldP spid="33" grpId="0"/>
      <p:bldP spid="34" grpId="0"/>
      <p:bldP spid="3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网络协议基础</a:t>
            </a:r>
          </a:p>
        </p:txBody>
      </p:sp>
      <p:grpSp>
        <p:nvGrpSpPr>
          <p:cNvPr id="35" name="组合 34"/>
          <p:cNvGrpSpPr/>
          <p:nvPr/>
        </p:nvGrpSpPr>
        <p:grpSpPr>
          <a:xfrm rot="10800000">
            <a:off x="0" y="304408"/>
            <a:ext cx="1010103" cy="857396"/>
            <a:chOff x="-39567" y="0"/>
            <a:chExt cx="1677745" cy="1424104"/>
          </a:xfrm>
        </p:grpSpPr>
        <p:sp>
          <p:nvSpPr>
            <p:cNvPr id="36"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7"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8" name="Freeform 10"/>
          <p:cNvSpPr/>
          <p:nvPr/>
        </p:nvSpPr>
        <p:spPr bwMode="auto">
          <a:xfrm>
            <a:off x="1748405" y="1852262"/>
            <a:ext cx="842853" cy="1402802"/>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sp>
        <p:nvSpPr>
          <p:cNvPr id="29" name="Freeform 11"/>
          <p:cNvSpPr/>
          <p:nvPr/>
        </p:nvSpPr>
        <p:spPr bwMode="auto">
          <a:xfrm>
            <a:off x="5442037" y="1852262"/>
            <a:ext cx="493649" cy="1402802"/>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sp>
        <p:nvSpPr>
          <p:cNvPr id="30" name="Freeform 12"/>
          <p:cNvSpPr/>
          <p:nvPr/>
        </p:nvSpPr>
        <p:spPr bwMode="auto">
          <a:xfrm>
            <a:off x="8761067" y="1852262"/>
            <a:ext cx="523807" cy="1402802"/>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sp>
        <p:nvSpPr>
          <p:cNvPr id="31" name="Freeform 13"/>
          <p:cNvSpPr/>
          <p:nvPr/>
        </p:nvSpPr>
        <p:spPr bwMode="auto">
          <a:xfrm>
            <a:off x="3719823" y="4224899"/>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sp>
        <p:nvSpPr>
          <p:cNvPr id="32" name="Freeform 14"/>
          <p:cNvSpPr/>
          <p:nvPr/>
        </p:nvSpPr>
        <p:spPr bwMode="auto">
          <a:xfrm>
            <a:off x="7176948" y="4224899"/>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grpSp>
        <p:nvGrpSpPr>
          <p:cNvPr id="38" name="组合 37"/>
          <p:cNvGrpSpPr/>
          <p:nvPr/>
        </p:nvGrpSpPr>
        <p:grpSpPr>
          <a:xfrm>
            <a:off x="1778564" y="1713589"/>
            <a:ext cx="2148696" cy="625547"/>
            <a:chOff x="1778563" y="1218253"/>
            <a:chExt cx="3142089" cy="625547"/>
          </a:xfrm>
        </p:grpSpPr>
        <p:sp>
          <p:nvSpPr>
            <p:cNvPr id="39" name="矩形 38"/>
            <p:cNvSpPr/>
            <p:nvPr/>
          </p:nvSpPr>
          <p:spPr>
            <a:xfrm>
              <a:off x="1778563" y="1542175"/>
              <a:ext cx="3142089"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协议是通信双方约定的规则集合，定义数据格式、传输方式和时序控制，确保网络通信有序可靠进行。</a:t>
              </a:r>
            </a:p>
          </p:txBody>
        </p:sp>
        <p:sp>
          <p:nvSpPr>
            <p:cNvPr id="40" name="矩形 39"/>
            <p:cNvSpPr/>
            <p:nvPr/>
          </p:nvSpPr>
          <p:spPr>
            <a:xfrm>
              <a:off x="1786187" y="1218253"/>
              <a:ext cx="1901723"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协议基本概念</a:t>
              </a:r>
            </a:p>
          </p:txBody>
        </p:sp>
      </p:grpSp>
      <p:grpSp>
        <p:nvGrpSpPr>
          <p:cNvPr id="41" name="组合 40"/>
          <p:cNvGrpSpPr/>
          <p:nvPr/>
        </p:nvGrpSpPr>
        <p:grpSpPr>
          <a:xfrm>
            <a:off x="1696511" y="3059482"/>
            <a:ext cx="1900602" cy="1389570"/>
            <a:chOff x="1696511" y="2790392"/>
            <a:chExt cx="1900602" cy="1389570"/>
          </a:xfrm>
        </p:grpSpPr>
        <p:sp>
          <p:nvSpPr>
            <p:cNvPr id="42" name="Freeform 5"/>
            <p:cNvSpPr/>
            <p:nvPr/>
          </p:nvSpPr>
          <p:spPr bwMode="auto">
            <a:xfrm>
              <a:off x="1696511" y="2790392"/>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chemeClr val="accent1"/>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54A0D8"/>
                </a:solidFill>
                <a:effectLst/>
                <a:uLnTx/>
                <a:uFillTx/>
                <a:cs typeface="+mn-ea"/>
                <a:sym typeface="+mn-lt"/>
              </a:endParaRPr>
            </a:p>
          </p:txBody>
        </p:sp>
        <p:sp>
          <p:nvSpPr>
            <p:cNvPr id="43" name="文本框 42"/>
            <p:cNvSpPr txBox="1"/>
            <p:nvPr/>
          </p:nvSpPr>
          <p:spPr>
            <a:xfrm>
              <a:off x="2288736" y="3249645"/>
              <a:ext cx="679994"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01</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44" name="组合 43"/>
          <p:cNvGrpSpPr/>
          <p:nvPr/>
        </p:nvGrpSpPr>
        <p:grpSpPr>
          <a:xfrm>
            <a:off x="3364756" y="3002340"/>
            <a:ext cx="1900602" cy="1389570"/>
            <a:chOff x="3364756" y="2733250"/>
            <a:chExt cx="1900602" cy="1389570"/>
          </a:xfrm>
        </p:grpSpPr>
        <p:sp>
          <p:nvSpPr>
            <p:cNvPr id="45" name="Freeform 8"/>
            <p:cNvSpPr/>
            <p:nvPr/>
          </p:nvSpPr>
          <p:spPr bwMode="auto">
            <a:xfrm>
              <a:off x="3364756" y="2733250"/>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chemeClr val="accent2"/>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dirty="0">
                <a:ln>
                  <a:noFill/>
                </a:ln>
                <a:solidFill>
                  <a:srgbClr val="54A0D8"/>
                </a:solidFill>
                <a:effectLst/>
                <a:uLnTx/>
                <a:uFillTx/>
                <a:cs typeface="+mn-ea"/>
                <a:sym typeface="+mn-lt"/>
              </a:endParaRPr>
            </a:p>
          </p:txBody>
        </p:sp>
        <p:sp>
          <p:nvSpPr>
            <p:cNvPr id="46" name="文本框 45"/>
            <p:cNvSpPr txBox="1"/>
            <p:nvPr/>
          </p:nvSpPr>
          <p:spPr>
            <a:xfrm>
              <a:off x="3890110" y="2780159"/>
              <a:ext cx="77938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02</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47" name="组合 46"/>
          <p:cNvGrpSpPr/>
          <p:nvPr/>
        </p:nvGrpSpPr>
        <p:grpSpPr>
          <a:xfrm>
            <a:off x="5033077" y="3059482"/>
            <a:ext cx="1898864" cy="1389570"/>
            <a:chOff x="5033077" y="2790392"/>
            <a:chExt cx="1898864" cy="1389570"/>
          </a:xfrm>
        </p:grpSpPr>
        <p:sp>
          <p:nvSpPr>
            <p:cNvPr id="48" name="Freeform 6"/>
            <p:cNvSpPr/>
            <p:nvPr/>
          </p:nvSpPr>
          <p:spPr bwMode="auto">
            <a:xfrm>
              <a:off x="5033077" y="2790392"/>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chemeClr val="accent1"/>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54A0D8"/>
                </a:solidFill>
                <a:effectLst/>
                <a:uLnTx/>
                <a:uFillTx/>
                <a:cs typeface="+mn-ea"/>
                <a:sym typeface="+mn-lt"/>
              </a:endParaRPr>
            </a:p>
          </p:txBody>
        </p:sp>
        <p:sp>
          <p:nvSpPr>
            <p:cNvPr id="49" name="文本框 48"/>
            <p:cNvSpPr txBox="1"/>
            <p:nvPr/>
          </p:nvSpPr>
          <p:spPr>
            <a:xfrm>
              <a:off x="5557547" y="3249645"/>
              <a:ext cx="777777"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03</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50" name="组合 49"/>
          <p:cNvGrpSpPr/>
          <p:nvPr/>
        </p:nvGrpSpPr>
        <p:grpSpPr>
          <a:xfrm>
            <a:off x="6701322" y="3002340"/>
            <a:ext cx="1898864" cy="1389570"/>
            <a:chOff x="6701322" y="2733250"/>
            <a:chExt cx="1898864" cy="1389570"/>
          </a:xfrm>
        </p:grpSpPr>
        <p:sp>
          <p:nvSpPr>
            <p:cNvPr id="51" name="Freeform 9"/>
            <p:cNvSpPr/>
            <p:nvPr/>
          </p:nvSpPr>
          <p:spPr bwMode="auto">
            <a:xfrm>
              <a:off x="6701322" y="2733250"/>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chemeClr val="accent2"/>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dirty="0">
                <a:ln>
                  <a:noFill/>
                </a:ln>
                <a:solidFill>
                  <a:srgbClr val="54A0D8"/>
                </a:solidFill>
                <a:effectLst/>
                <a:uLnTx/>
                <a:uFillTx/>
                <a:cs typeface="+mn-ea"/>
                <a:sym typeface="+mn-lt"/>
              </a:endParaRPr>
            </a:p>
          </p:txBody>
        </p:sp>
        <p:sp>
          <p:nvSpPr>
            <p:cNvPr id="52" name="文本框 51"/>
            <p:cNvSpPr txBox="1"/>
            <p:nvPr/>
          </p:nvSpPr>
          <p:spPr>
            <a:xfrm>
              <a:off x="7232088" y="2780159"/>
              <a:ext cx="79541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04</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53" name="组合 52"/>
          <p:cNvGrpSpPr/>
          <p:nvPr/>
        </p:nvGrpSpPr>
        <p:grpSpPr>
          <a:xfrm>
            <a:off x="8369568" y="3059482"/>
            <a:ext cx="1898864" cy="1389570"/>
            <a:chOff x="8369568" y="2790392"/>
            <a:chExt cx="1898864" cy="1389570"/>
          </a:xfrm>
        </p:grpSpPr>
        <p:sp>
          <p:nvSpPr>
            <p:cNvPr id="54" name="Freeform 7"/>
            <p:cNvSpPr/>
            <p:nvPr/>
          </p:nvSpPr>
          <p:spPr bwMode="auto">
            <a:xfrm>
              <a:off x="8369568" y="2790392"/>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chemeClr val="accent1"/>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54A0D8"/>
                </a:solidFill>
                <a:effectLst/>
                <a:uLnTx/>
                <a:uFillTx/>
                <a:cs typeface="+mn-ea"/>
                <a:sym typeface="+mn-lt"/>
              </a:endParaRPr>
            </a:p>
          </p:txBody>
        </p:sp>
        <p:sp>
          <p:nvSpPr>
            <p:cNvPr id="55" name="文本框 54"/>
            <p:cNvSpPr txBox="1"/>
            <p:nvPr/>
          </p:nvSpPr>
          <p:spPr>
            <a:xfrm>
              <a:off x="8936115" y="3249645"/>
              <a:ext cx="784189"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05</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56" name="组合 55"/>
          <p:cNvGrpSpPr/>
          <p:nvPr/>
        </p:nvGrpSpPr>
        <p:grpSpPr>
          <a:xfrm>
            <a:off x="3751486" y="4723417"/>
            <a:ext cx="2148696" cy="625547"/>
            <a:chOff x="3751485" y="4454327"/>
            <a:chExt cx="3142089" cy="625547"/>
          </a:xfrm>
        </p:grpSpPr>
        <p:sp>
          <p:nvSpPr>
            <p:cNvPr id="57" name="矩形 56"/>
            <p:cNvSpPr/>
            <p:nvPr/>
          </p:nvSpPr>
          <p:spPr>
            <a:xfrm>
              <a:off x="3751485" y="4778249"/>
              <a:ext cx="3142089"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OSI模型分为七层，包括物理层、数据链路层、网络层、传输层、会话层、表示层和应用层，每层具有特定功能。</a:t>
              </a:r>
            </a:p>
          </p:txBody>
        </p:sp>
        <p:sp>
          <p:nvSpPr>
            <p:cNvPr id="58" name="矩形 57"/>
            <p:cNvSpPr/>
            <p:nvPr/>
          </p:nvSpPr>
          <p:spPr>
            <a:xfrm>
              <a:off x="3801934" y="4454327"/>
              <a:ext cx="1901723"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OSI模型介绍</a:t>
              </a:r>
            </a:p>
          </p:txBody>
        </p:sp>
      </p:grpSp>
      <p:grpSp>
        <p:nvGrpSpPr>
          <p:cNvPr id="59" name="组合 58"/>
          <p:cNvGrpSpPr/>
          <p:nvPr/>
        </p:nvGrpSpPr>
        <p:grpSpPr>
          <a:xfrm>
            <a:off x="5483807" y="1713589"/>
            <a:ext cx="2148696" cy="625547"/>
            <a:chOff x="5483806" y="1218253"/>
            <a:chExt cx="3142089" cy="625547"/>
          </a:xfrm>
        </p:grpSpPr>
        <p:sp>
          <p:nvSpPr>
            <p:cNvPr id="60" name="矩形 59"/>
            <p:cNvSpPr/>
            <p:nvPr/>
          </p:nvSpPr>
          <p:spPr>
            <a:xfrm>
              <a:off x="5483806" y="1542175"/>
              <a:ext cx="3142089"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TCP/IP协议栈分层结构及各层功能，重点讲解物理层、网络层、传输层和应用层的协议实现原理与典型应用案例。</a:t>
              </a:r>
            </a:p>
          </p:txBody>
        </p:sp>
        <p:sp>
          <p:nvSpPr>
            <p:cNvPr id="61" name="矩形 60"/>
            <p:cNvSpPr/>
            <p:nvPr/>
          </p:nvSpPr>
          <p:spPr>
            <a:xfrm>
              <a:off x="5491431" y="1218253"/>
              <a:ext cx="1901723"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TCP/IP协议栈</a:t>
              </a:r>
            </a:p>
          </p:txBody>
        </p:sp>
      </p:grpSp>
      <p:grpSp>
        <p:nvGrpSpPr>
          <p:cNvPr id="62" name="组合 61"/>
          <p:cNvGrpSpPr/>
          <p:nvPr/>
        </p:nvGrpSpPr>
        <p:grpSpPr>
          <a:xfrm>
            <a:off x="7240190" y="4723417"/>
            <a:ext cx="2148696" cy="625547"/>
            <a:chOff x="7240189" y="4454327"/>
            <a:chExt cx="3142089" cy="625547"/>
          </a:xfrm>
        </p:grpSpPr>
        <p:sp>
          <p:nvSpPr>
            <p:cNvPr id="63" name="矩形 62"/>
            <p:cNvSpPr/>
            <p:nvPr/>
          </p:nvSpPr>
          <p:spPr>
            <a:xfrm>
              <a:off x="7240189" y="4778249"/>
              <a:ext cx="3142089"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数据封装过程包括应用层、传输层、网络层、链路层的逐层封装，每层添加头部信息形成协议数据单元，最终转换为比特流传输。</a:t>
              </a:r>
            </a:p>
          </p:txBody>
        </p:sp>
        <p:sp>
          <p:nvSpPr>
            <p:cNvPr id="64" name="矩形 63"/>
            <p:cNvSpPr/>
            <p:nvPr/>
          </p:nvSpPr>
          <p:spPr>
            <a:xfrm>
              <a:off x="7273202" y="4454327"/>
              <a:ext cx="1901723"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数据封装过程</a:t>
              </a:r>
            </a:p>
          </p:txBody>
        </p:sp>
      </p:grpSp>
      <p:grpSp>
        <p:nvGrpSpPr>
          <p:cNvPr id="65" name="组合 64"/>
          <p:cNvGrpSpPr/>
          <p:nvPr/>
        </p:nvGrpSpPr>
        <p:grpSpPr>
          <a:xfrm>
            <a:off x="8804091" y="1713589"/>
            <a:ext cx="2297688" cy="625547"/>
            <a:chOff x="8804091" y="1218253"/>
            <a:chExt cx="2297688" cy="625547"/>
          </a:xfrm>
        </p:grpSpPr>
        <p:sp>
          <p:nvSpPr>
            <p:cNvPr id="66" name="矩形 65"/>
            <p:cNvSpPr/>
            <p:nvPr/>
          </p:nvSpPr>
          <p:spPr>
            <a:xfrm>
              <a:off x="8804091" y="1542175"/>
              <a:ext cx="2297688"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常见协议功能阶段包括连接建立、数据传输和连接释放。重点讲解TCP三次握手、可靠传输机制及四次挥手过程，分析各阶段协议交互原理与实现机制。</a:t>
              </a:r>
            </a:p>
          </p:txBody>
        </p:sp>
        <p:sp>
          <p:nvSpPr>
            <p:cNvPr id="67" name="矩形 66"/>
            <p:cNvSpPr/>
            <p:nvPr/>
          </p:nvSpPr>
          <p:spPr>
            <a:xfrm>
              <a:off x="8811714" y="1218253"/>
              <a:ext cx="1300480"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常见协议功能</a:t>
              </a:r>
            </a:p>
          </p:txBody>
        </p:sp>
      </p:grpSp>
      <p:sp>
        <p:nvSpPr>
          <p:cNvPr id="3" name="TextBox 3"/>
          <p:cNvSpPr txBox="1"/>
          <p:nvPr/>
        </p:nvSpPr>
        <p:spPr>
          <a:xfrm>
            <a:off x="267465" y="6494377"/>
            <a:ext cx="1800200" cy="118430"/>
          </a:xfrm>
          <a:prstGeom prst="rect">
            <a:avLst/>
          </a:prstGeom>
          <a:noFill/>
        </p:spPr>
        <p:txBody>
          <a:bodyPr wrap="square" rtlCol="0">
            <a:spAutoFit/>
          </a:bodyPr>
          <a:lstStyle/>
          <a:p>
            <a:pPr>
              <a:lnSpc>
                <a:spcPct val="200000"/>
              </a:lnSpc>
            </a:pPr>
            <a:r>
              <a:rPr lang="en-US" altLang="zh-CN" sz="100" dirty="0">
                <a:solidFill>
                  <a:schemeClr val="bg1"/>
                </a:solidFill>
                <a:latin typeface="微软雅黑" panose="020B0503020204020204" pitchFamily="34" charset="-122"/>
                <a:ea typeface="微软雅黑" panose="020B0503020204020204" pitchFamily="34" charset="-122"/>
              </a:rPr>
              <a:t>PPT</a:t>
            </a:r>
            <a:r>
              <a:rPr lang="zh-CN" altLang="en-US" sz="100" dirty="0">
                <a:solidFill>
                  <a:schemeClr val="bg1"/>
                </a:solidFill>
                <a:latin typeface="微软雅黑" panose="020B0503020204020204" pitchFamily="34" charset="-122"/>
                <a:ea typeface="微软雅黑" panose="020B0503020204020204" pitchFamily="34" charset="-122"/>
              </a:rPr>
              <a:t>模板 </a:t>
            </a:r>
            <a:r>
              <a:rPr lang="en-US" altLang="zh-CN" sz="100" dirty="0">
                <a:solidFill>
                  <a:schemeClr val="bg1"/>
                </a:solidFill>
                <a:latin typeface="微软雅黑" panose="020B0503020204020204" pitchFamily="34" charset="-122"/>
                <a:ea typeface="微软雅黑" panose="020B0503020204020204" pitchFamily="34" charset="-122"/>
              </a:rPr>
              <a:t>http://www.1ppt.com/moban/</a:t>
            </a:r>
            <a:r>
              <a:rPr lang="zh-CN" altLang="en-US" sz="100" dirty="0">
                <a:solidFill>
                  <a:schemeClr val="bg1"/>
                </a:solidFill>
                <a:latin typeface="微软雅黑" panose="020B0503020204020204" pitchFamily="34" charset="-122"/>
                <a:ea typeface="微软雅黑" panose="020B0503020204020204" pitchFamily="34" charset="-122"/>
              </a:rPr>
              <a:t> </a:t>
            </a:r>
            <a:endParaRPr lang="en-US" altLang="zh-CN" sz="1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randombar(horizontal)">
                                      <p:cBhvr>
                                        <p:cTn id="7" dur="500"/>
                                        <p:tgtEl>
                                          <p:spTgt spid="41"/>
                                        </p:tgtEl>
                                      </p:cBhvr>
                                    </p:animEffect>
                                  </p:childTnLst>
                                </p:cTn>
                              </p:par>
                              <p:par>
                                <p:cTn id="8" presetID="14" presetClass="entr" presetSubtype="1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randombar(horizontal)">
                                      <p:cBhvr>
                                        <p:cTn id="10" dur="500"/>
                                        <p:tgtEl>
                                          <p:spTgt spid="44"/>
                                        </p:tgtEl>
                                      </p:cBhvr>
                                    </p:animEffect>
                                  </p:childTnLst>
                                </p:cTn>
                              </p:par>
                              <p:par>
                                <p:cTn id="11" presetID="14" presetClass="entr" presetSubtype="10" fill="hold" nodeType="with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randombar(horizontal)">
                                      <p:cBhvr>
                                        <p:cTn id="13" dur="500"/>
                                        <p:tgtEl>
                                          <p:spTgt spid="47"/>
                                        </p:tgtEl>
                                      </p:cBhvr>
                                    </p:animEffect>
                                  </p:childTnLst>
                                </p:cTn>
                              </p:par>
                              <p:par>
                                <p:cTn id="14" presetID="14" presetClass="entr" presetSubtype="10" fill="hold" nodeType="with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randombar(horizontal)">
                                      <p:cBhvr>
                                        <p:cTn id="16" dur="500"/>
                                        <p:tgtEl>
                                          <p:spTgt spid="50"/>
                                        </p:tgtEl>
                                      </p:cBhvr>
                                    </p:animEffect>
                                  </p:childTnLst>
                                </p:cTn>
                              </p:par>
                              <p:par>
                                <p:cTn id="17" presetID="14" presetClass="entr" presetSubtype="1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randombar(horizontal)">
                                      <p:cBhvr>
                                        <p:cTn id="19" dur="500"/>
                                        <p:tgtEl>
                                          <p:spTgt spid="53"/>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heel(1)">
                                      <p:cBhvr>
                                        <p:cTn id="22" dur="2000"/>
                                        <p:tgtEl>
                                          <p:spTgt spid="28"/>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wheel(1)">
                                      <p:cBhvr>
                                        <p:cTn id="25" dur="2000"/>
                                        <p:tgtEl>
                                          <p:spTgt spid="31"/>
                                        </p:tgtEl>
                                      </p:cBhvr>
                                    </p:animEffect>
                                  </p:childTnLst>
                                </p:cTn>
                              </p:par>
                              <p:par>
                                <p:cTn id="26" presetID="21" presetClass="entr" presetSubtype="1" fill="hold" grpId="0" nodeType="with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wheel(1)">
                                      <p:cBhvr>
                                        <p:cTn id="28" dur="2000"/>
                                        <p:tgtEl>
                                          <p:spTgt spid="29"/>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wheel(1)">
                                      <p:cBhvr>
                                        <p:cTn id="31" dur="2000"/>
                                        <p:tgtEl>
                                          <p:spTgt spid="32"/>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wheel(1)">
                                      <p:cBhvr>
                                        <p:cTn id="34" dur="2000"/>
                                        <p:tgtEl>
                                          <p:spTgt spid="30"/>
                                        </p:tgtEl>
                                      </p:cBhvr>
                                    </p:animEffect>
                                  </p:childTnLst>
                                </p:cTn>
                              </p:par>
                            </p:childTnLst>
                          </p:cTn>
                        </p:par>
                        <p:par>
                          <p:cTn id="35" fill="hold">
                            <p:stCondLst>
                              <p:cond delay="2000"/>
                            </p:stCondLst>
                            <p:childTnLst>
                              <p:par>
                                <p:cTn id="36" presetID="42" presetClass="entr" presetSubtype="0" fill="hold"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1000"/>
                                        <p:tgtEl>
                                          <p:spTgt spid="38"/>
                                        </p:tgtEl>
                                      </p:cBhvr>
                                    </p:animEffect>
                                    <p:anim calcmode="lin" valueType="num">
                                      <p:cBhvr>
                                        <p:cTn id="39" dur="1000" fill="hold"/>
                                        <p:tgtEl>
                                          <p:spTgt spid="38"/>
                                        </p:tgtEl>
                                        <p:attrNameLst>
                                          <p:attrName>ppt_x</p:attrName>
                                        </p:attrNameLst>
                                      </p:cBhvr>
                                      <p:tavLst>
                                        <p:tav tm="0">
                                          <p:val>
                                            <p:strVal val="#ppt_x"/>
                                          </p:val>
                                        </p:tav>
                                        <p:tav tm="100000">
                                          <p:val>
                                            <p:strVal val="#ppt_x"/>
                                          </p:val>
                                        </p:tav>
                                      </p:tavLst>
                                    </p:anim>
                                    <p:anim calcmode="lin" valueType="num">
                                      <p:cBhvr>
                                        <p:cTn id="40" dur="1000" fill="hold"/>
                                        <p:tgtEl>
                                          <p:spTgt spid="38"/>
                                        </p:tgtEl>
                                        <p:attrNameLst>
                                          <p:attrName>ppt_y</p:attrName>
                                        </p:attrNameLst>
                                      </p:cBhvr>
                                      <p:tavLst>
                                        <p:tav tm="0">
                                          <p:val>
                                            <p:strVal val="#ppt_y+.1"/>
                                          </p:val>
                                        </p:tav>
                                        <p:tav tm="100000">
                                          <p:val>
                                            <p:strVal val="#ppt_y"/>
                                          </p:val>
                                        </p:tav>
                                      </p:tavLst>
                                    </p:anim>
                                  </p:childTnLst>
                                </p:cTn>
                              </p:par>
                            </p:childTnLst>
                          </p:cTn>
                        </p:par>
                        <p:par>
                          <p:cTn id="41" fill="hold">
                            <p:stCondLst>
                              <p:cond delay="3000"/>
                            </p:stCondLst>
                            <p:childTnLst>
                              <p:par>
                                <p:cTn id="42" presetID="42" presetClass="entr" presetSubtype="0" fill="hold" nodeType="afterEffect">
                                  <p:stCondLst>
                                    <p:cond delay="0"/>
                                  </p:stCondLst>
                                  <p:childTnLst>
                                    <p:set>
                                      <p:cBhvr>
                                        <p:cTn id="43" dur="1" fill="hold">
                                          <p:stCondLst>
                                            <p:cond delay="0"/>
                                          </p:stCondLst>
                                        </p:cTn>
                                        <p:tgtEl>
                                          <p:spTgt spid="56"/>
                                        </p:tgtEl>
                                        <p:attrNameLst>
                                          <p:attrName>style.visibility</p:attrName>
                                        </p:attrNameLst>
                                      </p:cBhvr>
                                      <p:to>
                                        <p:strVal val="visible"/>
                                      </p:to>
                                    </p:set>
                                    <p:animEffect transition="in" filter="fade">
                                      <p:cBhvr>
                                        <p:cTn id="44" dur="1000"/>
                                        <p:tgtEl>
                                          <p:spTgt spid="56"/>
                                        </p:tgtEl>
                                      </p:cBhvr>
                                    </p:animEffect>
                                    <p:anim calcmode="lin" valueType="num">
                                      <p:cBhvr>
                                        <p:cTn id="45" dur="1000" fill="hold"/>
                                        <p:tgtEl>
                                          <p:spTgt spid="56"/>
                                        </p:tgtEl>
                                        <p:attrNameLst>
                                          <p:attrName>ppt_x</p:attrName>
                                        </p:attrNameLst>
                                      </p:cBhvr>
                                      <p:tavLst>
                                        <p:tav tm="0">
                                          <p:val>
                                            <p:strVal val="#ppt_x"/>
                                          </p:val>
                                        </p:tav>
                                        <p:tav tm="100000">
                                          <p:val>
                                            <p:strVal val="#ppt_x"/>
                                          </p:val>
                                        </p:tav>
                                      </p:tavLst>
                                    </p:anim>
                                    <p:anim calcmode="lin" valueType="num">
                                      <p:cBhvr>
                                        <p:cTn id="46" dur="1000" fill="hold"/>
                                        <p:tgtEl>
                                          <p:spTgt spid="56"/>
                                        </p:tgtEl>
                                        <p:attrNameLst>
                                          <p:attrName>ppt_y</p:attrName>
                                        </p:attrNameLst>
                                      </p:cBhvr>
                                      <p:tavLst>
                                        <p:tav tm="0">
                                          <p:val>
                                            <p:strVal val="#ppt_y+.1"/>
                                          </p:val>
                                        </p:tav>
                                        <p:tav tm="100000">
                                          <p:val>
                                            <p:strVal val="#ppt_y"/>
                                          </p:val>
                                        </p:tav>
                                      </p:tavLst>
                                    </p:anim>
                                  </p:childTnLst>
                                </p:cTn>
                              </p:par>
                            </p:childTnLst>
                          </p:cTn>
                        </p:par>
                        <p:par>
                          <p:cTn id="47" fill="hold">
                            <p:stCondLst>
                              <p:cond delay="4000"/>
                            </p:stCondLst>
                            <p:childTnLst>
                              <p:par>
                                <p:cTn id="48" presetID="42" presetClass="entr" presetSubtype="0" fill="hold" nodeType="afterEffect">
                                  <p:stCondLst>
                                    <p:cond delay="0"/>
                                  </p:stCondLst>
                                  <p:childTnLst>
                                    <p:set>
                                      <p:cBhvr>
                                        <p:cTn id="49" dur="1" fill="hold">
                                          <p:stCondLst>
                                            <p:cond delay="0"/>
                                          </p:stCondLst>
                                        </p:cTn>
                                        <p:tgtEl>
                                          <p:spTgt spid="59"/>
                                        </p:tgtEl>
                                        <p:attrNameLst>
                                          <p:attrName>style.visibility</p:attrName>
                                        </p:attrNameLst>
                                      </p:cBhvr>
                                      <p:to>
                                        <p:strVal val="visible"/>
                                      </p:to>
                                    </p:set>
                                    <p:animEffect transition="in" filter="fade">
                                      <p:cBhvr>
                                        <p:cTn id="50" dur="1000"/>
                                        <p:tgtEl>
                                          <p:spTgt spid="59"/>
                                        </p:tgtEl>
                                      </p:cBhvr>
                                    </p:animEffect>
                                    <p:anim calcmode="lin" valueType="num">
                                      <p:cBhvr>
                                        <p:cTn id="51" dur="1000" fill="hold"/>
                                        <p:tgtEl>
                                          <p:spTgt spid="59"/>
                                        </p:tgtEl>
                                        <p:attrNameLst>
                                          <p:attrName>ppt_x</p:attrName>
                                        </p:attrNameLst>
                                      </p:cBhvr>
                                      <p:tavLst>
                                        <p:tav tm="0">
                                          <p:val>
                                            <p:strVal val="#ppt_x"/>
                                          </p:val>
                                        </p:tav>
                                        <p:tav tm="100000">
                                          <p:val>
                                            <p:strVal val="#ppt_x"/>
                                          </p:val>
                                        </p:tav>
                                      </p:tavLst>
                                    </p:anim>
                                    <p:anim calcmode="lin" valueType="num">
                                      <p:cBhvr>
                                        <p:cTn id="52" dur="1000" fill="hold"/>
                                        <p:tgtEl>
                                          <p:spTgt spid="59"/>
                                        </p:tgtEl>
                                        <p:attrNameLst>
                                          <p:attrName>ppt_y</p:attrName>
                                        </p:attrNameLst>
                                      </p:cBhvr>
                                      <p:tavLst>
                                        <p:tav tm="0">
                                          <p:val>
                                            <p:strVal val="#ppt_y+.1"/>
                                          </p:val>
                                        </p:tav>
                                        <p:tav tm="100000">
                                          <p:val>
                                            <p:strVal val="#ppt_y"/>
                                          </p:val>
                                        </p:tav>
                                      </p:tavLst>
                                    </p:anim>
                                  </p:childTnLst>
                                </p:cTn>
                              </p:par>
                            </p:childTnLst>
                          </p:cTn>
                        </p:par>
                        <p:par>
                          <p:cTn id="53" fill="hold">
                            <p:stCondLst>
                              <p:cond delay="5000"/>
                            </p:stCondLst>
                            <p:childTnLst>
                              <p:par>
                                <p:cTn id="54" presetID="42" presetClass="entr" presetSubtype="0" fill="hold" nodeType="afterEffect">
                                  <p:stCondLst>
                                    <p:cond delay="0"/>
                                  </p:stCondLst>
                                  <p:childTnLst>
                                    <p:set>
                                      <p:cBhvr>
                                        <p:cTn id="55" dur="1" fill="hold">
                                          <p:stCondLst>
                                            <p:cond delay="0"/>
                                          </p:stCondLst>
                                        </p:cTn>
                                        <p:tgtEl>
                                          <p:spTgt spid="62"/>
                                        </p:tgtEl>
                                        <p:attrNameLst>
                                          <p:attrName>style.visibility</p:attrName>
                                        </p:attrNameLst>
                                      </p:cBhvr>
                                      <p:to>
                                        <p:strVal val="visible"/>
                                      </p:to>
                                    </p:set>
                                    <p:animEffect transition="in" filter="fade">
                                      <p:cBhvr>
                                        <p:cTn id="56" dur="1000"/>
                                        <p:tgtEl>
                                          <p:spTgt spid="62"/>
                                        </p:tgtEl>
                                      </p:cBhvr>
                                    </p:animEffect>
                                    <p:anim calcmode="lin" valueType="num">
                                      <p:cBhvr>
                                        <p:cTn id="57" dur="1000" fill="hold"/>
                                        <p:tgtEl>
                                          <p:spTgt spid="62"/>
                                        </p:tgtEl>
                                        <p:attrNameLst>
                                          <p:attrName>ppt_x</p:attrName>
                                        </p:attrNameLst>
                                      </p:cBhvr>
                                      <p:tavLst>
                                        <p:tav tm="0">
                                          <p:val>
                                            <p:strVal val="#ppt_x"/>
                                          </p:val>
                                        </p:tav>
                                        <p:tav tm="100000">
                                          <p:val>
                                            <p:strVal val="#ppt_x"/>
                                          </p:val>
                                        </p:tav>
                                      </p:tavLst>
                                    </p:anim>
                                    <p:anim calcmode="lin" valueType="num">
                                      <p:cBhvr>
                                        <p:cTn id="58" dur="1000" fill="hold"/>
                                        <p:tgtEl>
                                          <p:spTgt spid="62"/>
                                        </p:tgtEl>
                                        <p:attrNameLst>
                                          <p:attrName>ppt_y</p:attrName>
                                        </p:attrNameLst>
                                      </p:cBhvr>
                                      <p:tavLst>
                                        <p:tav tm="0">
                                          <p:val>
                                            <p:strVal val="#ppt_y+.1"/>
                                          </p:val>
                                        </p:tav>
                                        <p:tav tm="100000">
                                          <p:val>
                                            <p:strVal val="#ppt_y"/>
                                          </p:val>
                                        </p:tav>
                                      </p:tavLst>
                                    </p:anim>
                                  </p:childTnLst>
                                </p:cTn>
                              </p:par>
                            </p:childTnLst>
                          </p:cTn>
                        </p:par>
                        <p:par>
                          <p:cTn id="59" fill="hold">
                            <p:stCondLst>
                              <p:cond delay="6000"/>
                            </p:stCondLst>
                            <p:childTnLst>
                              <p:par>
                                <p:cTn id="60" presetID="42" presetClass="entr" presetSubtype="0" fill="hold" nodeType="afterEffect">
                                  <p:stCondLst>
                                    <p:cond delay="0"/>
                                  </p:stCondLst>
                                  <p:childTnLst>
                                    <p:set>
                                      <p:cBhvr>
                                        <p:cTn id="61" dur="1" fill="hold">
                                          <p:stCondLst>
                                            <p:cond delay="0"/>
                                          </p:stCondLst>
                                        </p:cTn>
                                        <p:tgtEl>
                                          <p:spTgt spid="65"/>
                                        </p:tgtEl>
                                        <p:attrNameLst>
                                          <p:attrName>style.visibility</p:attrName>
                                        </p:attrNameLst>
                                      </p:cBhvr>
                                      <p:to>
                                        <p:strVal val="visible"/>
                                      </p:to>
                                    </p:set>
                                    <p:animEffect transition="in" filter="fade">
                                      <p:cBhvr>
                                        <p:cTn id="62" dur="1000"/>
                                        <p:tgtEl>
                                          <p:spTgt spid="65"/>
                                        </p:tgtEl>
                                      </p:cBhvr>
                                    </p:animEffect>
                                    <p:anim calcmode="lin" valueType="num">
                                      <p:cBhvr>
                                        <p:cTn id="63" dur="1000" fill="hold"/>
                                        <p:tgtEl>
                                          <p:spTgt spid="65"/>
                                        </p:tgtEl>
                                        <p:attrNameLst>
                                          <p:attrName>ppt_x</p:attrName>
                                        </p:attrNameLst>
                                      </p:cBhvr>
                                      <p:tavLst>
                                        <p:tav tm="0">
                                          <p:val>
                                            <p:strVal val="#ppt_x"/>
                                          </p:val>
                                        </p:tav>
                                        <p:tav tm="100000">
                                          <p:val>
                                            <p:strVal val="#ppt_x"/>
                                          </p:val>
                                        </p:tav>
                                      </p:tavLst>
                                    </p:anim>
                                    <p:anim calcmode="lin" valueType="num">
                                      <p:cBhvr>
                                        <p:cTn id="64"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SCORM_RATE_SLIDES" val="0"/>
  <p:tag name="ISPRING_SCORM_RATE_QUIZZES" val="0"/>
  <p:tag name="ISPRING_SCORM_PASSING_SCORE" val="0.000000"/>
  <p:tag name="ISPRING_ULTRA_SCORM_COURSE_ID" val="B5C05C61-D5D4-44B4-B47F-C512FD34F8AA"/>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Repository"/>
  <p:tag name="ISPRING_OUTPUT_FOLDER" val="C:\Users\codi\Desktop\20190715包图\2"/>
  <p:tag name="ISPRING_PRESENTATION_TITLE" val="橙色稳重商务风商业计划书PPT模板"/>
  <p:tag name="ISPRING_FIRST_PUBLISH" val="1"/>
  <p:tag name="COMMONDATA" val="eyJoZGlkIjoiZjIwYTI2YjYyZTJlNzQ2YWQ3N2ZiOTVjZjczZmI1ZTgifQ=="/>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11.xml><?xml version="1.0" encoding="utf-8"?>
<p:tagLst xmlns:a="http://schemas.openxmlformats.org/drawingml/2006/main" xmlns:r="http://schemas.openxmlformats.org/officeDocument/2006/relationships" xmlns:p="http://schemas.openxmlformats.org/presentationml/2006/main">
  <p:tag name="PA" val="v3.2.0"/>
</p:tagLst>
</file>

<file path=ppt/tags/tag12.xml><?xml version="1.0" encoding="utf-8"?>
<p:tagLst xmlns:a="http://schemas.openxmlformats.org/drawingml/2006/main" xmlns:r="http://schemas.openxmlformats.org/officeDocument/2006/relationships" xmlns:p="http://schemas.openxmlformats.org/presentationml/2006/main">
  <p:tag name="PA" val="v3.2.0"/>
</p:tagLst>
</file>

<file path=ppt/tags/tag13.xml><?xml version="1.0" encoding="utf-8"?>
<p:tagLst xmlns:a="http://schemas.openxmlformats.org/drawingml/2006/main" xmlns:r="http://schemas.openxmlformats.org/officeDocument/2006/relationships" xmlns:p="http://schemas.openxmlformats.org/presentationml/2006/main">
  <p:tag name="PA" val="v3.2.0"/>
</p:tagLst>
</file>

<file path=ppt/tags/tag14.xml><?xml version="1.0" encoding="utf-8"?>
<p:tagLst xmlns:a="http://schemas.openxmlformats.org/drawingml/2006/main" xmlns:r="http://schemas.openxmlformats.org/officeDocument/2006/relationships" xmlns:p="http://schemas.openxmlformats.org/presentationml/2006/main">
  <p:tag name="PA" val="v3.2.0"/>
</p:tagLst>
</file>

<file path=ppt/tags/tag15.xml><?xml version="1.0" encoding="utf-8"?>
<p:tagLst xmlns:a="http://schemas.openxmlformats.org/drawingml/2006/main" xmlns:r="http://schemas.openxmlformats.org/officeDocument/2006/relationships" xmlns:p="http://schemas.openxmlformats.org/presentationml/2006/main">
  <p:tag name="PA" val="v3.2.0"/>
</p:tagLst>
</file>

<file path=ppt/tags/tag16.xml><?xml version="1.0" encoding="utf-8"?>
<p:tagLst xmlns:a="http://schemas.openxmlformats.org/drawingml/2006/main" xmlns:r="http://schemas.openxmlformats.org/officeDocument/2006/relationships" xmlns:p="http://schemas.openxmlformats.org/presentationml/2006/main">
  <p:tag name="PA" val="v3.2.0"/>
</p:tagLst>
</file>

<file path=ppt/tags/tag17.xml><?xml version="1.0" encoding="utf-8"?>
<p:tagLst xmlns:a="http://schemas.openxmlformats.org/drawingml/2006/main" xmlns:r="http://schemas.openxmlformats.org/officeDocument/2006/relationships" xmlns:p="http://schemas.openxmlformats.org/presentationml/2006/main">
  <p:tag name="PA" val="v3.2.0"/>
</p:tagLst>
</file>

<file path=ppt/tags/tag18.xml><?xml version="1.0" encoding="utf-8"?>
<p:tagLst xmlns:a="http://schemas.openxmlformats.org/drawingml/2006/main" xmlns:r="http://schemas.openxmlformats.org/officeDocument/2006/relationships" xmlns:p="http://schemas.openxmlformats.org/presentationml/2006/main">
  <p:tag name="PA" val="v3.2.0"/>
</p:tagLst>
</file>

<file path=ppt/tags/tag19.xml><?xml version="1.0" encoding="utf-8"?>
<p:tagLst xmlns:a="http://schemas.openxmlformats.org/drawingml/2006/main" xmlns:r="http://schemas.openxmlformats.org/officeDocument/2006/relationships" xmlns:p="http://schemas.openxmlformats.org/presentationml/2006/main">
  <p:tag name="PA" val="v3.2.0"/>
</p:tagLst>
</file>

<file path=ppt/tags/tag2.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20.xml><?xml version="1.0" encoding="utf-8"?>
<p:tagLst xmlns:a="http://schemas.openxmlformats.org/drawingml/2006/main" xmlns:r="http://schemas.openxmlformats.org/officeDocument/2006/relationships" xmlns:p="http://schemas.openxmlformats.org/presentationml/2006/main">
  <p:tag name="PA" val="v3.2.0"/>
</p:tagLst>
</file>

<file path=ppt/tags/tag21.xml><?xml version="1.0" encoding="utf-8"?>
<p:tagLst xmlns:a="http://schemas.openxmlformats.org/drawingml/2006/main" xmlns:r="http://schemas.openxmlformats.org/officeDocument/2006/relationships" xmlns:p="http://schemas.openxmlformats.org/presentationml/2006/main">
  <p:tag name="PA" val="v3.2.0"/>
</p:tagLst>
</file>

<file path=ppt/tags/tag22.xml><?xml version="1.0" encoding="utf-8"?>
<p:tagLst xmlns:a="http://schemas.openxmlformats.org/drawingml/2006/main" xmlns:r="http://schemas.openxmlformats.org/officeDocument/2006/relationships" xmlns:p="http://schemas.openxmlformats.org/presentationml/2006/main">
  <p:tag name="PA" val="v3.2.0"/>
</p:tagLst>
</file>

<file path=ppt/tags/tag23.xml><?xml version="1.0" encoding="utf-8"?>
<p:tagLst xmlns:a="http://schemas.openxmlformats.org/drawingml/2006/main" xmlns:r="http://schemas.openxmlformats.org/officeDocument/2006/relationships" xmlns:p="http://schemas.openxmlformats.org/presentationml/2006/main">
  <p:tag name="PA" val="v3.2.0"/>
</p:tagLst>
</file>

<file path=ppt/tags/tag24.xml><?xml version="1.0" encoding="utf-8"?>
<p:tagLst xmlns:a="http://schemas.openxmlformats.org/drawingml/2006/main" xmlns:r="http://schemas.openxmlformats.org/officeDocument/2006/relationships" xmlns:p="http://schemas.openxmlformats.org/presentationml/2006/main">
  <p:tag name="PA" val="v3.2.0"/>
</p:tagLst>
</file>

<file path=ppt/tags/tag25.xml><?xml version="1.0" encoding="utf-8"?>
<p:tagLst xmlns:a="http://schemas.openxmlformats.org/drawingml/2006/main" xmlns:r="http://schemas.openxmlformats.org/officeDocument/2006/relationships" xmlns:p="http://schemas.openxmlformats.org/presentationml/2006/main">
  <p:tag name="PA" val="v3.2.0"/>
</p:tagLst>
</file>

<file path=ppt/tags/tag26.xml><?xml version="1.0" encoding="utf-8"?>
<p:tagLst xmlns:a="http://schemas.openxmlformats.org/drawingml/2006/main" xmlns:r="http://schemas.openxmlformats.org/officeDocument/2006/relationships" xmlns:p="http://schemas.openxmlformats.org/presentationml/2006/main">
  <p:tag name="PA" val="v3.2.0"/>
</p:tagLst>
</file>

<file path=ppt/tags/tag27.xml><?xml version="1.0" encoding="utf-8"?>
<p:tagLst xmlns:a="http://schemas.openxmlformats.org/drawingml/2006/main" xmlns:r="http://schemas.openxmlformats.org/officeDocument/2006/relationships" xmlns:p="http://schemas.openxmlformats.org/presentationml/2006/main">
  <p:tag name="PA" val="v3.2.0"/>
</p:tagLst>
</file>

<file path=ppt/tags/tag28.xml><?xml version="1.0" encoding="utf-8"?>
<p:tagLst xmlns:a="http://schemas.openxmlformats.org/drawingml/2006/main" xmlns:r="http://schemas.openxmlformats.org/officeDocument/2006/relationships" xmlns:p="http://schemas.openxmlformats.org/presentationml/2006/main">
  <p:tag name="PA" val="v3.2.0"/>
</p:tagLst>
</file>

<file path=ppt/tags/tag29.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3.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4.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5.xml><?xml version="1.0" encoding="utf-8"?>
<p:tagLst xmlns:a="http://schemas.openxmlformats.org/drawingml/2006/main" xmlns:r="http://schemas.openxmlformats.org/officeDocument/2006/relationships" xmlns:p="http://schemas.openxmlformats.org/presentationml/2006/main">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第一PPT，www.1ppt.com">
  <a:themeElements>
    <a:clrScheme name="自定义 317">
      <a:dk1>
        <a:srgbClr val="000000"/>
      </a:dk1>
      <a:lt1>
        <a:srgbClr val="FFFFFF"/>
      </a:lt1>
      <a:dk2>
        <a:srgbClr val="768394"/>
      </a:dk2>
      <a:lt2>
        <a:srgbClr val="F0F0F0"/>
      </a:lt2>
      <a:accent1>
        <a:srgbClr val="48A2A0"/>
      </a:accent1>
      <a:accent2>
        <a:srgbClr val="6C92C0"/>
      </a:accent2>
      <a:accent3>
        <a:srgbClr val="3EA592"/>
      </a:accent3>
      <a:accent4>
        <a:srgbClr val="5066A1"/>
      </a:accent4>
      <a:accent5>
        <a:srgbClr val="5E5CA2"/>
      </a:accent5>
      <a:accent6>
        <a:srgbClr val="768394"/>
      </a:accent6>
      <a:hlink>
        <a:srgbClr val="4276AA"/>
      </a:hlink>
      <a:folHlink>
        <a:srgbClr val="BFBFBF"/>
      </a:folHlink>
    </a:clrScheme>
    <a:fontScheme name="ha1jvetz">
      <a:majorFont>
        <a:latin typeface="印品黑体"/>
        <a:ea typeface="印品黑体"/>
        <a:cs typeface=""/>
      </a:majorFont>
      <a:minorFont>
        <a:latin typeface="印品黑体"/>
        <a:ea typeface="印品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508</Words>
  <Application>Microsoft Office PowerPoint</Application>
  <PresentationFormat>宽屏</PresentationFormat>
  <Paragraphs>236</Paragraphs>
  <Slides>23</Slides>
  <Notes>17</Notes>
  <HiddenSlides>0</HiddenSlides>
  <MMClips>0</MMClips>
  <ScaleCrop>false</ScaleCrop>
  <HeadingPairs>
    <vt:vector size="6" baseType="variant">
      <vt:variant>
        <vt:lpstr>已用的字体</vt:lpstr>
      </vt:variant>
      <vt:variant>
        <vt:i4>3</vt:i4>
      </vt:variant>
      <vt:variant>
        <vt:lpstr>主题</vt:lpstr>
      </vt:variant>
      <vt:variant>
        <vt:i4>2</vt:i4>
      </vt:variant>
      <vt:variant>
        <vt:lpstr>幻灯片标题</vt:lpstr>
      </vt:variant>
      <vt:variant>
        <vt:i4>23</vt:i4>
      </vt:variant>
    </vt:vector>
  </HeadingPairs>
  <TitlesOfParts>
    <vt:vector size="28" baseType="lpstr">
      <vt:lpstr>等线</vt:lpstr>
      <vt:lpstr>微软雅黑</vt:lpstr>
      <vt:lpstr>Arial</vt:lpstr>
      <vt:lpstr>第一PPT，www.1ppt.com</vt:lpstr>
      <vt:lpstr>自定义设计方案</vt:lpstr>
      <vt:lpstr>标 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极简工作总结</dc:title>
  <dc:creator/>
  <cp:keywords>www.1ppt.com</cp:keywords>
  <dc:description>www.1ppt.com</dc:description>
  <cp:lastModifiedBy/>
  <cp:revision>4</cp:revision>
  <dcterms:created xsi:type="dcterms:W3CDTF">2021-08-15T13:41:00Z</dcterms:created>
  <dcterms:modified xsi:type="dcterms:W3CDTF">2025-04-09T07:17:54Z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A8B613EE5DEB4EDFB0A8B6C44B52620B_12</vt:lpwstr>
  </property>
  <property fmtid="{D5CDD505-2E9C-101B-9397-08002B2CF9AE}" pid="3" name="KSOProductBuildVer">
    <vt:lpwstr>2052-12.1.0.16120</vt:lpwstr>
  </property>
</Properties>
</file>

<file path=docProps/thumbnail.jpeg>
</file>